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1.xml" ContentType="application/vnd.openxmlformats-officedocument.drawingml.chartshape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2.xml" ContentType="application/vnd.openxmlformats-officedocument.drawingml.chartshapes+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3.xml" ContentType="application/vnd.openxmlformats-officedocument.drawingml.chartshapes+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chart16.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7.xml" ContentType="application/vnd.openxmlformats-officedocument.drawingml.chart+xml"/>
  <Override PartName="/ppt/charts/chart18.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9.xml" ContentType="application/vnd.openxmlformats-officedocument.drawingml.chart+xml"/>
  <Override PartName="/ppt/charts/chart2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36"/>
  </p:notesMasterIdLst>
  <p:handoutMasterIdLst>
    <p:handoutMasterId r:id="rId37"/>
  </p:handoutMasterIdLst>
  <p:sldIdLst>
    <p:sldId id="256" r:id="rId2"/>
    <p:sldId id="259" r:id="rId3"/>
    <p:sldId id="308" r:id="rId4"/>
    <p:sldId id="311" r:id="rId5"/>
    <p:sldId id="312" r:id="rId6"/>
    <p:sldId id="352" r:id="rId7"/>
    <p:sldId id="353" r:id="rId8"/>
    <p:sldId id="349" r:id="rId9"/>
    <p:sldId id="354" r:id="rId10"/>
    <p:sldId id="2141411388" r:id="rId11"/>
    <p:sldId id="2141411390" r:id="rId12"/>
    <p:sldId id="2141411392" r:id="rId13"/>
    <p:sldId id="2141411371" r:id="rId14"/>
    <p:sldId id="2141411393" r:id="rId15"/>
    <p:sldId id="2141411394" r:id="rId16"/>
    <p:sldId id="2141411360" r:id="rId17"/>
    <p:sldId id="2141411366" r:id="rId18"/>
    <p:sldId id="2141411395" r:id="rId19"/>
    <p:sldId id="2141411397" r:id="rId20"/>
    <p:sldId id="2141411398" r:id="rId21"/>
    <p:sldId id="2141411399" r:id="rId22"/>
    <p:sldId id="2141411400" r:id="rId23"/>
    <p:sldId id="2141411402" r:id="rId24"/>
    <p:sldId id="2141411401" r:id="rId25"/>
    <p:sldId id="2141411403" r:id="rId26"/>
    <p:sldId id="2141411404" r:id="rId27"/>
    <p:sldId id="2141411405" r:id="rId28"/>
    <p:sldId id="2141411407" r:id="rId29"/>
    <p:sldId id="2141411408" r:id="rId30"/>
    <p:sldId id="2141411385" r:id="rId31"/>
    <p:sldId id="2141411386" r:id="rId32"/>
    <p:sldId id="2141411409" r:id="rId33"/>
    <p:sldId id="2141411406" r:id="rId34"/>
    <p:sldId id="512" r:id="rId35"/>
  </p:sldIdLst>
  <p:sldSz cx="12192000" cy="6858000"/>
  <p:notesSz cx="6735763" cy="9866313"/>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PHP (Lien Phan Phuong)" initials="L(PP" lastIdx="1" clrIdx="0">
    <p:extLst>
      <p:ext uri="{19B8F6BF-5375-455C-9EA6-DF929625EA0E}">
        <p15:presenceInfo xmlns:p15="http://schemas.microsoft.com/office/powerpoint/2012/main" userId="S::LPHP@novonordisk.com::80d90ac1-f928-4de8-97f8-e6aeb25b23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2D87"/>
    <a:srgbClr val="0033CC"/>
    <a:srgbClr val="990099"/>
    <a:srgbClr val="800080"/>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3792" autoAdjust="0"/>
  </p:normalViewPr>
  <p:slideViewPr>
    <p:cSldViewPr>
      <p:cViewPr varScale="1">
        <p:scale>
          <a:sx n="74" d="100"/>
          <a:sy n="74" d="100"/>
        </p:scale>
        <p:origin x="376" y="36"/>
      </p:cViewPr>
      <p:guideLst>
        <p:guide orient="horz" pos="2160"/>
        <p:guide pos="3840"/>
      </p:guideLst>
    </p:cSldViewPr>
  </p:slideViewPr>
  <p:notesTextViewPr>
    <p:cViewPr>
      <p:scale>
        <a:sx n="1" d="1"/>
        <a:sy n="1" d="1"/>
      </p:scale>
      <p:origin x="0" y="0"/>
    </p:cViewPr>
  </p:notesTextViewPr>
  <p:sorterViewPr>
    <p:cViewPr>
      <p:scale>
        <a:sx n="100" d="100"/>
        <a:sy n="100" d="100"/>
      </p:scale>
      <p:origin x="0" y="-1492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2.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3.xml"/></Relationships>
</file>

<file path=ppt/charts/_rels/chart12.xml.rels><?xml version="1.0" encoding="UTF-8" standalone="yes"?>
<Relationships xmlns="http://schemas.openxmlformats.org/package/2006/relationships"><Relationship Id="rId3" Type="http://schemas.openxmlformats.org/officeDocument/2006/relationships/oleObject" Target="Book3"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Book3"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Book3"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5.xml"/><Relationship Id="rId1" Type="http://schemas.microsoft.com/office/2011/relationships/chartStyle" Target="style15.xml"/></Relationships>
</file>

<file path=ppt/charts/_rels/chart17.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6.xml"/><Relationship Id="rId1" Type="http://schemas.microsoft.com/office/2011/relationships/chartStyle" Target="style16.xml"/></Relationships>
</file>

<file path=ppt/charts/_rels/chart19.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2022</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LƯỢT (nghìn)</c:v>
                </c:pt>
                <c:pt idx="1">
                  <c:v>T_BHTT (tỷ)</c:v>
                </c:pt>
              </c:strCache>
            </c:strRef>
          </c:cat>
          <c:val>
            <c:numRef>
              <c:f>Sheet1!$B$2:$B$3</c:f>
              <c:numCache>
                <c:formatCode>#,##0</c:formatCode>
                <c:ptCount val="2"/>
                <c:pt idx="0">
                  <c:v>1376</c:v>
                </c:pt>
                <c:pt idx="1">
                  <c:v>2025</c:v>
                </c:pt>
              </c:numCache>
            </c:numRef>
          </c:val>
          <c:extLst>
            <c:ext xmlns:c16="http://schemas.microsoft.com/office/drawing/2014/chart" uri="{C3380CC4-5D6E-409C-BE32-E72D297353CC}">
              <c16:uniqueId val="{00000000-1D37-4D42-B017-DC9A5A40F95A}"/>
            </c:ext>
          </c:extLst>
        </c:ser>
        <c:ser>
          <c:idx val="1"/>
          <c:order val="1"/>
          <c:tx>
            <c:strRef>
              <c:f>Sheet1!$C$1</c:f>
              <c:strCache>
                <c:ptCount val="1"/>
                <c:pt idx="0">
                  <c:v>2023</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LƯỢT (nghìn)</c:v>
                </c:pt>
                <c:pt idx="1">
                  <c:v>T_BHTT (tỷ)</c:v>
                </c:pt>
              </c:strCache>
            </c:strRef>
          </c:cat>
          <c:val>
            <c:numRef>
              <c:f>Sheet1!$C$2:$C$3</c:f>
              <c:numCache>
                <c:formatCode>#,##0</c:formatCode>
                <c:ptCount val="2"/>
                <c:pt idx="0">
                  <c:v>1542</c:v>
                </c:pt>
                <c:pt idx="1">
                  <c:v>2329</c:v>
                </c:pt>
              </c:numCache>
            </c:numRef>
          </c:val>
          <c:extLst>
            <c:ext xmlns:c16="http://schemas.microsoft.com/office/drawing/2014/chart" uri="{C3380CC4-5D6E-409C-BE32-E72D297353CC}">
              <c16:uniqueId val="{00000001-1D37-4D42-B017-DC9A5A40F95A}"/>
            </c:ext>
          </c:extLst>
        </c:ser>
        <c:dLbls>
          <c:showLegendKey val="0"/>
          <c:showVal val="0"/>
          <c:showCatName val="0"/>
          <c:showSerName val="0"/>
          <c:showPercent val="0"/>
          <c:showBubbleSize val="0"/>
        </c:dLbls>
        <c:gapWidth val="219"/>
        <c:overlap val="-27"/>
        <c:axId val="1307793855"/>
        <c:axId val="1207265759"/>
      </c:barChart>
      <c:catAx>
        <c:axId val="13077938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1207265759"/>
        <c:crosses val="autoZero"/>
        <c:auto val="1"/>
        <c:lblAlgn val="ctr"/>
        <c:lblOffset val="100"/>
        <c:noMultiLvlLbl val="0"/>
      </c:catAx>
      <c:valAx>
        <c:axId val="1207265759"/>
        <c:scaling>
          <c:orientation val="minMax"/>
        </c:scaling>
        <c:delete val="1"/>
        <c:axPos val="l"/>
        <c:numFmt formatCode="#,##0" sourceLinked="1"/>
        <c:majorTickMark val="none"/>
        <c:minorTickMark val="none"/>
        <c:tickLblPos val="nextTo"/>
        <c:crossAx val="13077938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3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stacked"/>
        <c:varyColors val="0"/>
        <c:ser>
          <c:idx val="0"/>
          <c:order val="0"/>
          <c:tx>
            <c:strRef>
              <c:f>Sheet1!$B$1</c:f>
              <c:strCache>
                <c:ptCount val="1"/>
                <c:pt idx="0">
                  <c:v>2,022</c:v>
                </c:pt>
              </c:strCache>
            </c:strRef>
          </c:tx>
          <c:spPr>
            <a:solidFill>
              <a:srgbClr val="92D050"/>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BV YHCT_TP. HCM</c:v>
                </c:pt>
                <c:pt idx="1">
                  <c:v>BV YDCT tỉnh Kiên Giang</c:v>
                </c:pt>
                <c:pt idx="2">
                  <c:v>BV YDCT tỉnh Quảng Bình</c:v>
                </c:pt>
                <c:pt idx="3">
                  <c:v>BV Châm cứu Trung ương_Hà Nội</c:v>
                </c:pt>
                <c:pt idx="4">
                  <c:v>BV YHCT TW_Hà Nội</c:v>
                </c:pt>
                <c:pt idx="5">
                  <c:v>BV YHCT_Nghệ An</c:v>
                </c:pt>
                <c:pt idx="6">
                  <c:v>BV YHCT tỉnh Bắc Giang</c:v>
                </c:pt>
                <c:pt idx="7">
                  <c:v>BV YDCT tỉnh Quảng Ninh</c:v>
                </c:pt>
                <c:pt idx="8">
                  <c:v>Viện Y Dược học dân tộc_TP.HCM</c:v>
                </c:pt>
                <c:pt idx="9">
                  <c:v>BV YHCT_Lạng Sơn</c:v>
                </c:pt>
              </c:strCache>
            </c:strRef>
          </c:cat>
          <c:val>
            <c:numRef>
              <c:f>Sheet1!$B$2:$B$11</c:f>
              <c:numCache>
                <c:formatCode>#,##0.0</c:formatCode>
                <c:ptCount val="10"/>
                <c:pt idx="0">
                  <c:v>12.212814890000001</c:v>
                </c:pt>
                <c:pt idx="1">
                  <c:v>10.18077166</c:v>
                </c:pt>
                <c:pt idx="2">
                  <c:v>7.7840102000000009</c:v>
                </c:pt>
                <c:pt idx="3">
                  <c:v>8.4752364499999988</c:v>
                </c:pt>
                <c:pt idx="4">
                  <c:v>9.4068299999999994</c:v>
                </c:pt>
                <c:pt idx="5">
                  <c:v>7.8286443200000004</c:v>
                </c:pt>
                <c:pt idx="6">
                  <c:v>7.3256737799999998</c:v>
                </c:pt>
                <c:pt idx="7">
                  <c:v>7.9596356699999999</c:v>
                </c:pt>
                <c:pt idx="8">
                  <c:v>8.0415834900000007</c:v>
                </c:pt>
                <c:pt idx="9">
                  <c:v>7.60511683</c:v>
                </c:pt>
              </c:numCache>
            </c:numRef>
          </c:val>
          <c:extLst>
            <c:ext xmlns:c16="http://schemas.microsoft.com/office/drawing/2014/chart" uri="{C3380CC4-5D6E-409C-BE32-E72D297353CC}">
              <c16:uniqueId val="{00000000-277F-44B2-B327-1DA15D5B83D2}"/>
            </c:ext>
          </c:extLst>
        </c:ser>
        <c:ser>
          <c:idx val="1"/>
          <c:order val="1"/>
          <c:tx>
            <c:strRef>
              <c:f>Sheet1!$C$1</c:f>
              <c:strCache>
                <c:ptCount val="1"/>
                <c:pt idx="0">
                  <c:v>2,023</c:v>
                </c:pt>
              </c:strCache>
            </c:strRef>
          </c:tx>
          <c:spPr>
            <a:solidFill>
              <a:schemeClr val="accent2"/>
            </a:solidFill>
            <a:ln>
              <a:noFill/>
            </a:ln>
            <a:effectLst/>
            <a:sp3d/>
          </c:spPr>
          <c:invertIfNegative val="0"/>
          <c:dLbls>
            <c:spPr>
              <a:solidFill>
                <a:srgbClr val="00B0F0"/>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FFF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BV YHCT_TP. HCM</c:v>
                </c:pt>
                <c:pt idx="1">
                  <c:v>BV YDCT tỉnh Kiên Giang</c:v>
                </c:pt>
                <c:pt idx="2">
                  <c:v>BV YDCT tỉnh Quảng Bình</c:v>
                </c:pt>
                <c:pt idx="3">
                  <c:v>BV Châm cứu Trung ương_Hà Nội</c:v>
                </c:pt>
                <c:pt idx="4">
                  <c:v>BV YHCT TW_Hà Nội</c:v>
                </c:pt>
                <c:pt idx="5">
                  <c:v>BV YHCT_Nghệ An</c:v>
                </c:pt>
                <c:pt idx="6">
                  <c:v>BV YHCT tỉnh Bắc Giang</c:v>
                </c:pt>
                <c:pt idx="7">
                  <c:v>BV YDCT tỉnh Quảng Ninh</c:v>
                </c:pt>
                <c:pt idx="8">
                  <c:v>Viện Y Dược học dân tộc_TP.HCM</c:v>
                </c:pt>
                <c:pt idx="9">
                  <c:v>BV YHCT_Lạng Sơn</c:v>
                </c:pt>
              </c:strCache>
            </c:strRef>
          </c:cat>
          <c:val>
            <c:numRef>
              <c:f>Sheet1!$C$2:$C$11</c:f>
              <c:numCache>
                <c:formatCode>#,##0.0</c:formatCode>
                <c:ptCount val="10"/>
                <c:pt idx="0">
                  <c:v>11.923450989999999</c:v>
                </c:pt>
                <c:pt idx="1">
                  <c:v>9.160096639999999</c:v>
                </c:pt>
                <c:pt idx="2">
                  <c:v>8.6594640599999995</c:v>
                </c:pt>
                <c:pt idx="3">
                  <c:v>8.5908567300000005</c:v>
                </c:pt>
                <c:pt idx="4">
                  <c:v>8.5623994499999991</c:v>
                </c:pt>
                <c:pt idx="5">
                  <c:v>8.1589813099999997</c:v>
                </c:pt>
                <c:pt idx="6">
                  <c:v>8.0273156100000005</c:v>
                </c:pt>
                <c:pt idx="7">
                  <c:v>8.0224089299999992</c:v>
                </c:pt>
                <c:pt idx="8">
                  <c:v>7.8218633899999999</c:v>
                </c:pt>
                <c:pt idx="9">
                  <c:v>7.5949807300000005</c:v>
                </c:pt>
              </c:numCache>
            </c:numRef>
          </c:val>
          <c:extLst>
            <c:ext xmlns:c16="http://schemas.microsoft.com/office/drawing/2014/chart" uri="{C3380CC4-5D6E-409C-BE32-E72D297353CC}">
              <c16:uniqueId val="{00000001-277F-44B2-B327-1DA15D5B83D2}"/>
            </c:ext>
          </c:extLst>
        </c:ser>
        <c:dLbls>
          <c:showLegendKey val="0"/>
          <c:showVal val="0"/>
          <c:showCatName val="0"/>
          <c:showSerName val="0"/>
          <c:showPercent val="0"/>
          <c:showBubbleSize val="0"/>
        </c:dLbls>
        <c:gapWidth val="219"/>
        <c:shape val="box"/>
        <c:axId val="1355667008"/>
        <c:axId val="1341419375"/>
        <c:axId val="0"/>
      </c:bar3DChart>
      <c:catAx>
        <c:axId val="13556670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341419375"/>
        <c:crosses val="autoZero"/>
        <c:auto val="1"/>
        <c:lblAlgn val="ctr"/>
        <c:lblOffset val="100"/>
        <c:noMultiLvlLbl val="0"/>
      </c:catAx>
      <c:valAx>
        <c:axId val="1341419375"/>
        <c:scaling>
          <c:orientation val="minMax"/>
        </c:scaling>
        <c:delete val="1"/>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13556670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stacked"/>
        <c:varyColors val="0"/>
        <c:ser>
          <c:idx val="0"/>
          <c:order val="0"/>
          <c:tx>
            <c:strRef>
              <c:f>Sheet1!$B$1</c:f>
              <c:strCache>
                <c:ptCount val="1"/>
                <c:pt idx="0">
                  <c:v>2,022</c:v>
                </c:pt>
              </c:strCache>
            </c:strRef>
          </c:tx>
          <c:spPr>
            <a:solidFill>
              <a:schemeClr val="tx2">
                <a:lumMod val="60000"/>
                <a:lumOff val="40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BV YDCT_Ninh Thuận</c:v>
                </c:pt>
                <c:pt idx="1">
                  <c:v>BV YDCT - PHCN tỉnh Cà Mau</c:v>
                </c:pt>
                <c:pt idx="2">
                  <c:v>BV YHCT Y Đức_Cao Bằng</c:v>
                </c:pt>
                <c:pt idx="3">
                  <c:v>BV YHCT tỉnh Bà Rịa - Vũng Tàu</c:v>
                </c:pt>
                <c:pt idx="4">
                  <c:v>BV YDCT tỉnh Vĩnh Long</c:v>
                </c:pt>
                <c:pt idx="5">
                  <c:v>BV YDCT An Khang_Thanh Hóa</c:v>
                </c:pt>
                <c:pt idx="6">
                  <c:v>BV YDCT - PHCN tỉnh Kon Tum (Cơ sở 1)</c:v>
                </c:pt>
                <c:pt idx="7">
                  <c:v>BV YDCT - PHCN tỉnh Kon Tum (Cơ sở 2)</c:v>
                </c:pt>
                <c:pt idx="8">
                  <c:v>BV YHCT và PHCN tỉnh_Quảng Trị</c:v>
                </c:pt>
                <c:pt idx="9">
                  <c:v>BV YHCT Long An</c:v>
                </c:pt>
              </c:strCache>
            </c:strRef>
          </c:cat>
          <c:val>
            <c:numRef>
              <c:f>Sheet1!$B$2:$B$11</c:f>
              <c:numCache>
                <c:formatCode>#,##0.0</c:formatCode>
                <c:ptCount val="10"/>
                <c:pt idx="0">
                  <c:v>4.4368641900000005</c:v>
                </c:pt>
                <c:pt idx="1">
                  <c:v>3.6770577499999999</c:v>
                </c:pt>
                <c:pt idx="2">
                  <c:v>0</c:v>
                </c:pt>
                <c:pt idx="3">
                  <c:v>6.3079133499999998</c:v>
                </c:pt>
                <c:pt idx="4">
                  <c:v>2.5185612399999999</c:v>
                </c:pt>
                <c:pt idx="5">
                  <c:v>3.2798860600000004</c:v>
                </c:pt>
                <c:pt idx="6">
                  <c:v>3.2202229500000001</c:v>
                </c:pt>
                <c:pt idx="7">
                  <c:v>2.1551031800000002</c:v>
                </c:pt>
                <c:pt idx="8">
                  <c:v>2.0824646699999998</c:v>
                </c:pt>
                <c:pt idx="9">
                  <c:v>3.04141006</c:v>
                </c:pt>
              </c:numCache>
            </c:numRef>
          </c:val>
          <c:extLst>
            <c:ext xmlns:c16="http://schemas.microsoft.com/office/drawing/2014/chart" uri="{C3380CC4-5D6E-409C-BE32-E72D297353CC}">
              <c16:uniqueId val="{00000000-F277-4A75-9CBD-7A76031D3024}"/>
            </c:ext>
          </c:extLst>
        </c:ser>
        <c:ser>
          <c:idx val="1"/>
          <c:order val="1"/>
          <c:tx>
            <c:strRef>
              <c:f>Sheet1!$C$1</c:f>
              <c:strCache>
                <c:ptCount val="1"/>
                <c:pt idx="0">
                  <c:v>2,023</c:v>
                </c:pt>
              </c:strCache>
            </c:strRef>
          </c:tx>
          <c:spPr>
            <a:solidFill>
              <a:srgbClr val="FF0000"/>
            </a:solidFill>
            <a:ln>
              <a:noFill/>
            </a:ln>
            <a:effectLst/>
            <a:sp3d/>
          </c:spPr>
          <c:invertIfNegative val="0"/>
          <c:dLbls>
            <c:spPr>
              <a:solidFill>
                <a:schemeClr val="accent2"/>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FFF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BV YDCT_Ninh Thuận</c:v>
                </c:pt>
                <c:pt idx="1">
                  <c:v>BV YDCT - PHCN tỉnh Cà Mau</c:v>
                </c:pt>
                <c:pt idx="2">
                  <c:v>BV YHCT Y Đức_Cao Bằng</c:v>
                </c:pt>
                <c:pt idx="3">
                  <c:v>BV YHCT tỉnh Bà Rịa - Vũng Tàu</c:v>
                </c:pt>
                <c:pt idx="4">
                  <c:v>BV YDCT tỉnh Vĩnh Long</c:v>
                </c:pt>
                <c:pt idx="5">
                  <c:v>BV YDCT An Khang_Thanh Hóa</c:v>
                </c:pt>
                <c:pt idx="6">
                  <c:v>BV YDCT - PHCN tỉnh Kon Tum (Cơ sở 1)</c:v>
                </c:pt>
                <c:pt idx="7">
                  <c:v>BV YDCT - PHCN tỉnh Kon Tum (Cơ sở 2)</c:v>
                </c:pt>
                <c:pt idx="8">
                  <c:v>BV YHCT và PHCN tỉnh_Quảng Trị</c:v>
                </c:pt>
                <c:pt idx="9">
                  <c:v>BV YHCT Long An</c:v>
                </c:pt>
              </c:strCache>
            </c:strRef>
          </c:cat>
          <c:val>
            <c:numRef>
              <c:f>Sheet1!$C$2:$C$11</c:f>
              <c:numCache>
                <c:formatCode>#,##0.0</c:formatCode>
                <c:ptCount val="10"/>
                <c:pt idx="0">
                  <c:v>4.04376625</c:v>
                </c:pt>
                <c:pt idx="1">
                  <c:v>4.03622909</c:v>
                </c:pt>
                <c:pt idx="2">
                  <c:v>3.5665002000000006</c:v>
                </c:pt>
                <c:pt idx="3">
                  <c:v>3.55464096</c:v>
                </c:pt>
                <c:pt idx="4">
                  <c:v>3.5542761299999999</c:v>
                </c:pt>
                <c:pt idx="5">
                  <c:v>3.2916699500000002</c:v>
                </c:pt>
                <c:pt idx="6">
                  <c:v>2.9622534100000002</c:v>
                </c:pt>
                <c:pt idx="7">
                  <c:v>2.72659713</c:v>
                </c:pt>
                <c:pt idx="8">
                  <c:v>2.6949233599999998</c:v>
                </c:pt>
                <c:pt idx="9">
                  <c:v>2.6895615500000001</c:v>
                </c:pt>
              </c:numCache>
            </c:numRef>
          </c:val>
          <c:extLst>
            <c:ext xmlns:c16="http://schemas.microsoft.com/office/drawing/2014/chart" uri="{C3380CC4-5D6E-409C-BE32-E72D297353CC}">
              <c16:uniqueId val="{00000001-F277-4A75-9CBD-7A76031D3024}"/>
            </c:ext>
          </c:extLst>
        </c:ser>
        <c:dLbls>
          <c:showLegendKey val="0"/>
          <c:showVal val="0"/>
          <c:showCatName val="0"/>
          <c:showSerName val="0"/>
          <c:showPercent val="0"/>
          <c:showBubbleSize val="0"/>
        </c:dLbls>
        <c:gapWidth val="219"/>
        <c:shape val="box"/>
        <c:axId val="1355667008"/>
        <c:axId val="1341419375"/>
        <c:axId val="0"/>
      </c:bar3DChart>
      <c:catAx>
        <c:axId val="13556670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341419375"/>
        <c:crosses val="autoZero"/>
        <c:auto val="1"/>
        <c:lblAlgn val="ctr"/>
        <c:lblOffset val="100"/>
        <c:noMultiLvlLbl val="0"/>
      </c:catAx>
      <c:valAx>
        <c:axId val="1341419375"/>
        <c:scaling>
          <c:orientation val="minMax"/>
        </c:scaling>
        <c:delete val="1"/>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13556670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0244229581596418E-2"/>
          <c:y val="4.9058763487897346E-2"/>
          <c:w val="0.91648458005249345"/>
          <c:h val="0.74376640419947504"/>
        </c:manualLayout>
      </c:layout>
      <c:barChart>
        <c:barDir val="col"/>
        <c:grouping val="clustered"/>
        <c:varyColors val="0"/>
        <c:ser>
          <c:idx val="0"/>
          <c:order val="0"/>
          <c:tx>
            <c:strRef>
              <c:f>Sheet2!$F$1</c:f>
              <c:strCache>
                <c:ptCount val="1"/>
                <c:pt idx="0">
                  <c:v>TỔNG (tỷ đồng)</c:v>
                </c:pt>
              </c:strCache>
            </c:strRef>
          </c:tx>
          <c:spPr>
            <a:solidFill>
              <a:schemeClr val="accent1"/>
            </a:solidFill>
            <a:ln>
              <a:noFill/>
            </a:ln>
            <a:effectLst/>
          </c:spPr>
          <c:invertIfNegative val="0"/>
          <c:dLbls>
            <c:dLbl>
              <c:idx val="0"/>
              <c:layout>
                <c:manualLayout>
                  <c:x val="6.1274509803921568E-3"/>
                  <c:y val="-0.7006172839506172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8C9-4A6E-8007-7C7FE4695339}"/>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Sheet2!$E$2:$E$9</c:f>
              <c:strCache>
                <c:ptCount val="8"/>
                <c:pt idx="0">
                  <c:v>Điện Châm</c:v>
                </c:pt>
                <c:pt idx="1">
                  <c:v>Xoa bóp bấm huyệt</c:v>
                </c:pt>
                <c:pt idx="2">
                  <c:v>Thủy châm</c:v>
                </c:pt>
                <c:pt idx="3">
                  <c:v>Điện Xung</c:v>
                </c:pt>
                <c:pt idx="4">
                  <c:v>Hồng Ngoại</c:v>
                </c:pt>
                <c:pt idx="5">
                  <c:v>Siêu Âm Điều Trị</c:v>
                </c:pt>
                <c:pt idx="6">
                  <c:v>Kéo Nắn Cột Sống</c:v>
                </c:pt>
                <c:pt idx="7">
                  <c:v>Parafin</c:v>
                </c:pt>
              </c:strCache>
            </c:strRef>
          </c:cat>
          <c:val>
            <c:numRef>
              <c:f>Sheet2!$F$2:$F$9</c:f>
              <c:numCache>
                <c:formatCode>General</c:formatCode>
                <c:ptCount val="8"/>
                <c:pt idx="0">
                  <c:v>1.0169999999999999</c:v>
                </c:pt>
                <c:pt idx="1">
                  <c:v>605</c:v>
                </c:pt>
                <c:pt idx="2">
                  <c:v>457</c:v>
                </c:pt>
                <c:pt idx="3">
                  <c:v>355</c:v>
                </c:pt>
                <c:pt idx="4">
                  <c:v>206</c:v>
                </c:pt>
                <c:pt idx="5">
                  <c:v>201</c:v>
                </c:pt>
                <c:pt idx="6">
                  <c:v>137</c:v>
                </c:pt>
                <c:pt idx="7">
                  <c:v>105</c:v>
                </c:pt>
              </c:numCache>
            </c:numRef>
          </c:val>
          <c:extLst>
            <c:ext xmlns:c16="http://schemas.microsoft.com/office/drawing/2014/chart" uri="{C3380CC4-5D6E-409C-BE32-E72D297353CC}">
              <c16:uniqueId val="{00000000-E8C9-4A6E-8007-7C7FE4695339}"/>
            </c:ext>
          </c:extLst>
        </c:ser>
        <c:dLbls>
          <c:showLegendKey val="0"/>
          <c:showVal val="0"/>
          <c:showCatName val="0"/>
          <c:showSerName val="0"/>
          <c:showPercent val="0"/>
          <c:showBubbleSize val="0"/>
        </c:dLbls>
        <c:gapWidth val="219"/>
        <c:overlap val="-27"/>
        <c:axId val="797329999"/>
        <c:axId val="455771439"/>
      </c:barChart>
      <c:lineChart>
        <c:grouping val="standard"/>
        <c:varyColors val="0"/>
        <c:ser>
          <c:idx val="1"/>
          <c:order val="1"/>
          <c:tx>
            <c:strRef>
              <c:f>Sheet2!$G$1</c:f>
              <c:strCache>
                <c:ptCount val="1"/>
                <c:pt idx="0">
                  <c:v>Cơ sở chuyên khoa YHCT</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F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Sheet2!$E$2:$E$9</c:f>
              <c:strCache>
                <c:ptCount val="8"/>
                <c:pt idx="0">
                  <c:v>Điện Châm</c:v>
                </c:pt>
                <c:pt idx="1">
                  <c:v>Xoa bóp bấm huyệt</c:v>
                </c:pt>
                <c:pt idx="2">
                  <c:v>Thủy châm</c:v>
                </c:pt>
                <c:pt idx="3">
                  <c:v>Điện Xung</c:v>
                </c:pt>
                <c:pt idx="4">
                  <c:v>Hồng Ngoại</c:v>
                </c:pt>
                <c:pt idx="5">
                  <c:v>Siêu Âm Điều Trị</c:v>
                </c:pt>
                <c:pt idx="6">
                  <c:v>Kéo Nắn Cột Sống</c:v>
                </c:pt>
                <c:pt idx="7">
                  <c:v>Parafin</c:v>
                </c:pt>
              </c:strCache>
            </c:strRef>
          </c:cat>
          <c:val>
            <c:numRef>
              <c:f>Sheet2!$G$2:$G$9</c:f>
              <c:numCache>
                <c:formatCode>0%</c:formatCode>
                <c:ptCount val="8"/>
                <c:pt idx="0">
                  <c:v>0.23402163225172073</c:v>
                </c:pt>
                <c:pt idx="1">
                  <c:v>0.23140495867768596</c:v>
                </c:pt>
                <c:pt idx="2">
                  <c:v>0.28446389496717722</c:v>
                </c:pt>
                <c:pt idx="3">
                  <c:v>0.27605633802816903</c:v>
                </c:pt>
                <c:pt idx="4">
                  <c:v>0.25728155339805825</c:v>
                </c:pt>
                <c:pt idx="5">
                  <c:v>0.24875621890547264</c:v>
                </c:pt>
                <c:pt idx="6">
                  <c:v>0.13868613138686131</c:v>
                </c:pt>
                <c:pt idx="7">
                  <c:v>0.27619047619047621</c:v>
                </c:pt>
              </c:numCache>
            </c:numRef>
          </c:val>
          <c:smooth val="0"/>
          <c:extLst>
            <c:ext xmlns:c16="http://schemas.microsoft.com/office/drawing/2014/chart" uri="{C3380CC4-5D6E-409C-BE32-E72D297353CC}">
              <c16:uniqueId val="{00000001-E8C9-4A6E-8007-7C7FE4695339}"/>
            </c:ext>
          </c:extLst>
        </c:ser>
        <c:ser>
          <c:idx val="2"/>
          <c:order val="2"/>
          <c:tx>
            <c:strRef>
              <c:f>Sheet2!$H$1</c:f>
              <c:strCache>
                <c:ptCount val="1"/>
                <c:pt idx="0">
                  <c:v>Khoa YHCT thuộc BV/TTYT</c:v>
                </c:pt>
              </c:strCache>
            </c:strRef>
          </c:tx>
          <c:spPr>
            <a:ln w="28575" cap="rnd">
              <a:solidFill>
                <a:srgbClr val="7030A0"/>
              </a:solidFill>
              <a:round/>
            </a:ln>
            <a:effectLst/>
          </c:spPr>
          <c:marker>
            <c:symbol val="circle"/>
            <c:size val="5"/>
            <c:spPr>
              <a:solidFill>
                <a:srgbClr val="7030A0"/>
              </a:solidFill>
              <a:ln w="9525">
                <a:solidFill>
                  <a:srgbClr val="7030A0"/>
                </a:solidFill>
              </a:ln>
              <a:effectLst/>
            </c:spPr>
          </c:marker>
          <c:dLbls>
            <c:dLbl>
              <c:idx val="2"/>
              <c:layout>
                <c:manualLayout>
                  <c:x val="2.4509803921568627E-3"/>
                  <c:y val="-6.17283950617283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8C9-4A6E-8007-7C7FE4695339}"/>
                </c:ext>
              </c:extLst>
            </c:dLbl>
            <c:dLbl>
              <c:idx val="3"/>
              <c:layout>
                <c:manualLayout>
                  <c:x val="-3.6764705882352941E-3"/>
                  <c:y val="-4.62962962962962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8C9-4A6E-8007-7C7FE4695339}"/>
                </c:ext>
              </c:extLst>
            </c:dLbl>
            <c:dLbl>
              <c:idx val="4"/>
              <c:layout>
                <c:manualLayout>
                  <c:x val="-8.9868242880141127E-17"/>
                  <c:y val="-6.48148148148148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8C9-4A6E-8007-7C7FE4695339}"/>
                </c:ext>
              </c:extLst>
            </c:dLbl>
            <c:dLbl>
              <c:idx val="5"/>
              <c:layout>
                <c:manualLayout>
                  <c:x val="-1.2254901960784314E-2"/>
                  <c:y val="-8.02469135802469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8C9-4A6E-8007-7C7FE4695339}"/>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F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Sheet2!$E$2:$E$9</c:f>
              <c:strCache>
                <c:ptCount val="8"/>
                <c:pt idx="0">
                  <c:v>Điện Châm</c:v>
                </c:pt>
                <c:pt idx="1">
                  <c:v>Xoa bóp bấm huyệt</c:v>
                </c:pt>
                <c:pt idx="2">
                  <c:v>Thủy châm</c:v>
                </c:pt>
                <c:pt idx="3">
                  <c:v>Điện Xung</c:v>
                </c:pt>
                <c:pt idx="4">
                  <c:v>Hồng Ngoại</c:v>
                </c:pt>
                <c:pt idx="5">
                  <c:v>Siêu Âm Điều Trị</c:v>
                </c:pt>
                <c:pt idx="6">
                  <c:v>Kéo Nắn Cột Sống</c:v>
                </c:pt>
                <c:pt idx="7">
                  <c:v>Parafin</c:v>
                </c:pt>
              </c:strCache>
            </c:strRef>
          </c:cat>
          <c:val>
            <c:numRef>
              <c:f>Sheet2!$H$2:$H$9</c:f>
              <c:numCache>
                <c:formatCode>0%</c:formatCode>
                <c:ptCount val="8"/>
                <c:pt idx="0">
                  <c:v>0.76597836774827921</c:v>
                </c:pt>
                <c:pt idx="1">
                  <c:v>0.76859504132231404</c:v>
                </c:pt>
                <c:pt idx="2">
                  <c:v>0.71553610503282272</c:v>
                </c:pt>
                <c:pt idx="3">
                  <c:v>0.72394366197183102</c:v>
                </c:pt>
                <c:pt idx="4">
                  <c:v>0.74757281553398058</c:v>
                </c:pt>
                <c:pt idx="5">
                  <c:v>0.75124378109452739</c:v>
                </c:pt>
                <c:pt idx="6">
                  <c:v>0.86131386861313863</c:v>
                </c:pt>
                <c:pt idx="7">
                  <c:v>0.72380952380952379</c:v>
                </c:pt>
              </c:numCache>
            </c:numRef>
          </c:val>
          <c:smooth val="0"/>
          <c:extLst>
            <c:ext xmlns:c16="http://schemas.microsoft.com/office/drawing/2014/chart" uri="{C3380CC4-5D6E-409C-BE32-E72D297353CC}">
              <c16:uniqueId val="{00000002-E8C9-4A6E-8007-7C7FE4695339}"/>
            </c:ext>
          </c:extLst>
        </c:ser>
        <c:dLbls>
          <c:showLegendKey val="0"/>
          <c:showVal val="0"/>
          <c:showCatName val="0"/>
          <c:showSerName val="0"/>
          <c:showPercent val="0"/>
          <c:showBubbleSize val="0"/>
        </c:dLbls>
        <c:marker val="1"/>
        <c:smooth val="0"/>
        <c:axId val="1020400944"/>
        <c:axId val="327689360"/>
      </c:lineChart>
      <c:catAx>
        <c:axId val="7973299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rgbClr val="990099"/>
                </a:solidFill>
                <a:latin typeface="+mn-lt"/>
                <a:ea typeface="+mn-ea"/>
                <a:cs typeface="+mn-cs"/>
              </a:defRPr>
            </a:pPr>
            <a:endParaRPr lang="en-US"/>
          </a:p>
        </c:txPr>
        <c:crossAx val="455771439"/>
        <c:crosses val="autoZero"/>
        <c:auto val="1"/>
        <c:lblAlgn val="ctr"/>
        <c:lblOffset val="100"/>
        <c:noMultiLvlLbl val="0"/>
      </c:catAx>
      <c:valAx>
        <c:axId val="45577143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97329999"/>
        <c:crosses val="autoZero"/>
        <c:crossBetween val="between"/>
      </c:valAx>
      <c:valAx>
        <c:axId val="327689360"/>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20400944"/>
        <c:crosses val="max"/>
        <c:crossBetween val="between"/>
      </c:valAx>
      <c:catAx>
        <c:axId val="1020400944"/>
        <c:scaling>
          <c:orientation val="minMax"/>
        </c:scaling>
        <c:delete val="1"/>
        <c:axPos val="b"/>
        <c:numFmt formatCode="General" sourceLinked="1"/>
        <c:majorTickMark val="out"/>
        <c:minorTickMark val="none"/>
        <c:tickLblPos val="nextTo"/>
        <c:crossAx val="327689360"/>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rgbClr val="2D2D87"/>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Sheet3!$F$1</c:f>
              <c:strCache>
                <c:ptCount val="1"/>
                <c:pt idx="0">
                  <c:v>TỔNG (tỷ đồng)</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33CC"/>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Sheet3!$E$2:$E$9</c:f>
              <c:strCache>
                <c:ptCount val="8"/>
                <c:pt idx="0">
                  <c:v>Điện Phân</c:v>
                </c:pt>
                <c:pt idx="1">
                  <c:v>Sóng ngắn</c:v>
                </c:pt>
                <c:pt idx="2">
                  <c:v>Cấy chỉ</c:v>
                </c:pt>
                <c:pt idx="3">
                  <c:v>Cứu</c:v>
                </c:pt>
                <c:pt idx="4">
                  <c:v>Điện Cơ</c:v>
                </c:pt>
                <c:pt idx="5">
                  <c:v>Sóng Xung Kích</c:v>
                </c:pt>
                <c:pt idx="6">
                  <c:v>Tử ngoại</c:v>
                </c:pt>
                <c:pt idx="7">
                  <c:v>Điện Trường</c:v>
                </c:pt>
              </c:strCache>
            </c:strRef>
          </c:cat>
          <c:val>
            <c:numRef>
              <c:f>Sheet3!$F$2:$F$9</c:f>
              <c:numCache>
                <c:formatCode>General</c:formatCode>
                <c:ptCount val="8"/>
                <c:pt idx="0">
                  <c:v>55</c:v>
                </c:pt>
                <c:pt idx="1">
                  <c:v>46</c:v>
                </c:pt>
                <c:pt idx="2">
                  <c:v>45</c:v>
                </c:pt>
                <c:pt idx="3">
                  <c:v>23</c:v>
                </c:pt>
                <c:pt idx="4">
                  <c:v>17</c:v>
                </c:pt>
                <c:pt idx="5">
                  <c:v>12</c:v>
                </c:pt>
                <c:pt idx="6">
                  <c:v>3</c:v>
                </c:pt>
                <c:pt idx="7">
                  <c:v>3</c:v>
                </c:pt>
              </c:numCache>
            </c:numRef>
          </c:val>
          <c:extLst>
            <c:ext xmlns:c16="http://schemas.microsoft.com/office/drawing/2014/chart" uri="{C3380CC4-5D6E-409C-BE32-E72D297353CC}">
              <c16:uniqueId val="{00000000-5F1F-4E67-BF04-B93D2F0E9A73}"/>
            </c:ext>
          </c:extLst>
        </c:ser>
        <c:dLbls>
          <c:showLegendKey val="0"/>
          <c:showVal val="0"/>
          <c:showCatName val="0"/>
          <c:showSerName val="0"/>
          <c:showPercent val="0"/>
          <c:showBubbleSize val="0"/>
        </c:dLbls>
        <c:gapWidth val="219"/>
        <c:overlap val="-27"/>
        <c:axId val="792702927"/>
        <c:axId val="455747631"/>
      </c:barChart>
      <c:lineChart>
        <c:grouping val="standard"/>
        <c:varyColors val="0"/>
        <c:ser>
          <c:idx val="1"/>
          <c:order val="1"/>
          <c:tx>
            <c:strRef>
              <c:f>Sheet3!$G$1</c:f>
              <c:strCache>
                <c:ptCount val="1"/>
                <c:pt idx="0">
                  <c:v>Cơ sở chuyên khoa YHCT</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F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Sheet3!$E$2:$E$9</c:f>
              <c:strCache>
                <c:ptCount val="8"/>
                <c:pt idx="0">
                  <c:v>Điện Phân</c:v>
                </c:pt>
                <c:pt idx="1">
                  <c:v>Sóng ngắn</c:v>
                </c:pt>
                <c:pt idx="2">
                  <c:v>Cấy chỉ</c:v>
                </c:pt>
                <c:pt idx="3">
                  <c:v>Cứu</c:v>
                </c:pt>
                <c:pt idx="4">
                  <c:v>Điện Cơ</c:v>
                </c:pt>
                <c:pt idx="5">
                  <c:v>Sóng Xung Kích</c:v>
                </c:pt>
                <c:pt idx="6">
                  <c:v>Tử ngoại</c:v>
                </c:pt>
                <c:pt idx="7">
                  <c:v>Điện Trường</c:v>
                </c:pt>
              </c:strCache>
            </c:strRef>
          </c:cat>
          <c:val>
            <c:numRef>
              <c:f>Sheet3!$G$2:$G$9</c:f>
              <c:numCache>
                <c:formatCode>0%</c:formatCode>
                <c:ptCount val="8"/>
                <c:pt idx="0">
                  <c:v>0.21818181818181817</c:v>
                </c:pt>
                <c:pt idx="1">
                  <c:v>0.21739130434782608</c:v>
                </c:pt>
                <c:pt idx="2">
                  <c:v>0.24444444444444444</c:v>
                </c:pt>
                <c:pt idx="3">
                  <c:v>0.17391304347826086</c:v>
                </c:pt>
                <c:pt idx="4">
                  <c:v>0</c:v>
                </c:pt>
                <c:pt idx="5">
                  <c:v>0.33333333333333331</c:v>
                </c:pt>
                <c:pt idx="6">
                  <c:v>0</c:v>
                </c:pt>
                <c:pt idx="7">
                  <c:v>0</c:v>
                </c:pt>
              </c:numCache>
            </c:numRef>
          </c:val>
          <c:smooth val="0"/>
          <c:extLst>
            <c:ext xmlns:c16="http://schemas.microsoft.com/office/drawing/2014/chart" uri="{C3380CC4-5D6E-409C-BE32-E72D297353CC}">
              <c16:uniqueId val="{00000001-5F1F-4E67-BF04-B93D2F0E9A73}"/>
            </c:ext>
          </c:extLst>
        </c:ser>
        <c:ser>
          <c:idx val="2"/>
          <c:order val="2"/>
          <c:tx>
            <c:strRef>
              <c:f>Sheet3!$H$1</c:f>
              <c:strCache>
                <c:ptCount val="1"/>
                <c:pt idx="0">
                  <c:v>Khoa YHCT thuộc BV/TTYT</c:v>
                </c:pt>
              </c:strCache>
            </c:strRef>
          </c:tx>
          <c:spPr>
            <a:ln w="28575" cap="rnd">
              <a:solidFill>
                <a:srgbClr val="800080"/>
              </a:solidFill>
              <a:round/>
            </a:ln>
            <a:effectLst/>
          </c:spPr>
          <c:marker>
            <c:symbol val="circle"/>
            <c:size val="5"/>
            <c:spPr>
              <a:solidFill>
                <a:schemeClr val="accent3"/>
              </a:solidFill>
              <a:ln w="9525">
                <a:solidFill>
                  <a:srgbClr val="80008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F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Sheet3!$E$2:$E$9</c:f>
              <c:strCache>
                <c:ptCount val="8"/>
                <c:pt idx="0">
                  <c:v>Điện Phân</c:v>
                </c:pt>
                <c:pt idx="1">
                  <c:v>Sóng ngắn</c:v>
                </c:pt>
                <c:pt idx="2">
                  <c:v>Cấy chỉ</c:v>
                </c:pt>
                <c:pt idx="3">
                  <c:v>Cứu</c:v>
                </c:pt>
                <c:pt idx="4">
                  <c:v>Điện Cơ</c:v>
                </c:pt>
                <c:pt idx="5">
                  <c:v>Sóng Xung Kích</c:v>
                </c:pt>
                <c:pt idx="6">
                  <c:v>Tử ngoại</c:v>
                </c:pt>
                <c:pt idx="7">
                  <c:v>Điện Trường</c:v>
                </c:pt>
              </c:strCache>
            </c:strRef>
          </c:cat>
          <c:val>
            <c:numRef>
              <c:f>Sheet3!$H$2:$H$9</c:f>
              <c:numCache>
                <c:formatCode>0%</c:formatCode>
                <c:ptCount val="8"/>
                <c:pt idx="0">
                  <c:v>0.78181818181818186</c:v>
                </c:pt>
                <c:pt idx="1">
                  <c:v>0.80434782608695654</c:v>
                </c:pt>
                <c:pt idx="2">
                  <c:v>0.75555555555555554</c:v>
                </c:pt>
                <c:pt idx="3">
                  <c:v>0.82608695652173914</c:v>
                </c:pt>
                <c:pt idx="4">
                  <c:v>1</c:v>
                </c:pt>
                <c:pt idx="5">
                  <c:v>0.66666666666666663</c:v>
                </c:pt>
                <c:pt idx="6">
                  <c:v>1</c:v>
                </c:pt>
                <c:pt idx="7">
                  <c:v>1</c:v>
                </c:pt>
              </c:numCache>
            </c:numRef>
          </c:val>
          <c:smooth val="0"/>
          <c:extLst>
            <c:ext xmlns:c16="http://schemas.microsoft.com/office/drawing/2014/chart" uri="{C3380CC4-5D6E-409C-BE32-E72D297353CC}">
              <c16:uniqueId val="{00000002-5F1F-4E67-BF04-B93D2F0E9A73}"/>
            </c:ext>
          </c:extLst>
        </c:ser>
        <c:dLbls>
          <c:showLegendKey val="0"/>
          <c:showVal val="0"/>
          <c:showCatName val="0"/>
          <c:showSerName val="0"/>
          <c:showPercent val="0"/>
          <c:showBubbleSize val="0"/>
        </c:dLbls>
        <c:marker val="1"/>
        <c:smooth val="0"/>
        <c:axId val="808580831"/>
        <c:axId val="455795743"/>
      </c:lineChart>
      <c:catAx>
        <c:axId val="7927029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rgbClr val="990099"/>
                </a:solidFill>
                <a:latin typeface="+mn-lt"/>
                <a:ea typeface="+mn-ea"/>
                <a:cs typeface="+mn-cs"/>
              </a:defRPr>
            </a:pPr>
            <a:endParaRPr lang="en-US"/>
          </a:p>
        </c:txPr>
        <c:crossAx val="455747631"/>
        <c:crosses val="autoZero"/>
        <c:auto val="1"/>
        <c:lblAlgn val="ctr"/>
        <c:lblOffset val="100"/>
        <c:noMultiLvlLbl val="0"/>
      </c:catAx>
      <c:valAx>
        <c:axId val="45574763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92702927"/>
        <c:crosses val="autoZero"/>
        <c:crossBetween val="between"/>
      </c:valAx>
      <c:valAx>
        <c:axId val="455795743"/>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08580831"/>
        <c:crosses val="max"/>
        <c:crossBetween val="between"/>
      </c:valAx>
      <c:catAx>
        <c:axId val="808580831"/>
        <c:scaling>
          <c:orientation val="minMax"/>
        </c:scaling>
        <c:delete val="1"/>
        <c:axPos val="b"/>
        <c:numFmt formatCode="General" sourceLinked="1"/>
        <c:majorTickMark val="out"/>
        <c:minorTickMark val="none"/>
        <c:tickLblPos val="nextTo"/>
        <c:crossAx val="455795743"/>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rgbClr val="2D2D87"/>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45813416705264792"/>
          <c:y val="2.777777777777777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8522464103751738E-2"/>
          <c:y val="8.6095800524934388E-2"/>
          <c:w val="0.91314507102053422"/>
          <c:h val="0.74376640419947504"/>
        </c:manualLayout>
      </c:layout>
      <c:barChart>
        <c:barDir val="col"/>
        <c:grouping val="clustered"/>
        <c:varyColors val="0"/>
        <c:ser>
          <c:idx val="0"/>
          <c:order val="0"/>
          <c:tx>
            <c:strRef>
              <c:f>Sheet4!$A$15</c:f>
              <c:strCache>
                <c:ptCount val="1"/>
                <c:pt idx="0">
                  <c:v>Tổng thuốc YHCT (tỷ đồng)</c:v>
                </c:pt>
              </c:strCache>
            </c:strRef>
          </c:tx>
          <c:spPr>
            <a:solidFill>
              <a:schemeClr val="accent1"/>
            </a:solidFill>
            <a:ln>
              <a:noFill/>
            </a:ln>
            <a:effectLst/>
          </c:spPr>
          <c:invertIfNegative val="0"/>
          <c:dLbls>
            <c:dLbl>
              <c:idx val="0"/>
              <c:layout>
                <c:manualLayout>
                  <c:x val="-2.4509803921568627E-3"/>
                  <c:y val="-2.77777777777777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C92-458F-B373-ECA2862489E0}"/>
                </c:ext>
              </c:extLst>
            </c:dLbl>
            <c:dLbl>
              <c:idx val="1"/>
              <c:layout>
                <c:manualLayout>
                  <c:x val="-8.5784313725490204E-3"/>
                  <c:y val="-6.790123456790124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C92-458F-B373-ECA2862489E0}"/>
                </c:ext>
              </c:extLst>
            </c:dLbl>
            <c:dLbl>
              <c:idx val="3"/>
              <c:layout>
                <c:manualLayout>
                  <c:x val="0"/>
                  <c:y val="0.1018518518518518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C92-458F-B373-ECA2862489E0}"/>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33CC"/>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Sheet4!$B$14:$F$14</c:f>
              <c:strCache>
                <c:ptCount val="5"/>
                <c:pt idx="0">
                  <c:v>2019</c:v>
                </c:pt>
                <c:pt idx="1">
                  <c:v>2020</c:v>
                </c:pt>
                <c:pt idx="2">
                  <c:v>2021</c:v>
                </c:pt>
                <c:pt idx="3">
                  <c:v>2022</c:v>
                </c:pt>
                <c:pt idx="4">
                  <c:v>9T2023</c:v>
                </c:pt>
              </c:strCache>
            </c:strRef>
          </c:cat>
          <c:val>
            <c:numRef>
              <c:f>Sheet4!$B$15:$F$15</c:f>
              <c:numCache>
                <c:formatCode>General</c:formatCode>
                <c:ptCount val="5"/>
                <c:pt idx="0">
                  <c:v>3619</c:v>
                </c:pt>
                <c:pt idx="1">
                  <c:v>3301</c:v>
                </c:pt>
                <c:pt idx="2">
                  <c:v>2518</c:v>
                </c:pt>
                <c:pt idx="3">
                  <c:v>2653</c:v>
                </c:pt>
                <c:pt idx="4">
                  <c:v>2003</c:v>
                </c:pt>
              </c:numCache>
            </c:numRef>
          </c:val>
          <c:extLst>
            <c:ext xmlns:c16="http://schemas.microsoft.com/office/drawing/2014/chart" uri="{C3380CC4-5D6E-409C-BE32-E72D297353CC}">
              <c16:uniqueId val="{00000000-BC92-458F-B373-ECA2862489E0}"/>
            </c:ext>
          </c:extLst>
        </c:ser>
        <c:dLbls>
          <c:showLegendKey val="0"/>
          <c:showVal val="0"/>
          <c:showCatName val="0"/>
          <c:showSerName val="0"/>
          <c:showPercent val="0"/>
          <c:showBubbleSize val="0"/>
        </c:dLbls>
        <c:gapWidth val="219"/>
        <c:overlap val="-27"/>
        <c:axId val="454919343"/>
        <c:axId val="455783343"/>
      </c:barChart>
      <c:lineChart>
        <c:grouping val="standard"/>
        <c:varyColors val="0"/>
        <c:ser>
          <c:idx val="1"/>
          <c:order val="1"/>
          <c:tx>
            <c:strRef>
              <c:f>Sheet4!$A$16</c:f>
              <c:strCache>
                <c:ptCount val="1"/>
                <c:pt idx="0">
                  <c:v>Tỷ lệ Vị thuốc</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F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Sheet4!$B$14:$F$14</c:f>
              <c:strCache>
                <c:ptCount val="5"/>
                <c:pt idx="0">
                  <c:v>2019</c:v>
                </c:pt>
                <c:pt idx="1">
                  <c:v>2020</c:v>
                </c:pt>
                <c:pt idx="2">
                  <c:v>2021</c:v>
                </c:pt>
                <c:pt idx="3">
                  <c:v>2022</c:v>
                </c:pt>
                <c:pt idx="4">
                  <c:v>9T2023</c:v>
                </c:pt>
              </c:strCache>
            </c:strRef>
          </c:cat>
          <c:val>
            <c:numRef>
              <c:f>Sheet4!$B$16:$F$16</c:f>
              <c:numCache>
                <c:formatCode>0.0%</c:formatCode>
                <c:ptCount val="5"/>
                <c:pt idx="0">
                  <c:v>0.02</c:v>
                </c:pt>
                <c:pt idx="1">
                  <c:v>1.7000000000000001E-2</c:v>
                </c:pt>
                <c:pt idx="2">
                  <c:v>1.4E-2</c:v>
                </c:pt>
                <c:pt idx="3">
                  <c:v>1.0999999999999999E-2</c:v>
                </c:pt>
                <c:pt idx="4">
                  <c:v>8.9999999999999993E-3</c:v>
                </c:pt>
              </c:numCache>
            </c:numRef>
          </c:val>
          <c:smooth val="0"/>
          <c:extLst>
            <c:ext xmlns:c16="http://schemas.microsoft.com/office/drawing/2014/chart" uri="{C3380CC4-5D6E-409C-BE32-E72D297353CC}">
              <c16:uniqueId val="{00000001-BC92-458F-B373-ECA2862489E0}"/>
            </c:ext>
          </c:extLst>
        </c:ser>
        <c:ser>
          <c:idx val="2"/>
          <c:order val="2"/>
          <c:tx>
            <c:strRef>
              <c:f>Sheet4!$A$17</c:f>
              <c:strCache>
                <c:ptCount val="1"/>
                <c:pt idx="0">
                  <c:v>Tỷ lệ Chế phẩm</c:v>
                </c:pt>
              </c:strCache>
            </c:strRef>
          </c:tx>
          <c:spPr>
            <a:ln w="28575" cap="rnd">
              <a:solidFill>
                <a:srgbClr val="7030A0"/>
              </a:solidFill>
              <a:round/>
            </a:ln>
            <a:effectLst/>
          </c:spPr>
          <c:marker>
            <c:symbol val="circle"/>
            <c:size val="5"/>
            <c:spPr>
              <a:solidFill>
                <a:schemeClr val="accent3"/>
              </a:solidFill>
              <a:ln w="9525">
                <a:solidFill>
                  <a:srgbClr val="7030A0"/>
                </a:solidFill>
              </a:ln>
              <a:effectLst/>
            </c:spPr>
          </c:marker>
          <c:dLbls>
            <c:dLbl>
              <c:idx val="0"/>
              <c:layout>
                <c:manualLayout>
                  <c:x val="1.7156862745097996E-2"/>
                  <c:y val="-7.09876543209876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BC92-458F-B373-ECA2862489E0}"/>
                </c:ext>
              </c:extLst>
            </c:dLbl>
            <c:dLbl>
              <c:idx val="1"/>
              <c:layout>
                <c:manualLayout>
                  <c:x val="2.5735294117647012E-2"/>
                  <c:y val="-6.48148148148148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C92-458F-B373-ECA2862489E0}"/>
                </c:ext>
              </c:extLst>
            </c:dLbl>
            <c:dLbl>
              <c:idx val="2"/>
              <c:layout>
                <c:manualLayout>
                  <c:x val="-2.4509803921568627E-3"/>
                  <c:y val="-4.62962962962962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C92-458F-B373-ECA2862489E0}"/>
                </c:ext>
              </c:extLst>
            </c:dLbl>
            <c:dLbl>
              <c:idx val="3"/>
              <c:layout>
                <c:manualLayout>
                  <c:x val="-1.2254901960785213E-3"/>
                  <c:y val="-7.7160493827160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C92-458F-B373-ECA2862489E0}"/>
                </c:ext>
              </c:extLst>
            </c:dLbl>
            <c:dLbl>
              <c:idx val="4"/>
              <c:layout>
                <c:manualLayout>
                  <c:x val="0"/>
                  <c:y val="-7.4074074074074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C92-458F-B373-ECA2862489E0}"/>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F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Sheet4!$B$14:$F$14</c:f>
              <c:strCache>
                <c:ptCount val="5"/>
                <c:pt idx="0">
                  <c:v>2019</c:v>
                </c:pt>
                <c:pt idx="1">
                  <c:v>2020</c:v>
                </c:pt>
                <c:pt idx="2">
                  <c:v>2021</c:v>
                </c:pt>
                <c:pt idx="3">
                  <c:v>2022</c:v>
                </c:pt>
                <c:pt idx="4">
                  <c:v>9T2023</c:v>
                </c:pt>
              </c:strCache>
            </c:strRef>
          </c:cat>
          <c:val>
            <c:numRef>
              <c:f>Sheet4!$B$17:$F$17</c:f>
              <c:numCache>
                <c:formatCode>0.0%</c:formatCode>
                <c:ptCount val="5"/>
                <c:pt idx="0">
                  <c:v>6.4000000000000001E-2</c:v>
                </c:pt>
                <c:pt idx="1">
                  <c:v>6.0999999999999999E-2</c:v>
                </c:pt>
                <c:pt idx="2">
                  <c:v>5.5E-2</c:v>
                </c:pt>
                <c:pt idx="3">
                  <c:v>5.1999999999999998E-2</c:v>
                </c:pt>
                <c:pt idx="4">
                  <c:v>4.9000000000000002E-2</c:v>
                </c:pt>
              </c:numCache>
            </c:numRef>
          </c:val>
          <c:smooth val="0"/>
          <c:extLst>
            <c:ext xmlns:c16="http://schemas.microsoft.com/office/drawing/2014/chart" uri="{C3380CC4-5D6E-409C-BE32-E72D297353CC}">
              <c16:uniqueId val="{00000002-BC92-458F-B373-ECA2862489E0}"/>
            </c:ext>
          </c:extLst>
        </c:ser>
        <c:dLbls>
          <c:showLegendKey val="0"/>
          <c:showVal val="0"/>
          <c:showCatName val="0"/>
          <c:showSerName val="0"/>
          <c:showPercent val="0"/>
          <c:showBubbleSize val="0"/>
        </c:dLbls>
        <c:marker val="1"/>
        <c:smooth val="0"/>
        <c:axId val="798599231"/>
        <c:axId val="455808639"/>
      </c:lineChart>
      <c:catAx>
        <c:axId val="4549193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5783343"/>
        <c:crosses val="autoZero"/>
        <c:auto val="1"/>
        <c:lblAlgn val="ctr"/>
        <c:lblOffset val="100"/>
        <c:noMultiLvlLbl val="0"/>
      </c:catAx>
      <c:valAx>
        <c:axId val="45578334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4919343"/>
        <c:crosses val="autoZero"/>
        <c:crossBetween val="between"/>
      </c:valAx>
      <c:valAx>
        <c:axId val="455808639"/>
        <c:scaling>
          <c:orientation val="minMax"/>
        </c:scaling>
        <c:delete val="0"/>
        <c:axPos val="r"/>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98599231"/>
        <c:crosses val="max"/>
        <c:crossBetween val="between"/>
      </c:valAx>
      <c:catAx>
        <c:axId val="798599231"/>
        <c:scaling>
          <c:orientation val="minMax"/>
        </c:scaling>
        <c:delete val="1"/>
        <c:axPos val="b"/>
        <c:numFmt formatCode="General" sourceLinked="1"/>
        <c:majorTickMark val="out"/>
        <c:minorTickMark val="none"/>
        <c:tickLblPos val="nextTo"/>
        <c:crossAx val="455808639"/>
        <c:crosses val="autoZero"/>
        <c:auto val="1"/>
        <c:lblAlgn val="ctr"/>
        <c:lblOffset val="100"/>
        <c:noMultiLvlLbl val="0"/>
      </c:catAx>
      <c:spPr>
        <a:noFill/>
        <a:ln>
          <a:noFill/>
        </a:ln>
        <a:effectLst/>
      </c:spPr>
    </c:plotArea>
    <c:legend>
      <c:legendPos val="b"/>
      <c:legendEntry>
        <c:idx val="0"/>
        <c:txPr>
          <a:bodyPr rot="0" spcFirstLastPara="1" vertOverflow="ellipsis" vert="horz" wrap="square" anchor="ctr" anchorCtr="1"/>
          <a:lstStyle/>
          <a:p>
            <a:pPr>
              <a:defRPr sz="1600" b="1" i="0" u="none" strike="noStrike" kern="1200" baseline="0">
                <a:solidFill>
                  <a:srgbClr val="0033CC"/>
                </a:solidFill>
                <a:latin typeface="+mn-lt"/>
                <a:ea typeface="+mn-ea"/>
                <a:cs typeface="+mn-cs"/>
              </a:defRPr>
            </a:pPr>
            <a:endParaRPr lang="en-US"/>
          </a:p>
        </c:txPr>
      </c:legendEntry>
      <c:legendEntry>
        <c:idx val="1"/>
        <c:txPr>
          <a:bodyPr rot="0" spcFirstLastPara="1" vertOverflow="ellipsis" vert="horz" wrap="square" anchor="ctr" anchorCtr="1"/>
          <a:lstStyle/>
          <a:p>
            <a:pPr>
              <a:defRPr sz="1600" b="1" i="0" u="none" strike="noStrike" kern="1200" baseline="0">
                <a:solidFill>
                  <a:srgbClr val="0033CC"/>
                </a:solidFill>
                <a:latin typeface="+mn-lt"/>
                <a:ea typeface="+mn-ea"/>
                <a:cs typeface="+mn-cs"/>
              </a:defRPr>
            </a:pPr>
            <a:endParaRPr lang="en-US"/>
          </a:p>
        </c:txPr>
      </c:legendEntry>
      <c:legendEntry>
        <c:idx val="2"/>
        <c:txPr>
          <a:bodyPr rot="0" spcFirstLastPara="1" vertOverflow="ellipsis" vert="horz" wrap="square" anchor="ctr" anchorCtr="1"/>
          <a:lstStyle/>
          <a:p>
            <a:pPr>
              <a:defRPr sz="1600" b="1" i="0" u="none" strike="noStrike" kern="1200" baseline="0">
                <a:solidFill>
                  <a:srgbClr val="0033CC"/>
                </a:solidFill>
                <a:latin typeface="+mn-lt"/>
                <a:ea typeface="+mn-ea"/>
                <a:cs typeface="+mn-cs"/>
              </a:defRPr>
            </a:pPr>
            <a:endParaRPr lang="en-US"/>
          </a:p>
        </c:txPr>
      </c:legendEntry>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1657110479230235E-2"/>
          <c:y val="4.8186312918724224E-2"/>
          <c:w val="0.92080314960629916"/>
          <c:h val="0.6178703703703704"/>
        </c:manualLayout>
      </c:layout>
      <c:barChart>
        <c:barDir val="col"/>
        <c:grouping val="clustered"/>
        <c:varyColors val="0"/>
        <c:ser>
          <c:idx val="2"/>
          <c:order val="2"/>
          <c:tx>
            <c:strRef>
              <c:f>'% thuốc YHCT'!$I$93</c:f>
              <c:strCache>
                <c:ptCount val="1"/>
                <c:pt idx="0">
                  <c:v>Tổng thuốc YHCT</c:v>
                </c:pt>
              </c:strCache>
            </c:strRef>
          </c:tx>
          <c:spPr>
            <a:solidFill>
              <a:srgbClr val="990099"/>
            </a:solidFill>
          </c:spPr>
          <c:invertIfNegative val="0"/>
          <c:cat>
            <c:strRef>
              <c:f>'% thuốc YHCT'!$F$94:$F$113</c:f>
              <c:strCache>
                <c:ptCount val="20"/>
                <c:pt idx="0">
                  <c:v> Toàn quốc</c:v>
                </c:pt>
                <c:pt idx="1">
                  <c:v>Đắk Nông</c:v>
                </c:pt>
                <c:pt idx="2">
                  <c:v>Bà Rịa - Vũng Tàu</c:v>
                </c:pt>
                <c:pt idx="3">
                  <c:v>Hoà Bình</c:v>
                </c:pt>
                <c:pt idx="4">
                  <c:v>Lai Châu</c:v>
                </c:pt>
                <c:pt idx="5">
                  <c:v>Bình Phước</c:v>
                </c:pt>
                <c:pt idx="6">
                  <c:v>Hà Tĩnh</c:v>
                </c:pt>
                <c:pt idx="7">
                  <c:v>Bình Thuận</c:v>
                </c:pt>
                <c:pt idx="8">
                  <c:v>Quảng Bình</c:v>
                </c:pt>
                <c:pt idx="9">
                  <c:v>Bắc Giang</c:v>
                </c:pt>
                <c:pt idx="10">
                  <c:v>Cao Bằng</c:v>
                </c:pt>
                <c:pt idx="11">
                  <c:v>Đắk Lắk</c:v>
                </c:pt>
                <c:pt idx="12">
                  <c:v>Sơn La</c:v>
                </c:pt>
                <c:pt idx="13">
                  <c:v>Kon Tum</c:v>
                </c:pt>
                <c:pt idx="14">
                  <c:v>TP Đà Nẵng</c:v>
                </c:pt>
                <c:pt idx="15">
                  <c:v>TP Hải Phòng</c:v>
                </c:pt>
                <c:pt idx="16">
                  <c:v>TP Cần Thơ</c:v>
                </c:pt>
                <c:pt idx="17">
                  <c:v>TP Hồ Chí Minh</c:v>
                </c:pt>
                <c:pt idx="18">
                  <c:v>Thừa Thiên Huế</c:v>
                </c:pt>
                <c:pt idx="19">
                  <c:v>TP Hà Nội</c:v>
                </c:pt>
              </c:strCache>
            </c:strRef>
          </c:cat>
          <c:val>
            <c:numRef>
              <c:f>'% thuốc YHCT'!$I$94:$I$113</c:f>
              <c:numCache>
                <c:formatCode>0.0</c:formatCode>
                <c:ptCount val="20"/>
                <c:pt idx="0">
                  <c:v>6.3</c:v>
                </c:pt>
                <c:pt idx="1">
                  <c:v>26.8</c:v>
                </c:pt>
                <c:pt idx="2">
                  <c:v>20.700000000000003</c:v>
                </c:pt>
                <c:pt idx="3">
                  <c:v>20.700000000000003</c:v>
                </c:pt>
                <c:pt idx="4">
                  <c:v>19.600000000000001</c:v>
                </c:pt>
                <c:pt idx="5">
                  <c:v>17.200000000000003</c:v>
                </c:pt>
                <c:pt idx="6">
                  <c:v>16.5</c:v>
                </c:pt>
                <c:pt idx="7">
                  <c:v>15.8</c:v>
                </c:pt>
                <c:pt idx="8">
                  <c:v>15.8</c:v>
                </c:pt>
                <c:pt idx="9">
                  <c:v>15.5</c:v>
                </c:pt>
                <c:pt idx="10">
                  <c:v>15.400000000000002</c:v>
                </c:pt>
                <c:pt idx="11">
                  <c:v>15.299999999999999</c:v>
                </c:pt>
                <c:pt idx="12">
                  <c:v>15.200000000000003</c:v>
                </c:pt>
                <c:pt idx="13">
                  <c:v>15.100000000000001</c:v>
                </c:pt>
                <c:pt idx="14">
                  <c:v>3.8</c:v>
                </c:pt>
                <c:pt idx="15">
                  <c:v>3.7000000000000006</c:v>
                </c:pt>
                <c:pt idx="16">
                  <c:v>2.9000000000000004</c:v>
                </c:pt>
                <c:pt idx="17">
                  <c:v>2.9000000000000004</c:v>
                </c:pt>
                <c:pt idx="18">
                  <c:v>2.4</c:v>
                </c:pt>
                <c:pt idx="19">
                  <c:v>2.2999999999999998</c:v>
                </c:pt>
              </c:numCache>
            </c:numRef>
          </c:val>
          <c:extLst>
            <c:ext xmlns:c16="http://schemas.microsoft.com/office/drawing/2014/chart" uri="{C3380CC4-5D6E-409C-BE32-E72D297353CC}">
              <c16:uniqueId val="{00000000-3065-4484-860E-2BDDE23971C4}"/>
            </c:ext>
          </c:extLst>
        </c:ser>
        <c:dLbls>
          <c:showLegendKey val="0"/>
          <c:showVal val="0"/>
          <c:showCatName val="0"/>
          <c:showSerName val="0"/>
          <c:showPercent val="0"/>
          <c:showBubbleSize val="0"/>
        </c:dLbls>
        <c:gapWidth val="150"/>
        <c:axId val="41421056"/>
        <c:axId val="41447808"/>
      </c:barChart>
      <c:lineChart>
        <c:grouping val="standard"/>
        <c:varyColors val="0"/>
        <c:ser>
          <c:idx val="0"/>
          <c:order val="0"/>
          <c:tx>
            <c:strRef>
              <c:f>'% thuốc YHCT'!$G$93</c:f>
              <c:strCache>
                <c:ptCount val="1"/>
                <c:pt idx="0">
                  <c:v>Tỷ lệ chế phẩm</c:v>
                </c:pt>
              </c:strCache>
            </c:strRef>
          </c:tx>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 thuốc YHCT'!$F$94:$F$113</c:f>
              <c:strCache>
                <c:ptCount val="20"/>
                <c:pt idx="0">
                  <c:v> Toàn quốc</c:v>
                </c:pt>
                <c:pt idx="1">
                  <c:v>Đắk Nông</c:v>
                </c:pt>
                <c:pt idx="2">
                  <c:v>Bà Rịa - Vũng Tàu</c:v>
                </c:pt>
                <c:pt idx="3">
                  <c:v>Hoà Bình</c:v>
                </c:pt>
                <c:pt idx="4">
                  <c:v>Lai Châu</c:v>
                </c:pt>
                <c:pt idx="5">
                  <c:v>Bình Phước</c:v>
                </c:pt>
                <c:pt idx="6">
                  <c:v>Hà Tĩnh</c:v>
                </c:pt>
                <c:pt idx="7">
                  <c:v>Bình Thuận</c:v>
                </c:pt>
                <c:pt idx="8">
                  <c:v>Quảng Bình</c:v>
                </c:pt>
                <c:pt idx="9">
                  <c:v>Bắc Giang</c:v>
                </c:pt>
                <c:pt idx="10">
                  <c:v>Cao Bằng</c:v>
                </c:pt>
                <c:pt idx="11">
                  <c:v>Đắk Lắk</c:v>
                </c:pt>
                <c:pt idx="12">
                  <c:v>Sơn La</c:v>
                </c:pt>
                <c:pt idx="13">
                  <c:v>Kon Tum</c:v>
                </c:pt>
                <c:pt idx="14">
                  <c:v>TP Đà Nẵng</c:v>
                </c:pt>
                <c:pt idx="15">
                  <c:v>TP Hải Phòng</c:v>
                </c:pt>
                <c:pt idx="16">
                  <c:v>TP Cần Thơ</c:v>
                </c:pt>
                <c:pt idx="17">
                  <c:v>TP Hồ Chí Minh</c:v>
                </c:pt>
                <c:pt idx="18">
                  <c:v>Thừa Thiên Huế</c:v>
                </c:pt>
                <c:pt idx="19">
                  <c:v>TP Hà Nội</c:v>
                </c:pt>
              </c:strCache>
            </c:strRef>
          </c:cat>
          <c:val>
            <c:numRef>
              <c:f>'% thuốc YHCT'!$G$94:$G$113</c:f>
              <c:numCache>
                <c:formatCode>0.0</c:formatCode>
                <c:ptCount val="20"/>
                <c:pt idx="0">
                  <c:v>5.2</c:v>
                </c:pt>
                <c:pt idx="1">
                  <c:v>22.3</c:v>
                </c:pt>
                <c:pt idx="2">
                  <c:v>19.600000000000001</c:v>
                </c:pt>
                <c:pt idx="3">
                  <c:v>12.9</c:v>
                </c:pt>
                <c:pt idx="4">
                  <c:v>18.899999999999999</c:v>
                </c:pt>
                <c:pt idx="5">
                  <c:v>16.7</c:v>
                </c:pt>
                <c:pt idx="6">
                  <c:v>12.3</c:v>
                </c:pt>
                <c:pt idx="7">
                  <c:v>15.4</c:v>
                </c:pt>
                <c:pt idx="8">
                  <c:v>14.000000000000002</c:v>
                </c:pt>
                <c:pt idx="9">
                  <c:v>5.3</c:v>
                </c:pt>
                <c:pt idx="10">
                  <c:v>14.000000000000002</c:v>
                </c:pt>
                <c:pt idx="11">
                  <c:v>13.200000000000001</c:v>
                </c:pt>
                <c:pt idx="12">
                  <c:v>13.600000000000001</c:v>
                </c:pt>
                <c:pt idx="13">
                  <c:v>13.4</c:v>
                </c:pt>
                <c:pt idx="14">
                  <c:v>2.5</c:v>
                </c:pt>
                <c:pt idx="15">
                  <c:v>3.4000000000000004</c:v>
                </c:pt>
                <c:pt idx="16">
                  <c:v>2.8000000000000003</c:v>
                </c:pt>
                <c:pt idx="17">
                  <c:v>2.1</c:v>
                </c:pt>
                <c:pt idx="18">
                  <c:v>1.6</c:v>
                </c:pt>
                <c:pt idx="19">
                  <c:v>1.7999999999999998</c:v>
                </c:pt>
              </c:numCache>
            </c:numRef>
          </c:val>
          <c:smooth val="0"/>
          <c:extLst>
            <c:ext xmlns:c16="http://schemas.microsoft.com/office/drawing/2014/chart" uri="{C3380CC4-5D6E-409C-BE32-E72D297353CC}">
              <c16:uniqueId val="{00000001-3065-4484-860E-2BDDE23971C4}"/>
            </c:ext>
          </c:extLst>
        </c:ser>
        <c:ser>
          <c:idx val="1"/>
          <c:order val="1"/>
          <c:tx>
            <c:strRef>
              <c:f>'% thuốc YHCT'!$H$93</c:f>
              <c:strCache>
                <c:ptCount val="1"/>
                <c:pt idx="0">
                  <c:v>Tỷ lệ vị thuốc</c:v>
                </c:pt>
              </c:strCache>
            </c:strRef>
          </c:tx>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 thuốc YHCT'!$F$94:$F$113</c:f>
              <c:strCache>
                <c:ptCount val="20"/>
                <c:pt idx="0">
                  <c:v> Toàn quốc</c:v>
                </c:pt>
                <c:pt idx="1">
                  <c:v>Đắk Nông</c:v>
                </c:pt>
                <c:pt idx="2">
                  <c:v>Bà Rịa - Vũng Tàu</c:v>
                </c:pt>
                <c:pt idx="3">
                  <c:v>Hoà Bình</c:v>
                </c:pt>
                <c:pt idx="4">
                  <c:v>Lai Châu</c:v>
                </c:pt>
                <c:pt idx="5">
                  <c:v>Bình Phước</c:v>
                </c:pt>
                <c:pt idx="6">
                  <c:v>Hà Tĩnh</c:v>
                </c:pt>
                <c:pt idx="7">
                  <c:v>Bình Thuận</c:v>
                </c:pt>
                <c:pt idx="8">
                  <c:v>Quảng Bình</c:v>
                </c:pt>
                <c:pt idx="9">
                  <c:v>Bắc Giang</c:v>
                </c:pt>
                <c:pt idx="10">
                  <c:v>Cao Bằng</c:v>
                </c:pt>
                <c:pt idx="11">
                  <c:v>Đắk Lắk</c:v>
                </c:pt>
                <c:pt idx="12">
                  <c:v>Sơn La</c:v>
                </c:pt>
                <c:pt idx="13">
                  <c:v>Kon Tum</c:v>
                </c:pt>
                <c:pt idx="14">
                  <c:v>TP Đà Nẵng</c:v>
                </c:pt>
                <c:pt idx="15">
                  <c:v>TP Hải Phòng</c:v>
                </c:pt>
                <c:pt idx="16">
                  <c:v>TP Cần Thơ</c:v>
                </c:pt>
                <c:pt idx="17">
                  <c:v>TP Hồ Chí Minh</c:v>
                </c:pt>
                <c:pt idx="18">
                  <c:v>Thừa Thiên Huế</c:v>
                </c:pt>
                <c:pt idx="19">
                  <c:v>TP Hà Nội</c:v>
                </c:pt>
              </c:strCache>
            </c:strRef>
          </c:cat>
          <c:val>
            <c:numRef>
              <c:f>'% thuốc YHCT'!$H$94:$H$113</c:f>
              <c:numCache>
                <c:formatCode>0.0</c:formatCode>
                <c:ptCount val="20"/>
                <c:pt idx="0">
                  <c:v>1.0999999999999999</c:v>
                </c:pt>
                <c:pt idx="1">
                  <c:v>4.5</c:v>
                </c:pt>
                <c:pt idx="2">
                  <c:v>1.0999999999999999</c:v>
                </c:pt>
                <c:pt idx="3">
                  <c:v>7.8</c:v>
                </c:pt>
                <c:pt idx="4">
                  <c:v>0.70000000000000007</c:v>
                </c:pt>
                <c:pt idx="5">
                  <c:v>0.5</c:v>
                </c:pt>
                <c:pt idx="6">
                  <c:v>4.2</c:v>
                </c:pt>
                <c:pt idx="7">
                  <c:v>0.4</c:v>
                </c:pt>
                <c:pt idx="8">
                  <c:v>1.7999999999999998</c:v>
                </c:pt>
                <c:pt idx="9">
                  <c:v>10.199999999999999</c:v>
                </c:pt>
                <c:pt idx="10">
                  <c:v>1.4000000000000001</c:v>
                </c:pt>
                <c:pt idx="11">
                  <c:v>2.1</c:v>
                </c:pt>
                <c:pt idx="12">
                  <c:v>1.6</c:v>
                </c:pt>
                <c:pt idx="13">
                  <c:v>1.7000000000000002</c:v>
                </c:pt>
                <c:pt idx="14">
                  <c:v>1.3</c:v>
                </c:pt>
                <c:pt idx="15">
                  <c:v>0.3</c:v>
                </c:pt>
                <c:pt idx="16">
                  <c:v>0.1</c:v>
                </c:pt>
                <c:pt idx="17">
                  <c:v>0.8</c:v>
                </c:pt>
                <c:pt idx="18">
                  <c:v>0.8</c:v>
                </c:pt>
                <c:pt idx="19">
                  <c:v>0.5</c:v>
                </c:pt>
              </c:numCache>
            </c:numRef>
          </c:val>
          <c:smooth val="0"/>
          <c:extLst>
            <c:ext xmlns:c16="http://schemas.microsoft.com/office/drawing/2014/chart" uri="{C3380CC4-5D6E-409C-BE32-E72D297353CC}">
              <c16:uniqueId val="{00000002-3065-4484-860E-2BDDE23971C4}"/>
            </c:ext>
          </c:extLst>
        </c:ser>
        <c:dLbls>
          <c:showLegendKey val="0"/>
          <c:showVal val="0"/>
          <c:showCatName val="0"/>
          <c:showSerName val="0"/>
          <c:showPercent val="0"/>
          <c:showBubbleSize val="0"/>
        </c:dLbls>
        <c:marker val="1"/>
        <c:smooth val="0"/>
        <c:axId val="41421056"/>
        <c:axId val="41447808"/>
      </c:lineChart>
      <c:catAx>
        <c:axId val="41421056"/>
        <c:scaling>
          <c:orientation val="minMax"/>
        </c:scaling>
        <c:delete val="0"/>
        <c:axPos val="b"/>
        <c:numFmt formatCode="General" sourceLinked="0"/>
        <c:majorTickMark val="out"/>
        <c:minorTickMark val="none"/>
        <c:tickLblPos val="nextTo"/>
        <c:crossAx val="41447808"/>
        <c:crosses val="autoZero"/>
        <c:auto val="1"/>
        <c:lblAlgn val="ctr"/>
        <c:lblOffset val="100"/>
        <c:noMultiLvlLbl val="0"/>
      </c:catAx>
      <c:valAx>
        <c:axId val="41447808"/>
        <c:scaling>
          <c:orientation val="minMax"/>
        </c:scaling>
        <c:delete val="0"/>
        <c:axPos val="l"/>
        <c:majorGridlines/>
        <c:numFmt formatCode="0.0" sourceLinked="1"/>
        <c:majorTickMark val="out"/>
        <c:minorTickMark val="none"/>
        <c:tickLblPos val="nextTo"/>
        <c:crossAx val="41421056"/>
        <c:crosses val="autoZero"/>
        <c:crossBetween val="between"/>
      </c:valAx>
    </c:plotArea>
    <c:legend>
      <c:legendPos val="r"/>
      <c:layout>
        <c:manualLayout>
          <c:xMode val="edge"/>
          <c:yMode val="edge"/>
          <c:x val="0.68248600174978125"/>
          <c:y val="5.4979585885097708E-2"/>
          <c:w val="0.27584733158355207"/>
          <c:h val="0.25115157480314959"/>
        </c:manualLayout>
      </c:layout>
      <c:overlay val="0"/>
    </c:legend>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202300.0%</c:v>
                </c:pt>
              </c:strCache>
            </c:strRef>
          </c:tx>
          <c:spPr>
            <a:solidFill>
              <a:srgbClr val="990099"/>
            </a:solidFill>
            <a:ln>
              <a:solidFill>
                <a:srgbClr val="800080"/>
              </a:solidFill>
            </a:ln>
            <a:effectLst/>
          </c:spPr>
          <c:invertIfNegative val="0"/>
          <c:dPt>
            <c:idx val="13"/>
            <c:invertIfNegative val="0"/>
            <c:bubble3D val="0"/>
            <c:spPr>
              <a:solidFill>
                <a:srgbClr val="990099"/>
              </a:solidFill>
              <a:ln>
                <a:solidFill>
                  <a:srgbClr val="800080"/>
                </a:solidFill>
              </a:ln>
              <a:effectLst/>
            </c:spPr>
            <c:extLst>
              <c:ext xmlns:c16="http://schemas.microsoft.com/office/drawing/2014/chart" uri="{C3380CC4-5D6E-409C-BE32-E72D297353CC}">
                <c16:uniqueId val="{00000001-49F1-4201-A3D7-DBBCEED145E8}"/>
              </c:ext>
            </c:extLst>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Đắk Nông</c:v>
                </c:pt>
                <c:pt idx="1">
                  <c:v>Lai Châu</c:v>
                </c:pt>
                <c:pt idx="2">
                  <c:v>Bình Phước</c:v>
                </c:pt>
                <c:pt idx="3">
                  <c:v>Bà Rịa - Vũng Tàu</c:v>
                </c:pt>
                <c:pt idx="4">
                  <c:v>Bình Thuận</c:v>
                </c:pt>
                <c:pt idx="5">
                  <c:v>Điện Biên</c:v>
                </c:pt>
                <c:pt idx="6">
                  <c:v>Đắk Lắk</c:v>
                </c:pt>
                <c:pt idx="7">
                  <c:v>Kon Tum</c:v>
                </c:pt>
                <c:pt idx="8">
                  <c:v>Sơn La</c:v>
                </c:pt>
                <c:pt idx="9">
                  <c:v>Đồng Tháp</c:v>
                </c:pt>
                <c:pt idx="10">
                  <c:v>Yên Bái</c:v>
                </c:pt>
                <c:pt idx="11">
                  <c:v>Quảng Bình</c:v>
                </c:pt>
                <c:pt idx="12">
                  <c:v>Hà Tĩnh</c:v>
                </c:pt>
                <c:pt idx="13">
                  <c:v>TOÀN QUỐC</c:v>
                </c:pt>
              </c:strCache>
            </c:strRef>
          </c:cat>
          <c:val>
            <c:numRef>
              <c:f>Sheet1!$B$2:$B$15</c:f>
              <c:numCache>
                <c:formatCode>0.0%</c:formatCode>
                <c:ptCount val="14"/>
                <c:pt idx="0">
                  <c:v>0.22</c:v>
                </c:pt>
                <c:pt idx="1">
                  <c:v>0.21</c:v>
                </c:pt>
                <c:pt idx="2">
                  <c:v>0.187</c:v>
                </c:pt>
                <c:pt idx="3">
                  <c:v>0.184</c:v>
                </c:pt>
                <c:pt idx="4">
                  <c:v>0.153</c:v>
                </c:pt>
                <c:pt idx="5">
                  <c:v>0.14099999999999999</c:v>
                </c:pt>
                <c:pt idx="6">
                  <c:v>0.13700000000000001</c:v>
                </c:pt>
                <c:pt idx="7">
                  <c:v>0.13400000000000001</c:v>
                </c:pt>
                <c:pt idx="8">
                  <c:v>0.13</c:v>
                </c:pt>
                <c:pt idx="9">
                  <c:v>0.129</c:v>
                </c:pt>
                <c:pt idx="10">
                  <c:v>0.129</c:v>
                </c:pt>
                <c:pt idx="11">
                  <c:v>0.127</c:v>
                </c:pt>
                <c:pt idx="12">
                  <c:v>0.127</c:v>
                </c:pt>
                <c:pt idx="13">
                  <c:v>4.9000000000000002E-2</c:v>
                </c:pt>
              </c:numCache>
            </c:numRef>
          </c:val>
          <c:extLst>
            <c:ext xmlns:c16="http://schemas.microsoft.com/office/drawing/2014/chart" uri="{C3380CC4-5D6E-409C-BE32-E72D297353CC}">
              <c16:uniqueId val="{00000002-49F1-4201-A3D7-DBBCEED145E8}"/>
            </c:ext>
          </c:extLst>
        </c:ser>
        <c:dLbls>
          <c:showLegendKey val="0"/>
          <c:showVal val="0"/>
          <c:showCatName val="0"/>
          <c:showSerName val="0"/>
          <c:showPercent val="0"/>
          <c:showBubbleSize val="0"/>
        </c:dLbls>
        <c:gapWidth val="219"/>
        <c:overlap val="-27"/>
        <c:axId val="526794976"/>
        <c:axId val="526797600"/>
      </c:barChart>
      <c:catAx>
        <c:axId val="526794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526797600"/>
        <c:crosses val="autoZero"/>
        <c:auto val="1"/>
        <c:lblAlgn val="ctr"/>
        <c:lblOffset val="100"/>
        <c:noMultiLvlLbl val="0"/>
      </c:catAx>
      <c:valAx>
        <c:axId val="526797600"/>
        <c:scaling>
          <c:orientation val="minMax"/>
        </c:scaling>
        <c:delete val="1"/>
        <c:axPos val="l"/>
        <c:numFmt formatCode="0.0%" sourceLinked="1"/>
        <c:majorTickMark val="none"/>
        <c:minorTickMark val="none"/>
        <c:tickLblPos val="nextTo"/>
        <c:crossAx val="5267949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5680195306469044E-2"/>
          <c:y val="4.6404442500243025E-2"/>
          <c:w val="0.80417274587000154"/>
          <c:h val="0.85078667249927098"/>
        </c:manualLayout>
      </c:layout>
      <c:barChart>
        <c:barDir val="col"/>
        <c:grouping val="clustered"/>
        <c:varyColors val="0"/>
        <c:ser>
          <c:idx val="2"/>
          <c:order val="2"/>
          <c:tx>
            <c:strRef>
              <c:f>'% vị thuốc'!$R$136</c:f>
              <c:strCache>
                <c:ptCount val="1"/>
                <c:pt idx="0">
                  <c:v>Tổng thuốc YHCT</c:v>
                </c:pt>
              </c:strCache>
            </c:strRef>
          </c:tx>
          <c:spPr>
            <a:solidFill>
              <a:srgbClr val="990099"/>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 vị thuốc'!$O$137:$O$152</c:f>
              <c:strCache>
                <c:ptCount val="16"/>
                <c:pt idx="0">
                  <c:v> Toàn quốc</c:v>
                </c:pt>
                <c:pt idx="1">
                  <c:v>Bắc Giang</c:v>
                </c:pt>
                <c:pt idx="2">
                  <c:v>Hoà Bình</c:v>
                </c:pt>
                <c:pt idx="3">
                  <c:v>Nam Định</c:v>
                </c:pt>
                <c:pt idx="4">
                  <c:v>Lâm Đồng</c:v>
                </c:pt>
                <c:pt idx="5">
                  <c:v>Đắk Nông</c:v>
                </c:pt>
                <c:pt idx="6">
                  <c:v>Hà Tĩnh</c:v>
                </c:pt>
                <c:pt idx="7">
                  <c:v>Quảng Nam</c:v>
                </c:pt>
                <c:pt idx="8">
                  <c:v>Thái Bình</c:v>
                </c:pt>
                <c:pt idx="9">
                  <c:v>Yên Bái</c:v>
                </c:pt>
                <c:pt idx="10">
                  <c:v>Thái Nguyên</c:v>
                </c:pt>
                <c:pt idx="11">
                  <c:v>An Giang</c:v>
                </c:pt>
                <c:pt idx="12">
                  <c:v>Bắc Kạn</c:v>
                </c:pt>
                <c:pt idx="13">
                  <c:v>Bình Dương</c:v>
                </c:pt>
                <c:pt idx="14">
                  <c:v>Ninh Thuận</c:v>
                </c:pt>
                <c:pt idx="15">
                  <c:v>Sóc Trăng</c:v>
                </c:pt>
              </c:strCache>
            </c:strRef>
          </c:cat>
          <c:val>
            <c:numRef>
              <c:f>'% vị thuốc'!$R$137:$R$152</c:f>
              <c:numCache>
                <c:formatCode>0.0</c:formatCode>
                <c:ptCount val="16"/>
                <c:pt idx="0">
                  <c:v>6.3</c:v>
                </c:pt>
                <c:pt idx="1">
                  <c:v>15.5</c:v>
                </c:pt>
                <c:pt idx="2">
                  <c:v>20.700000000000003</c:v>
                </c:pt>
                <c:pt idx="3">
                  <c:v>14.500000000000002</c:v>
                </c:pt>
                <c:pt idx="4">
                  <c:v>10.9</c:v>
                </c:pt>
                <c:pt idx="5">
                  <c:v>26.8</c:v>
                </c:pt>
                <c:pt idx="6">
                  <c:v>16.5</c:v>
                </c:pt>
                <c:pt idx="7">
                  <c:v>10.3</c:v>
                </c:pt>
                <c:pt idx="8">
                  <c:v>9.1</c:v>
                </c:pt>
                <c:pt idx="9">
                  <c:v>12.2</c:v>
                </c:pt>
                <c:pt idx="10">
                  <c:v>4.8</c:v>
                </c:pt>
                <c:pt idx="11">
                  <c:v>5.4</c:v>
                </c:pt>
                <c:pt idx="12">
                  <c:v>11</c:v>
                </c:pt>
                <c:pt idx="13">
                  <c:v>7.1999999999999993</c:v>
                </c:pt>
                <c:pt idx="14">
                  <c:v>14.6</c:v>
                </c:pt>
                <c:pt idx="15">
                  <c:v>7.8</c:v>
                </c:pt>
              </c:numCache>
            </c:numRef>
          </c:val>
          <c:extLst>
            <c:ext xmlns:c16="http://schemas.microsoft.com/office/drawing/2014/chart" uri="{C3380CC4-5D6E-409C-BE32-E72D297353CC}">
              <c16:uniqueId val="{00000000-3A8D-403F-82A8-94385375437F}"/>
            </c:ext>
          </c:extLst>
        </c:ser>
        <c:dLbls>
          <c:showLegendKey val="0"/>
          <c:showVal val="0"/>
          <c:showCatName val="0"/>
          <c:showSerName val="0"/>
          <c:showPercent val="0"/>
          <c:showBubbleSize val="0"/>
        </c:dLbls>
        <c:gapWidth val="150"/>
        <c:axId val="42360192"/>
        <c:axId val="42379136"/>
      </c:barChart>
      <c:lineChart>
        <c:grouping val="standard"/>
        <c:varyColors val="0"/>
        <c:ser>
          <c:idx val="0"/>
          <c:order val="0"/>
          <c:tx>
            <c:strRef>
              <c:f>'% vị thuốc'!$P$136</c:f>
              <c:strCache>
                <c:ptCount val="1"/>
                <c:pt idx="0">
                  <c:v>Tỷ lệ chế phẩm</c:v>
                </c:pt>
              </c:strCache>
            </c:strRef>
          </c:tx>
          <c:cat>
            <c:strRef>
              <c:f>'% vị thuốc'!$O$137:$O$152</c:f>
              <c:strCache>
                <c:ptCount val="16"/>
                <c:pt idx="0">
                  <c:v> Toàn quốc</c:v>
                </c:pt>
                <c:pt idx="1">
                  <c:v>Bắc Giang</c:v>
                </c:pt>
                <c:pt idx="2">
                  <c:v>Hoà Bình</c:v>
                </c:pt>
                <c:pt idx="3">
                  <c:v>Nam Định</c:v>
                </c:pt>
                <c:pt idx="4">
                  <c:v>Lâm Đồng</c:v>
                </c:pt>
                <c:pt idx="5">
                  <c:v>Đắk Nông</c:v>
                </c:pt>
                <c:pt idx="6">
                  <c:v>Hà Tĩnh</c:v>
                </c:pt>
                <c:pt idx="7">
                  <c:v>Quảng Nam</c:v>
                </c:pt>
                <c:pt idx="8">
                  <c:v>Thái Bình</c:v>
                </c:pt>
                <c:pt idx="9">
                  <c:v>Yên Bái</c:v>
                </c:pt>
                <c:pt idx="10">
                  <c:v>Thái Nguyên</c:v>
                </c:pt>
                <c:pt idx="11">
                  <c:v>An Giang</c:v>
                </c:pt>
                <c:pt idx="12">
                  <c:v>Bắc Kạn</c:v>
                </c:pt>
                <c:pt idx="13">
                  <c:v>Bình Dương</c:v>
                </c:pt>
                <c:pt idx="14">
                  <c:v>Ninh Thuận</c:v>
                </c:pt>
                <c:pt idx="15">
                  <c:v>Sóc Trăng</c:v>
                </c:pt>
              </c:strCache>
            </c:strRef>
          </c:cat>
          <c:val>
            <c:numRef>
              <c:f>'% vị thuốc'!$P$137:$P$152</c:f>
              <c:numCache>
                <c:formatCode>0.0</c:formatCode>
                <c:ptCount val="16"/>
                <c:pt idx="0">
                  <c:v>5.2</c:v>
                </c:pt>
                <c:pt idx="1">
                  <c:v>5.3</c:v>
                </c:pt>
                <c:pt idx="2">
                  <c:v>12.9</c:v>
                </c:pt>
                <c:pt idx="3">
                  <c:v>6.9</c:v>
                </c:pt>
                <c:pt idx="4">
                  <c:v>5.7</c:v>
                </c:pt>
                <c:pt idx="5">
                  <c:v>22.3</c:v>
                </c:pt>
                <c:pt idx="6">
                  <c:v>12.3</c:v>
                </c:pt>
                <c:pt idx="7">
                  <c:v>6.2</c:v>
                </c:pt>
                <c:pt idx="8">
                  <c:v>6.1</c:v>
                </c:pt>
                <c:pt idx="9">
                  <c:v>9.5</c:v>
                </c:pt>
                <c:pt idx="10">
                  <c:v>2.4</c:v>
                </c:pt>
                <c:pt idx="11">
                  <c:v>5.4</c:v>
                </c:pt>
                <c:pt idx="12">
                  <c:v>11</c:v>
                </c:pt>
                <c:pt idx="13">
                  <c:v>7.1999999999999993</c:v>
                </c:pt>
                <c:pt idx="14">
                  <c:v>14.6</c:v>
                </c:pt>
                <c:pt idx="15">
                  <c:v>7.8</c:v>
                </c:pt>
              </c:numCache>
            </c:numRef>
          </c:val>
          <c:smooth val="0"/>
          <c:extLst>
            <c:ext xmlns:c16="http://schemas.microsoft.com/office/drawing/2014/chart" uri="{C3380CC4-5D6E-409C-BE32-E72D297353CC}">
              <c16:uniqueId val="{00000001-3A8D-403F-82A8-94385375437F}"/>
            </c:ext>
          </c:extLst>
        </c:ser>
        <c:ser>
          <c:idx val="1"/>
          <c:order val="1"/>
          <c:tx>
            <c:strRef>
              <c:f>'% vị thuốc'!$Q$136</c:f>
              <c:strCache>
                <c:ptCount val="1"/>
                <c:pt idx="0">
                  <c:v>Tỷ lệ vị thuốc</c:v>
                </c:pt>
              </c:strCache>
            </c:strRef>
          </c:tx>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 vị thuốc'!$O$137:$O$152</c:f>
              <c:strCache>
                <c:ptCount val="16"/>
                <c:pt idx="0">
                  <c:v> Toàn quốc</c:v>
                </c:pt>
                <c:pt idx="1">
                  <c:v>Bắc Giang</c:v>
                </c:pt>
                <c:pt idx="2">
                  <c:v>Hoà Bình</c:v>
                </c:pt>
                <c:pt idx="3">
                  <c:v>Nam Định</c:v>
                </c:pt>
                <c:pt idx="4">
                  <c:v>Lâm Đồng</c:v>
                </c:pt>
                <c:pt idx="5">
                  <c:v>Đắk Nông</c:v>
                </c:pt>
                <c:pt idx="6">
                  <c:v>Hà Tĩnh</c:v>
                </c:pt>
                <c:pt idx="7">
                  <c:v>Quảng Nam</c:v>
                </c:pt>
                <c:pt idx="8">
                  <c:v>Thái Bình</c:v>
                </c:pt>
                <c:pt idx="9">
                  <c:v>Yên Bái</c:v>
                </c:pt>
                <c:pt idx="10">
                  <c:v>Thái Nguyên</c:v>
                </c:pt>
                <c:pt idx="11">
                  <c:v>An Giang</c:v>
                </c:pt>
                <c:pt idx="12">
                  <c:v>Bắc Kạn</c:v>
                </c:pt>
                <c:pt idx="13">
                  <c:v>Bình Dương</c:v>
                </c:pt>
                <c:pt idx="14">
                  <c:v>Ninh Thuận</c:v>
                </c:pt>
                <c:pt idx="15">
                  <c:v>Sóc Trăng</c:v>
                </c:pt>
              </c:strCache>
            </c:strRef>
          </c:cat>
          <c:val>
            <c:numRef>
              <c:f>'% vị thuốc'!$Q$137:$Q$152</c:f>
              <c:numCache>
                <c:formatCode>0.0</c:formatCode>
                <c:ptCount val="16"/>
                <c:pt idx="0">
                  <c:v>1.0999999999999999</c:v>
                </c:pt>
                <c:pt idx="1">
                  <c:v>10.199999999999999</c:v>
                </c:pt>
                <c:pt idx="2">
                  <c:v>7.8</c:v>
                </c:pt>
                <c:pt idx="3">
                  <c:v>7.6</c:v>
                </c:pt>
                <c:pt idx="4">
                  <c:v>5.2</c:v>
                </c:pt>
                <c:pt idx="5">
                  <c:v>4.5</c:v>
                </c:pt>
                <c:pt idx="6">
                  <c:v>4.2</c:v>
                </c:pt>
                <c:pt idx="7">
                  <c:v>4.1000000000000005</c:v>
                </c:pt>
                <c:pt idx="8">
                  <c:v>3</c:v>
                </c:pt>
                <c:pt idx="9">
                  <c:v>2.7</c:v>
                </c:pt>
                <c:pt idx="10">
                  <c:v>2.4</c:v>
                </c:pt>
                <c:pt idx="11">
                  <c:v>0</c:v>
                </c:pt>
                <c:pt idx="12">
                  <c:v>0</c:v>
                </c:pt>
                <c:pt idx="13">
                  <c:v>0</c:v>
                </c:pt>
                <c:pt idx="14">
                  <c:v>0</c:v>
                </c:pt>
                <c:pt idx="15">
                  <c:v>0</c:v>
                </c:pt>
              </c:numCache>
            </c:numRef>
          </c:val>
          <c:smooth val="0"/>
          <c:extLst>
            <c:ext xmlns:c16="http://schemas.microsoft.com/office/drawing/2014/chart" uri="{C3380CC4-5D6E-409C-BE32-E72D297353CC}">
              <c16:uniqueId val="{00000002-3A8D-403F-82A8-94385375437F}"/>
            </c:ext>
          </c:extLst>
        </c:ser>
        <c:dLbls>
          <c:showLegendKey val="0"/>
          <c:showVal val="0"/>
          <c:showCatName val="0"/>
          <c:showSerName val="0"/>
          <c:showPercent val="0"/>
          <c:showBubbleSize val="0"/>
        </c:dLbls>
        <c:marker val="1"/>
        <c:smooth val="0"/>
        <c:axId val="42360192"/>
        <c:axId val="42379136"/>
      </c:lineChart>
      <c:catAx>
        <c:axId val="42360192"/>
        <c:scaling>
          <c:orientation val="minMax"/>
        </c:scaling>
        <c:delete val="0"/>
        <c:axPos val="b"/>
        <c:numFmt formatCode="General" sourceLinked="0"/>
        <c:majorTickMark val="out"/>
        <c:minorTickMark val="none"/>
        <c:tickLblPos val="nextTo"/>
        <c:crossAx val="42379136"/>
        <c:crosses val="autoZero"/>
        <c:auto val="1"/>
        <c:lblAlgn val="ctr"/>
        <c:lblOffset val="100"/>
        <c:noMultiLvlLbl val="0"/>
      </c:catAx>
      <c:valAx>
        <c:axId val="42379136"/>
        <c:scaling>
          <c:orientation val="minMax"/>
        </c:scaling>
        <c:delete val="0"/>
        <c:axPos val="l"/>
        <c:majorGridlines/>
        <c:numFmt formatCode="0.0" sourceLinked="1"/>
        <c:majorTickMark val="out"/>
        <c:minorTickMark val="none"/>
        <c:tickLblPos val="nextTo"/>
        <c:crossAx val="42360192"/>
        <c:crosses val="autoZero"/>
        <c:crossBetween val="between"/>
      </c:valAx>
    </c:plotArea>
    <c:legend>
      <c:legendPos val="r"/>
      <c:layout>
        <c:manualLayout>
          <c:xMode val="edge"/>
          <c:yMode val="edge"/>
          <c:x val="0.60712057876261427"/>
          <c:y val="3.0162569774716489E-2"/>
          <c:w val="0.37873264978311999"/>
          <c:h val="0.38041418393192294"/>
        </c:manualLayout>
      </c:layout>
      <c:overlay val="0"/>
      <c:txPr>
        <a:bodyPr/>
        <a:lstStyle/>
        <a:p>
          <a:pPr>
            <a:defRPr sz="1400" b="1">
              <a:solidFill>
                <a:srgbClr val="0033CC"/>
              </a:solidFill>
            </a:defRPr>
          </a:pPr>
          <a:endParaRPr lang="en-US"/>
        </a:p>
      </c:txPr>
    </c:legend>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202300.0%</c:v>
                </c:pt>
              </c:strCache>
            </c:strRef>
          </c:tx>
          <c:spPr>
            <a:solidFill>
              <a:srgbClr val="990099"/>
            </a:solidFill>
            <a:ln>
              <a:noFill/>
            </a:ln>
            <a:effectLst/>
          </c:spPr>
          <c:invertIfNegative val="0"/>
          <c:dPt>
            <c:idx val="13"/>
            <c:invertIfNegative val="0"/>
            <c:bubble3D val="0"/>
            <c:spPr>
              <a:solidFill>
                <a:srgbClr val="990099"/>
              </a:solidFill>
              <a:ln>
                <a:noFill/>
              </a:ln>
              <a:effectLst/>
            </c:spPr>
            <c:extLst>
              <c:ext xmlns:c16="http://schemas.microsoft.com/office/drawing/2014/chart" uri="{C3380CC4-5D6E-409C-BE32-E72D297353CC}">
                <c16:uniqueId val="{00000001-4C5F-45D8-B5E0-E668D61EA27B}"/>
              </c:ext>
            </c:extLst>
          </c:dPt>
          <c:dPt>
            <c:idx val="14"/>
            <c:invertIfNegative val="0"/>
            <c:bubble3D val="0"/>
            <c:spPr>
              <a:solidFill>
                <a:srgbClr val="990099"/>
              </a:solidFill>
              <a:ln>
                <a:noFill/>
              </a:ln>
              <a:effectLst/>
            </c:spPr>
            <c:extLst>
              <c:ext xmlns:c16="http://schemas.microsoft.com/office/drawing/2014/chart" uri="{C3380CC4-5D6E-409C-BE32-E72D297353CC}">
                <c16:uniqueId val="{00000003-4C5F-45D8-B5E0-E668D61EA27B}"/>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Hoà Bình</c:v>
                </c:pt>
                <c:pt idx="1">
                  <c:v>Bắc Giang</c:v>
                </c:pt>
                <c:pt idx="2">
                  <c:v>Quảng Nam</c:v>
                </c:pt>
                <c:pt idx="3">
                  <c:v>Đắk Nông</c:v>
                </c:pt>
                <c:pt idx="4">
                  <c:v>Lâm Đồng</c:v>
                </c:pt>
                <c:pt idx="5">
                  <c:v>Nam Định</c:v>
                </c:pt>
                <c:pt idx="6">
                  <c:v>Nghệ An</c:v>
                </c:pt>
                <c:pt idx="7">
                  <c:v>Quảng Trị</c:v>
                </c:pt>
                <c:pt idx="8">
                  <c:v>Quảng Ngãi</c:v>
                </c:pt>
                <c:pt idx="9">
                  <c:v>Quảng Bình</c:v>
                </c:pt>
                <c:pt idx="10">
                  <c:v>Cao Bằng</c:v>
                </c:pt>
                <c:pt idx="11">
                  <c:v>Hà Tĩnh</c:v>
                </c:pt>
                <c:pt idx="12">
                  <c:v>Thái Nguyên</c:v>
                </c:pt>
                <c:pt idx="13">
                  <c:v>Lai Châu</c:v>
                </c:pt>
                <c:pt idx="14">
                  <c:v>TOÀN QUỐC</c:v>
                </c:pt>
              </c:strCache>
            </c:strRef>
          </c:cat>
          <c:val>
            <c:numRef>
              <c:f>Sheet1!$B$2:$B$16</c:f>
              <c:numCache>
                <c:formatCode>0.0%</c:formatCode>
                <c:ptCount val="15"/>
                <c:pt idx="0">
                  <c:v>9.0999999999999998E-2</c:v>
                </c:pt>
                <c:pt idx="1">
                  <c:v>7.9000000000000001E-2</c:v>
                </c:pt>
                <c:pt idx="2">
                  <c:v>4.9000000000000002E-2</c:v>
                </c:pt>
                <c:pt idx="3">
                  <c:v>4.7E-2</c:v>
                </c:pt>
                <c:pt idx="4">
                  <c:v>4.2000000000000003E-2</c:v>
                </c:pt>
                <c:pt idx="5">
                  <c:v>3.5999999999999997E-2</c:v>
                </c:pt>
                <c:pt idx="6">
                  <c:v>2.5999999999999999E-2</c:v>
                </c:pt>
                <c:pt idx="7">
                  <c:v>2.5000000000000001E-2</c:v>
                </c:pt>
                <c:pt idx="8">
                  <c:v>2.3E-2</c:v>
                </c:pt>
                <c:pt idx="9">
                  <c:v>2.1999999999999999E-2</c:v>
                </c:pt>
                <c:pt idx="10">
                  <c:v>2.1999999999999999E-2</c:v>
                </c:pt>
                <c:pt idx="11">
                  <c:v>1.9E-2</c:v>
                </c:pt>
                <c:pt idx="12">
                  <c:v>1.7000000000000001E-2</c:v>
                </c:pt>
                <c:pt idx="13">
                  <c:v>1.6E-2</c:v>
                </c:pt>
                <c:pt idx="14">
                  <c:v>8.9999999999999993E-3</c:v>
                </c:pt>
              </c:numCache>
            </c:numRef>
          </c:val>
          <c:extLst>
            <c:ext xmlns:c16="http://schemas.microsoft.com/office/drawing/2014/chart" uri="{C3380CC4-5D6E-409C-BE32-E72D297353CC}">
              <c16:uniqueId val="{00000004-4C5F-45D8-B5E0-E668D61EA27B}"/>
            </c:ext>
          </c:extLst>
        </c:ser>
        <c:dLbls>
          <c:showLegendKey val="0"/>
          <c:showVal val="0"/>
          <c:showCatName val="0"/>
          <c:showSerName val="0"/>
          <c:showPercent val="0"/>
          <c:showBubbleSize val="0"/>
        </c:dLbls>
        <c:gapWidth val="219"/>
        <c:overlap val="-27"/>
        <c:axId val="526794976"/>
        <c:axId val="526797600"/>
      </c:barChart>
      <c:catAx>
        <c:axId val="526794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526797600"/>
        <c:crosses val="autoZero"/>
        <c:auto val="1"/>
        <c:lblAlgn val="ctr"/>
        <c:lblOffset val="100"/>
        <c:noMultiLvlLbl val="0"/>
      </c:catAx>
      <c:valAx>
        <c:axId val="526797600"/>
        <c:scaling>
          <c:orientation val="minMax"/>
        </c:scaling>
        <c:delete val="1"/>
        <c:axPos val="l"/>
        <c:numFmt formatCode="0.0%" sourceLinked="1"/>
        <c:majorTickMark val="none"/>
        <c:minorTickMark val="none"/>
        <c:tickLblPos val="nextTo"/>
        <c:crossAx val="5267949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a:solidFill>
                <a:srgbClr val="0033CC"/>
              </a:solidFill>
            </a:defRPr>
          </a:pPr>
          <a:endParaRPr lang="en-US"/>
        </a:p>
      </c:txPr>
    </c:title>
    <c:autoTitleDeleted val="0"/>
    <c:plotArea>
      <c:layout/>
      <c:barChart>
        <c:barDir val="col"/>
        <c:grouping val="clustered"/>
        <c:varyColors val="0"/>
        <c:ser>
          <c:idx val="0"/>
          <c:order val="0"/>
          <c:tx>
            <c:strRef>
              <c:f>'GT vị thuốc'!$H$1</c:f>
              <c:strCache>
                <c:ptCount val="1"/>
                <c:pt idx="0">
                  <c:v>Vị thuốc</c:v>
                </c:pt>
              </c:strCache>
            </c:strRef>
          </c:tx>
          <c:spPr>
            <a:solidFill>
              <a:srgbClr val="990099"/>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'GT vị thuốc'!$G$2:$G$14</c:f>
              <c:strCache>
                <c:ptCount val="13"/>
                <c:pt idx="0">
                  <c:v> Toàn quốc</c:v>
                </c:pt>
                <c:pt idx="1">
                  <c:v>TP Hồ Chí Minh</c:v>
                </c:pt>
                <c:pt idx="2">
                  <c:v>Bắc Giang</c:v>
                </c:pt>
                <c:pt idx="3">
                  <c:v>TP Hà Nội</c:v>
                </c:pt>
                <c:pt idx="4">
                  <c:v>Nam Định</c:v>
                </c:pt>
                <c:pt idx="5">
                  <c:v>Hoà Bình</c:v>
                </c:pt>
                <c:pt idx="6">
                  <c:v>Quảng Nam</c:v>
                </c:pt>
                <c:pt idx="7">
                  <c:v>Thanh Hóa</c:v>
                </c:pt>
                <c:pt idx="8">
                  <c:v>Nghệ An</c:v>
                </c:pt>
                <c:pt idx="9">
                  <c:v>Hà Tĩnh</c:v>
                </c:pt>
                <c:pt idx="10">
                  <c:v>Lâm Đồng</c:v>
                </c:pt>
                <c:pt idx="11">
                  <c:v>TP Đà Nẵng</c:v>
                </c:pt>
                <c:pt idx="12">
                  <c:v>Thái Nguyên</c:v>
                </c:pt>
              </c:strCache>
            </c:strRef>
          </c:cat>
          <c:val>
            <c:numRef>
              <c:f>'GT vị thuốc'!$H$2:$H$14</c:f>
              <c:numCache>
                <c:formatCode>#,##0</c:formatCode>
                <c:ptCount val="13"/>
                <c:pt idx="0">
                  <c:v>470649</c:v>
                </c:pt>
                <c:pt idx="1">
                  <c:v>82775</c:v>
                </c:pt>
                <c:pt idx="2">
                  <c:v>58121</c:v>
                </c:pt>
                <c:pt idx="3">
                  <c:v>49762</c:v>
                </c:pt>
                <c:pt idx="4">
                  <c:v>31455</c:v>
                </c:pt>
                <c:pt idx="5">
                  <c:v>21097</c:v>
                </c:pt>
                <c:pt idx="6">
                  <c:v>17364</c:v>
                </c:pt>
                <c:pt idx="7">
                  <c:v>17262</c:v>
                </c:pt>
                <c:pt idx="8">
                  <c:v>14577</c:v>
                </c:pt>
                <c:pt idx="9">
                  <c:v>14147</c:v>
                </c:pt>
                <c:pt idx="10">
                  <c:v>12160</c:v>
                </c:pt>
                <c:pt idx="11">
                  <c:v>11751</c:v>
                </c:pt>
                <c:pt idx="12">
                  <c:v>10702</c:v>
                </c:pt>
              </c:numCache>
            </c:numRef>
          </c:val>
          <c:extLst>
            <c:ext xmlns:c16="http://schemas.microsoft.com/office/drawing/2014/chart" uri="{C3380CC4-5D6E-409C-BE32-E72D297353CC}">
              <c16:uniqueId val="{00000000-779C-4C9C-A50B-30DA9928E144}"/>
            </c:ext>
          </c:extLst>
        </c:ser>
        <c:dLbls>
          <c:showLegendKey val="0"/>
          <c:showVal val="0"/>
          <c:showCatName val="0"/>
          <c:showSerName val="0"/>
          <c:showPercent val="0"/>
          <c:showBubbleSize val="0"/>
        </c:dLbls>
        <c:gapWidth val="150"/>
        <c:axId val="42735104"/>
        <c:axId val="42905600"/>
      </c:barChart>
      <c:catAx>
        <c:axId val="42735104"/>
        <c:scaling>
          <c:orientation val="minMax"/>
        </c:scaling>
        <c:delete val="0"/>
        <c:axPos val="b"/>
        <c:numFmt formatCode="General" sourceLinked="0"/>
        <c:majorTickMark val="out"/>
        <c:minorTickMark val="none"/>
        <c:tickLblPos val="nextTo"/>
        <c:crossAx val="42905600"/>
        <c:crosses val="autoZero"/>
        <c:auto val="1"/>
        <c:lblAlgn val="ctr"/>
        <c:lblOffset val="100"/>
        <c:noMultiLvlLbl val="0"/>
      </c:catAx>
      <c:valAx>
        <c:axId val="42905600"/>
        <c:scaling>
          <c:orientation val="minMax"/>
        </c:scaling>
        <c:delete val="0"/>
        <c:axPos val="l"/>
        <c:majorGridlines/>
        <c:numFmt formatCode="#,##0" sourceLinked="1"/>
        <c:majorTickMark val="out"/>
        <c:minorTickMark val="none"/>
        <c:tickLblPos val="nextTo"/>
        <c:crossAx val="42735104"/>
        <c:crosses val="autoZero"/>
        <c:crossBetween val="between"/>
      </c:valAx>
    </c:plotArea>
    <c:legend>
      <c:legendPos val="r"/>
      <c:overlay val="0"/>
      <c:txPr>
        <a:bodyPr/>
        <a:lstStyle/>
        <a:p>
          <a:pPr>
            <a:defRPr>
              <a:solidFill>
                <a:srgbClr val="0033CC"/>
              </a:solidFill>
            </a:defRPr>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158087877904151E-2"/>
          <c:y val="3.0866359269839369E-2"/>
          <c:w val="0.90417043355691651"/>
          <c:h val="0.65039325390719582"/>
        </c:manualLayout>
      </c:layout>
      <c:barChart>
        <c:barDir val="col"/>
        <c:grouping val="clustered"/>
        <c:varyColors val="0"/>
        <c:ser>
          <c:idx val="0"/>
          <c:order val="0"/>
          <c:tx>
            <c:strRef>
              <c:f>Sheet1!$B$1</c:f>
              <c:strCache>
                <c:ptCount val="1"/>
                <c:pt idx="0">
                  <c:v>2022</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BV YHCT_Nghệ An</c:v>
                </c:pt>
                <c:pt idx="1">
                  <c:v>Viện Y Dược học dân tộc_TP. Hồ Chí Minh</c:v>
                </c:pt>
                <c:pt idx="2">
                  <c:v>BV YHCT_TP. Hồ Chí Minh</c:v>
                </c:pt>
                <c:pt idx="3">
                  <c:v>BV YHCT Bộ Công an_Hà Nội</c:v>
                </c:pt>
                <c:pt idx="4">
                  <c:v>BV YHCT_Thái Bình</c:v>
                </c:pt>
                <c:pt idx="5">
                  <c:v>BV YDCT tỉnh Quảng Ninh</c:v>
                </c:pt>
                <c:pt idx="6">
                  <c:v>BV YHCT TW_Hà Nội</c:v>
                </c:pt>
                <c:pt idx="7">
                  <c:v>BV YHCT_Hà Tĩnh</c:v>
                </c:pt>
                <c:pt idx="8">
                  <c:v>BV YDCT và PHCN tỉnh Phú Thọ</c:v>
                </c:pt>
                <c:pt idx="9">
                  <c:v>BV YDCT tỉnh Kiên Giang</c:v>
                </c:pt>
              </c:strCache>
            </c:strRef>
          </c:cat>
          <c:val>
            <c:numRef>
              <c:f>Sheet1!$B$2:$B$11</c:f>
              <c:numCache>
                <c:formatCode>#,##0.0</c:formatCode>
                <c:ptCount val="10"/>
                <c:pt idx="0">
                  <c:v>130.15</c:v>
                </c:pt>
                <c:pt idx="1">
                  <c:v>86.21</c:v>
                </c:pt>
                <c:pt idx="2">
                  <c:v>94.71</c:v>
                </c:pt>
                <c:pt idx="3">
                  <c:v>85.49</c:v>
                </c:pt>
                <c:pt idx="4">
                  <c:v>56.82</c:v>
                </c:pt>
                <c:pt idx="5">
                  <c:v>60.62</c:v>
                </c:pt>
                <c:pt idx="6">
                  <c:v>60.26</c:v>
                </c:pt>
                <c:pt idx="7">
                  <c:v>54.15</c:v>
                </c:pt>
                <c:pt idx="8">
                  <c:v>45.5</c:v>
                </c:pt>
                <c:pt idx="9">
                  <c:v>49.78</c:v>
                </c:pt>
              </c:numCache>
            </c:numRef>
          </c:val>
          <c:extLst>
            <c:ext xmlns:c16="http://schemas.microsoft.com/office/drawing/2014/chart" uri="{C3380CC4-5D6E-409C-BE32-E72D297353CC}">
              <c16:uniqueId val="{00000000-81B7-4153-AEE1-076AC9A638CF}"/>
            </c:ext>
          </c:extLst>
        </c:ser>
        <c:ser>
          <c:idx val="1"/>
          <c:order val="1"/>
          <c:tx>
            <c:strRef>
              <c:f>Sheet1!$C$1</c:f>
              <c:strCache>
                <c:ptCount val="1"/>
                <c:pt idx="0">
                  <c:v>2023</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FF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BV YHCT_Nghệ An</c:v>
                </c:pt>
                <c:pt idx="1">
                  <c:v>Viện Y Dược học dân tộc_TP. Hồ Chí Minh</c:v>
                </c:pt>
                <c:pt idx="2">
                  <c:v>BV YHCT_TP. Hồ Chí Minh</c:v>
                </c:pt>
                <c:pt idx="3">
                  <c:v>BV YHCT Bộ Công an_Hà Nội</c:v>
                </c:pt>
                <c:pt idx="4">
                  <c:v>BV YHCT_Thái Bình</c:v>
                </c:pt>
                <c:pt idx="5">
                  <c:v>BV YDCT tỉnh Quảng Ninh</c:v>
                </c:pt>
                <c:pt idx="6">
                  <c:v>BV YHCT TW_Hà Nội</c:v>
                </c:pt>
                <c:pt idx="7">
                  <c:v>BV YHCT_Hà Tĩnh</c:v>
                </c:pt>
                <c:pt idx="8">
                  <c:v>BV YDCT và PHCN tỉnh Phú Thọ</c:v>
                </c:pt>
                <c:pt idx="9">
                  <c:v>BV YDCT tỉnh Kiên Giang</c:v>
                </c:pt>
              </c:strCache>
            </c:strRef>
          </c:cat>
          <c:val>
            <c:numRef>
              <c:f>Sheet1!$C$2:$C$11</c:f>
              <c:numCache>
                <c:formatCode>#,##0.0</c:formatCode>
                <c:ptCount val="10"/>
                <c:pt idx="0">
                  <c:v>145.65</c:v>
                </c:pt>
                <c:pt idx="1">
                  <c:v>107.95</c:v>
                </c:pt>
                <c:pt idx="2">
                  <c:v>98.43</c:v>
                </c:pt>
                <c:pt idx="3">
                  <c:v>88.54</c:v>
                </c:pt>
                <c:pt idx="4">
                  <c:v>73.17</c:v>
                </c:pt>
                <c:pt idx="5">
                  <c:v>67.13</c:v>
                </c:pt>
                <c:pt idx="6">
                  <c:v>60.74</c:v>
                </c:pt>
                <c:pt idx="7">
                  <c:v>59.95</c:v>
                </c:pt>
                <c:pt idx="8">
                  <c:v>58.75</c:v>
                </c:pt>
                <c:pt idx="9">
                  <c:v>56.02</c:v>
                </c:pt>
              </c:numCache>
            </c:numRef>
          </c:val>
          <c:extLst>
            <c:ext xmlns:c16="http://schemas.microsoft.com/office/drawing/2014/chart" uri="{C3380CC4-5D6E-409C-BE32-E72D297353CC}">
              <c16:uniqueId val="{00000001-81B7-4153-AEE1-076AC9A638CF}"/>
            </c:ext>
          </c:extLst>
        </c:ser>
        <c:dLbls>
          <c:showLegendKey val="0"/>
          <c:showVal val="0"/>
          <c:showCatName val="0"/>
          <c:showSerName val="0"/>
          <c:showPercent val="0"/>
          <c:showBubbleSize val="0"/>
        </c:dLbls>
        <c:gapWidth val="219"/>
        <c:overlap val="-27"/>
        <c:axId val="1333860511"/>
        <c:axId val="1341405487"/>
      </c:barChart>
      <c:catAx>
        <c:axId val="13338605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1341405487"/>
        <c:crosses val="autoZero"/>
        <c:auto val="1"/>
        <c:lblAlgn val="ctr"/>
        <c:lblOffset val="100"/>
        <c:noMultiLvlLbl val="0"/>
      </c:catAx>
      <c:valAx>
        <c:axId val="1341405487"/>
        <c:scaling>
          <c:orientation val="minMax"/>
        </c:scaling>
        <c:delete val="1"/>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13338605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2"/>
          <c:order val="2"/>
          <c:tx>
            <c:strRef>
              <c:f>Sheet11!$U$126</c:f>
              <c:strCache>
                <c:ptCount val="1"/>
                <c:pt idx="0">
                  <c:v>Tỷ lệ thuốc YHCT/thuốc</c:v>
                </c:pt>
              </c:strCache>
            </c:strRef>
          </c:tx>
          <c:spPr>
            <a:solidFill>
              <a:srgbClr val="990099"/>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Sheet11!$R$127:$R$147</c:f>
              <c:strCache>
                <c:ptCount val="21"/>
                <c:pt idx="0">
                  <c:v>Giá trị trung bình BV YHCT tỉnh</c:v>
                </c:pt>
                <c:pt idx="1">
                  <c:v>BV YHCT tỉnh Ninh Bình</c:v>
                </c:pt>
                <c:pt idx="2">
                  <c:v>BV YHCT Phạm Ngọc Thạch-Lâm Đồng</c:v>
                </c:pt>
                <c:pt idx="3">
                  <c:v>BV YHCT tỉnh Thừa Thiên Huế</c:v>
                </c:pt>
                <c:pt idx="4">
                  <c:v>BV YHCT tỉnh Nam Định</c:v>
                </c:pt>
                <c:pt idx="5">
                  <c:v>BV YHCT-Thái Nguyên</c:v>
                </c:pt>
                <c:pt idx="6">
                  <c:v>BV YHCT Bảo Lộc-Lâm Đồng</c:v>
                </c:pt>
                <c:pt idx="7">
                  <c:v>BV YHCT-Lạng Sơn</c:v>
                </c:pt>
                <c:pt idx="8">
                  <c:v>BV YHCT thành phố Đà Nẵng</c:v>
                </c:pt>
                <c:pt idx="9">
                  <c:v>BV YDCT tỉnh Tuyên Quang</c:v>
                </c:pt>
                <c:pt idx="10">
                  <c:v>BV YHCT và PHCN</c:v>
                </c:pt>
                <c:pt idx="11">
                  <c:v>BV YDCT - PHCN Kon Tum(Cơ sở 1)</c:v>
                </c:pt>
                <c:pt idx="12">
                  <c:v>BV YHCT tỉnh Bình Phước</c:v>
                </c:pt>
                <c:pt idx="13">
                  <c:v>BV YHCT và PHCN tỉnh Khánh Hòa</c:v>
                </c:pt>
                <c:pt idx="14">
                  <c:v>BV YHCT và PHCN tỉnh Quảng Trị</c:v>
                </c:pt>
                <c:pt idx="15">
                  <c:v>BV YHCT tỉnh Hà Nam</c:v>
                </c:pt>
                <c:pt idx="16">
                  <c:v>BV YHCT tỉnh BRVT</c:v>
                </c:pt>
                <c:pt idx="17">
                  <c:v>BV YHCT tỉnh Cà Mau</c:v>
                </c:pt>
                <c:pt idx="18">
                  <c:v>BV Y dược  Cổ truyền tỉnh Ninh Thuận</c:v>
                </c:pt>
                <c:pt idx="19">
                  <c:v>BV YHCT tỉnh Bình Dương</c:v>
                </c:pt>
                <c:pt idx="20">
                  <c:v>BV YDCT - PHCN Kon Tum (Cơ sở 2)</c:v>
                </c:pt>
              </c:strCache>
            </c:strRef>
          </c:cat>
          <c:val>
            <c:numRef>
              <c:f>Sheet11!$U$127:$U$147</c:f>
              <c:numCache>
                <c:formatCode>0</c:formatCode>
                <c:ptCount val="21"/>
                <c:pt idx="0">
                  <c:v>68.236792475936227</c:v>
                </c:pt>
                <c:pt idx="1">
                  <c:v>79</c:v>
                </c:pt>
                <c:pt idx="2">
                  <c:v>78</c:v>
                </c:pt>
                <c:pt idx="3">
                  <c:v>88</c:v>
                </c:pt>
                <c:pt idx="4">
                  <c:v>69</c:v>
                </c:pt>
                <c:pt idx="5">
                  <c:v>92</c:v>
                </c:pt>
                <c:pt idx="6">
                  <c:v>90</c:v>
                </c:pt>
                <c:pt idx="7">
                  <c:v>80</c:v>
                </c:pt>
                <c:pt idx="8">
                  <c:v>76</c:v>
                </c:pt>
                <c:pt idx="9">
                  <c:v>78</c:v>
                </c:pt>
                <c:pt idx="10">
                  <c:v>90.999999999999986</c:v>
                </c:pt>
                <c:pt idx="11">
                  <c:v>73</c:v>
                </c:pt>
                <c:pt idx="12">
                  <c:v>73</c:v>
                </c:pt>
                <c:pt idx="13">
                  <c:v>59</c:v>
                </c:pt>
                <c:pt idx="14">
                  <c:v>40</c:v>
                </c:pt>
                <c:pt idx="15">
                  <c:v>34</c:v>
                </c:pt>
                <c:pt idx="16">
                  <c:v>99</c:v>
                </c:pt>
                <c:pt idx="17">
                  <c:v>63</c:v>
                </c:pt>
                <c:pt idx="18">
                  <c:v>99</c:v>
                </c:pt>
                <c:pt idx="19">
                  <c:v>99</c:v>
                </c:pt>
                <c:pt idx="20">
                  <c:v>62</c:v>
                </c:pt>
              </c:numCache>
            </c:numRef>
          </c:val>
          <c:extLst>
            <c:ext xmlns:c16="http://schemas.microsoft.com/office/drawing/2014/chart" uri="{C3380CC4-5D6E-409C-BE32-E72D297353CC}">
              <c16:uniqueId val="{00000000-6837-4929-9F26-FDAB27FE6F7D}"/>
            </c:ext>
          </c:extLst>
        </c:ser>
        <c:dLbls>
          <c:showLegendKey val="0"/>
          <c:showVal val="0"/>
          <c:showCatName val="0"/>
          <c:showSerName val="0"/>
          <c:showPercent val="0"/>
          <c:showBubbleSize val="0"/>
        </c:dLbls>
        <c:gapWidth val="150"/>
        <c:axId val="45040768"/>
        <c:axId val="45042688"/>
      </c:barChart>
      <c:lineChart>
        <c:grouping val="standard"/>
        <c:varyColors val="0"/>
        <c:ser>
          <c:idx val="0"/>
          <c:order val="0"/>
          <c:tx>
            <c:strRef>
              <c:f>Sheet11!$S$126</c:f>
              <c:strCache>
                <c:ptCount val="1"/>
                <c:pt idx="0">
                  <c:v>Tỷ lệ CP/Tổng chi thuốc</c:v>
                </c:pt>
              </c:strCache>
            </c:strRef>
          </c:tx>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Sheet11!$R$127:$R$147</c:f>
              <c:strCache>
                <c:ptCount val="21"/>
                <c:pt idx="0">
                  <c:v>Giá trị trung bình BV YHCT tỉnh</c:v>
                </c:pt>
                <c:pt idx="1">
                  <c:v>BV YHCT tỉnh Ninh Bình</c:v>
                </c:pt>
                <c:pt idx="2">
                  <c:v>BV YHCT Phạm Ngọc Thạch-Lâm Đồng</c:v>
                </c:pt>
                <c:pt idx="3">
                  <c:v>BV YHCT tỉnh Thừa Thiên Huế</c:v>
                </c:pt>
                <c:pt idx="4">
                  <c:v>BV YHCT tỉnh Nam Định</c:v>
                </c:pt>
                <c:pt idx="5">
                  <c:v>BV YHCT-Thái Nguyên</c:v>
                </c:pt>
                <c:pt idx="6">
                  <c:v>BV YHCT Bảo Lộc-Lâm Đồng</c:v>
                </c:pt>
                <c:pt idx="7">
                  <c:v>BV YHCT-Lạng Sơn</c:v>
                </c:pt>
                <c:pt idx="8">
                  <c:v>BV YHCT thành phố Đà Nẵng</c:v>
                </c:pt>
                <c:pt idx="9">
                  <c:v>BV YDCT tỉnh Tuyên Quang</c:v>
                </c:pt>
                <c:pt idx="10">
                  <c:v>BV YHCT và PHCN</c:v>
                </c:pt>
                <c:pt idx="11">
                  <c:v>BV YDCT - PHCN Kon Tum(Cơ sở 1)</c:v>
                </c:pt>
                <c:pt idx="12">
                  <c:v>BV YHCT tỉnh Bình Phước</c:v>
                </c:pt>
                <c:pt idx="13">
                  <c:v>BV YHCT và PHCN tỉnh Khánh Hòa</c:v>
                </c:pt>
                <c:pt idx="14">
                  <c:v>BV YHCT và PHCN tỉnh Quảng Trị</c:v>
                </c:pt>
                <c:pt idx="15">
                  <c:v>BV YHCT tỉnh Hà Nam</c:v>
                </c:pt>
                <c:pt idx="16">
                  <c:v>BV YHCT tỉnh BRVT</c:v>
                </c:pt>
                <c:pt idx="17">
                  <c:v>BV YHCT tỉnh Cà Mau</c:v>
                </c:pt>
                <c:pt idx="18">
                  <c:v>BV Y dược  Cổ truyền tỉnh Ninh Thuận</c:v>
                </c:pt>
                <c:pt idx="19">
                  <c:v>BV YHCT tỉnh Bình Dương</c:v>
                </c:pt>
                <c:pt idx="20">
                  <c:v>BV YDCT - PHCN Kon Tum (Cơ sở 2)</c:v>
                </c:pt>
              </c:strCache>
            </c:strRef>
          </c:cat>
          <c:val>
            <c:numRef>
              <c:f>Sheet11!$S$127:$S$147</c:f>
              <c:numCache>
                <c:formatCode>0</c:formatCode>
                <c:ptCount val="21"/>
                <c:pt idx="0">
                  <c:v>37.778049915501235</c:v>
                </c:pt>
                <c:pt idx="1">
                  <c:v>0</c:v>
                </c:pt>
                <c:pt idx="2">
                  <c:v>2</c:v>
                </c:pt>
                <c:pt idx="3">
                  <c:v>17</c:v>
                </c:pt>
                <c:pt idx="4">
                  <c:v>5</c:v>
                </c:pt>
                <c:pt idx="5">
                  <c:v>30</c:v>
                </c:pt>
                <c:pt idx="6">
                  <c:v>28.000000000000004</c:v>
                </c:pt>
                <c:pt idx="7">
                  <c:v>19</c:v>
                </c:pt>
                <c:pt idx="8">
                  <c:v>15</c:v>
                </c:pt>
                <c:pt idx="9">
                  <c:v>18</c:v>
                </c:pt>
                <c:pt idx="10">
                  <c:v>33</c:v>
                </c:pt>
                <c:pt idx="11">
                  <c:v>64</c:v>
                </c:pt>
                <c:pt idx="12">
                  <c:v>64</c:v>
                </c:pt>
                <c:pt idx="13">
                  <c:v>50</c:v>
                </c:pt>
                <c:pt idx="14">
                  <c:v>31</c:v>
                </c:pt>
                <c:pt idx="15">
                  <c:v>25</c:v>
                </c:pt>
                <c:pt idx="16">
                  <c:v>93</c:v>
                </c:pt>
                <c:pt idx="17">
                  <c:v>60</c:v>
                </c:pt>
                <c:pt idx="18">
                  <c:v>99</c:v>
                </c:pt>
                <c:pt idx="19">
                  <c:v>99</c:v>
                </c:pt>
                <c:pt idx="20">
                  <c:v>62</c:v>
                </c:pt>
              </c:numCache>
            </c:numRef>
          </c:val>
          <c:smooth val="0"/>
          <c:extLst>
            <c:ext xmlns:c16="http://schemas.microsoft.com/office/drawing/2014/chart" uri="{C3380CC4-5D6E-409C-BE32-E72D297353CC}">
              <c16:uniqueId val="{00000001-6837-4929-9F26-FDAB27FE6F7D}"/>
            </c:ext>
          </c:extLst>
        </c:ser>
        <c:ser>
          <c:idx val="1"/>
          <c:order val="1"/>
          <c:tx>
            <c:strRef>
              <c:f>Sheet11!$T$126</c:f>
              <c:strCache>
                <c:ptCount val="1"/>
                <c:pt idx="0">
                  <c:v>Tỷ lệ vị thuốc/Tổng chi thuốc</c:v>
                </c:pt>
              </c:strCache>
            </c:strRef>
          </c:tx>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Sheet11!$R$127:$R$147</c:f>
              <c:strCache>
                <c:ptCount val="21"/>
                <c:pt idx="0">
                  <c:v>Giá trị trung bình BV YHCT tỉnh</c:v>
                </c:pt>
                <c:pt idx="1">
                  <c:v>BV YHCT tỉnh Ninh Bình</c:v>
                </c:pt>
                <c:pt idx="2">
                  <c:v>BV YHCT Phạm Ngọc Thạch-Lâm Đồng</c:v>
                </c:pt>
                <c:pt idx="3">
                  <c:v>BV YHCT tỉnh Thừa Thiên Huế</c:v>
                </c:pt>
                <c:pt idx="4">
                  <c:v>BV YHCT tỉnh Nam Định</c:v>
                </c:pt>
                <c:pt idx="5">
                  <c:v>BV YHCT-Thái Nguyên</c:v>
                </c:pt>
                <c:pt idx="6">
                  <c:v>BV YHCT Bảo Lộc-Lâm Đồng</c:v>
                </c:pt>
                <c:pt idx="7">
                  <c:v>BV YHCT-Lạng Sơn</c:v>
                </c:pt>
                <c:pt idx="8">
                  <c:v>BV YHCT thành phố Đà Nẵng</c:v>
                </c:pt>
                <c:pt idx="9">
                  <c:v>BV YDCT tỉnh Tuyên Quang</c:v>
                </c:pt>
                <c:pt idx="10">
                  <c:v>BV YHCT và PHCN</c:v>
                </c:pt>
                <c:pt idx="11">
                  <c:v>BV YDCT - PHCN Kon Tum(Cơ sở 1)</c:v>
                </c:pt>
                <c:pt idx="12">
                  <c:v>BV YHCT tỉnh Bình Phước</c:v>
                </c:pt>
                <c:pt idx="13">
                  <c:v>BV YHCT và PHCN tỉnh Khánh Hòa</c:v>
                </c:pt>
                <c:pt idx="14">
                  <c:v>BV YHCT và PHCN tỉnh Quảng Trị</c:v>
                </c:pt>
                <c:pt idx="15">
                  <c:v>BV YHCT tỉnh Hà Nam</c:v>
                </c:pt>
                <c:pt idx="16">
                  <c:v>BV YHCT tỉnh BRVT</c:v>
                </c:pt>
                <c:pt idx="17">
                  <c:v>BV YHCT tỉnh Cà Mau</c:v>
                </c:pt>
                <c:pt idx="18">
                  <c:v>BV Y dược  Cổ truyền tỉnh Ninh Thuận</c:v>
                </c:pt>
                <c:pt idx="19">
                  <c:v>BV YHCT tỉnh Bình Dương</c:v>
                </c:pt>
                <c:pt idx="20">
                  <c:v>BV YDCT - PHCN Kon Tum (Cơ sở 2)</c:v>
                </c:pt>
              </c:strCache>
            </c:strRef>
          </c:cat>
          <c:val>
            <c:numRef>
              <c:f>Sheet11!$T$127:$T$147</c:f>
              <c:numCache>
                <c:formatCode>0</c:formatCode>
                <c:ptCount val="21"/>
                <c:pt idx="0">
                  <c:v>30.458742560434988</c:v>
                </c:pt>
                <c:pt idx="1">
                  <c:v>79</c:v>
                </c:pt>
                <c:pt idx="2">
                  <c:v>76</c:v>
                </c:pt>
                <c:pt idx="3">
                  <c:v>71</c:v>
                </c:pt>
                <c:pt idx="4">
                  <c:v>64</c:v>
                </c:pt>
                <c:pt idx="5">
                  <c:v>62</c:v>
                </c:pt>
                <c:pt idx="6">
                  <c:v>62</c:v>
                </c:pt>
                <c:pt idx="7">
                  <c:v>61</c:v>
                </c:pt>
                <c:pt idx="8">
                  <c:v>61</c:v>
                </c:pt>
                <c:pt idx="9">
                  <c:v>60</c:v>
                </c:pt>
                <c:pt idx="10">
                  <c:v>57.999999999999993</c:v>
                </c:pt>
                <c:pt idx="11">
                  <c:v>9</c:v>
                </c:pt>
                <c:pt idx="12">
                  <c:v>9</c:v>
                </c:pt>
                <c:pt idx="13">
                  <c:v>9</c:v>
                </c:pt>
                <c:pt idx="14">
                  <c:v>9</c:v>
                </c:pt>
                <c:pt idx="15">
                  <c:v>9</c:v>
                </c:pt>
                <c:pt idx="16">
                  <c:v>6</c:v>
                </c:pt>
                <c:pt idx="17">
                  <c:v>3</c:v>
                </c:pt>
                <c:pt idx="18">
                  <c:v>0</c:v>
                </c:pt>
                <c:pt idx="19">
                  <c:v>0</c:v>
                </c:pt>
                <c:pt idx="20">
                  <c:v>0</c:v>
                </c:pt>
              </c:numCache>
            </c:numRef>
          </c:val>
          <c:smooth val="0"/>
          <c:extLst>
            <c:ext xmlns:c16="http://schemas.microsoft.com/office/drawing/2014/chart" uri="{C3380CC4-5D6E-409C-BE32-E72D297353CC}">
              <c16:uniqueId val="{00000002-6837-4929-9F26-FDAB27FE6F7D}"/>
            </c:ext>
          </c:extLst>
        </c:ser>
        <c:dLbls>
          <c:showLegendKey val="0"/>
          <c:showVal val="0"/>
          <c:showCatName val="0"/>
          <c:showSerName val="0"/>
          <c:showPercent val="0"/>
          <c:showBubbleSize val="0"/>
        </c:dLbls>
        <c:marker val="1"/>
        <c:smooth val="0"/>
        <c:axId val="45040768"/>
        <c:axId val="45042688"/>
      </c:lineChart>
      <c:catAx>
        <c:axId val="45040768"/>
        <c:scaling>
          <c:orientation val="minMax"/>
        </c:scaling>
        <c:delete val="0"/>
        <c:axPos val="b"/>
        <c:numFmt formatCode="General" sourceLinked="0"/>
        <c:majorTickMark val="out"/>
        <c:minorTickMark val="none"/>
        <c:tickLblPos val="nextTo"/>
        <c:crossAx val="45042688"/>
        <c:crosses val="autoZero"/>
        <c:auto val="1"/>
        <c:lblAlgn val="ctr"/>
        <c:lblOffset val="100"/>
        <c:noMultiLvlLbl val="0"/>
      </c:catAx>
      <c:valAx>
        <c:axId val="45042688"/>
        <c:scaling>
          <c:orientation val="minMax"/>
        </c:scaling>
        <c:delete val="0"/>
        <c:axPos val="l"/>
        <c:majorGridlines/>
        <c:numFmt formatCode="0" sourceLinked="1"/>
        <c:majorTickMark val="out"/>
        <c:minorTickMark val="none"/>
        <c:tickLblPos val="nextTo"/>
        <c:crossAx val="45040768"/>
        <c:crosses val="autoZero"/>
        <c:crossBetween val="between"/>
      </c:valAx>
    </c:plotArea>
    <c:legend>
      <c:legendPos val="r"/>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2022</c:v>
                </c:pt>
              </c:strCache>
            </c:strRef>
          </c:tx>
          <c:spPr>
            <a:solidFill>
              <a:srgbClr val="00B0F0"/>
            </a:solidFill>
            <a:ln>
              <a:solidFill>
                <a:srgbClr val="00B05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BVĐK YHCT Hà Nội</c:v>
                </c:pt>
                <c:pt idx="1">
                  <c:v>BV YHCT tỉnh Bắc Giang</c:v>
                </c:pt>
                <c:pt idx="2">
                  <c:v>BV YHCT Đăk Lăk</c:v>
                </c:pt>
                <c:pt idx="3">
                  <c:v>BV YHCT Hà Đông_Hà Nội</c:v>
                </c:pt>
                <c:pt idx="4">
                  <c:v>Viện YHCT Quân đội_Hà Nội</c:v>
                </c:pt>
                <c:pt idx="5">
                  <c:v>BV YDCT tỉnh Thanh Hóa</c:v>
                </c:pt>
                <c:pt idx="6">
                  <c:v>BV YHCT Lan Q_Bắc Giang</c:v>
                </c:pt>
                <c:pt idx="7">
                  <c:v>BV YDCT_Sơn La</c:v>
                </c:pt>
                <c:pt idx="8">
                  <c:v>BV YHCT Thái Nguyên</c:v>
                </c:pt>
                <c:pt idx="9">
                  <c:v>BV Châm cứu Trung ương_Hà Nội</c:v>
                </c:pt>
              </c:strCache>
            </c:strRef>
          </c:cat>
          <c:val>
            <c:numRef>
              <c:f>Sheet1!$B$2:$B$11</c:f>
              <c:numCache>
                <c:formatCode>#,##0.0</c:formatCode>
                <c:ptCount val="10"/>
                <c:pt idx="0">
                  <c:v>46.15</c:v>
                </c:pt>
                <c:pt idx="1">
                  <c:v>43.8</c:v>
                </c:pt>
                <c:pt idx="2">
                  <c:v>38.1</c:v>
                </c:pt>
                <c:pt idx="3">
                  <c:v>39.22</c:v>
                </c:pt>
                <c:pt idx="4">
                  <c:v>37.78</c:v>
                </c:pt>
                <c:pt idx="5">
                  <c:v>53.49</c:v>
                </c:pt>
                <c:pt idx="6">
                  <c:v>60.86</c:v>
                </c:pt>
                <c:pt idx="7">
                  <c:v>40.19</c:v>
                </c:pt>
                <c:pt idx="8">
                  <c:v>43.27</c:v>
                </c:pt>
                <c:pt idx="9">
                  <c:v>30.14</c:v>
                </c:pt>
              </c:numCache>
            </c:numRef>
          </c:val>
          <c:extLst>
            <c:ext xmlns:c16="http://schemas.microsoft.com/office/drawing/2014/chart" uri="{C3380CC4-5D6E-409C-BE32-E72D297353CC}">
              <c16:uniqueId val="{00000000-81B7-4153-AEE1-076AC9A638CF}"/>
            </c:ext>
          </c:extLst>
        </c:ser>
        <c:ser>
          <c:idx val="1"/>
          <c:order val="1"/>
          <c:tx>
            <c:strRef>
              <c:f>Sheet1!$C$1</c:f>
              <c:strCache>
                <c:ptCount val="1"/>
                <c:pt idx="0">
                  <c:v>2023</c:v>
                </c:pt>
              </c:strCache>
            </c:strRef>
          </c:tx>
          <c:spPr>
            <a:solidFill>
              <a:srgbClr val="80008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FF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BVĐK YHCT Hà Nội</c:v>
                </c:pt>
                <c:pt idx="1">
                  <c:v>BV YHCT tỉnh Bắc Giang</c:v>
                </c:pt>
                <c:pt idx="2">
                  <c:v>BV YHCT Đăk Lăk</c:v>
                </c:pt>
                <c:pt idx="3">
                  <c:v>BV YHCT Hà Đông_Hà Nội</c:v>
                </c:pt>
                <c:pt idx="4">
                  <c:v>Viện YHCT Quân đội_Hà Nội</c:v>
                </c:pt>
                <c:pt idx="5">
                  <c:v>BV YDCT tỉnh Thanh Hóa</c:v>
                </c:pt>
                <c:pt idx="6">
                  <c:v>BV YHCT Lan Q_Bắc Giang</c:v>
                </c:pt>
                <c:pt idx="7">
                  <c:v>BV YDCT_Sơn La</c:v>
                </c:pt>
                <c:pt idx="8">
                  <c:v>BV YHCT Thái Nguyên</c:v>
                </c:pt>
                <c:pt idx="9">
                  <c:v>BV Châm cứu Trung ương_Hà Nội</c:v>
                </c:pt>
              </c:strCache>
            </c:strRef>
          </c:cat>
          <c:val>
            <c:numRef>
              <c:f>Sheet1!$C$2:$C$11</c:f>
              <c:numCache>
                <c:formatCode>#,##0.0</c:formatCode>
                <c:ptCount val="10"/>
                <c:pt idx="0">
                  <c:v>55.59</c:v>
                </c:pt>
                <c:pt idx="1">
                  <c:v>52.78</c:v>
                </c:pt>
                <c:pt idx="2">
                  <c:v>51.76</c:v>
                </c:pt>
                <c:pt idx="3">
                  <c:v>48.61</c:v>
                </c:pt>
                <c:pt idx="4">
                  <c:v>45.64</c:v>
                </c:pt>
                <c:pt idx="5">
                  <c:v>45.22</c:v>
                </c:pt>
                <c:pt idx="6">
                  <c:v>44.59</c:v>
                </c:pt>
                <c:pt idx="7">
                  <c:v>44.23</c:v>
                </c:pt>
                <c:pt idx="8">
                  <c:v>44</c:v>
                </c:pt>
                <c:pt idx="9">
                  <c:v>43.63</c:v>
                </c:pt>
              </c:numCache>
            </c:numRef>
          </c:val>
          <c:extLst>
            <c:ext xmlns:c16="http://schemas.microsoft.com/office/drawing/2014/chart" uri="{C3380CC4-5D6E-409C-BE32-E72D297353CC}">
              <c16:uniqueId val="{00000001-81B7-4153-AEE1-076AC9A638CF}"/>
            </c:ext>
          </c:extLst>
        </c:ser>
        <c:dLbls>
          <c:showLegendKey val="0"/>
          <c:showVal val="0"/>
          <c:showCatName val="0"/>
          <c:showSerName val="0"/>
          <c:showPercent val="0"/>
          <c:showBubbleSize val="0"/>
        </c:dLbls>
        <c:gapWidth val="219"/>
        <c:overlap val="-27"/>
        <c:axId val="1333860511"/>
        <c:axId val="1341405487"/>
      </c:barChart>
      <c:catAx>
        <c:axId val="13338605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1341405487"/>
        <c:crosses val="autoZero"/>
        <c:auto val="1"/>
        <c:lblAlgn val="ctr"/>
        <c:lblOffset val="100"/>
        <c:noMultiLvlLbl val="0"/>
      </c:catAx>
      <c:valAx>
        <c:axId val="1341405487"/>
        <c:scaling>
          <c:orientation val="minMax"/>
        </c:scaling>
        <c:delete val="1"/>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13338605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2022</c:v>
                </c:pt>
              </c:strCache>
            </c:strRef>
          </c:tx>
          <c:spPr>
            <a:solidFill>
              <a:srgbClr val="00B050"/>
            </a:solidFill>
            <a:ln w="25400" cap="flat" cmpd="sng" algn="ctr">
              <a:solidFill>
                <a:schemeClr val="accent1"/>
              </a:solidFill>
              <a:prstDash val="solid"/>
            </a:ln>
            <a:effectLst/>
            <a:sp3d contourW="25400">
              <a:contourClr>
                <a:schemeClr val="accent1"/>
              </a:contourClr>
            </a:sp3d>
          </c:spPr>
          <c:invertIfNegative val="0"/>
          <c:dLbls>
            <c:dLbl>
              <c:idx val="0"/>
              <c:layout>
                <c:manualLayout>
                  <c:x val="-1.5432098765432241E-3"/>
                  <c:y val="-2.52542939480503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567-4A35-A90B-E51AACA57E38}"/>
                </c:ext>
              </c:extLst>
            </c:dLbl>
            <c:dLbl>
              <c:idx val="1"/>
              <c:layout>
                <c:manualLayout>
                  <c:x val="-1.5432098765432382E-3"/>
                  <c:y val="-2.52542939480503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567-4A35-A90B-E51AACA57E38}"/>
                </c:ext>
              </c:extLst>
            </c:dLbl>
            <c:dLbl>
              <c:idx val="2"/>
              <c:layout>
                <c:manualLayout>
                  <c:x val="1.5432098765432098E-3"/>
                  <c:y val="-2.52542939480503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567-4A35-A90B-E51AACA57E38}"/>
                </c:ext>
              </c:extLst>
            </c:dLbl>
            <c:dLbl>
              <c:idx val="3"/>
              <c:layout>
                <c:manualLayout>
                  <c:x val="-1.0802469135802469E-2"/>
                  <c:y val="-4.2090489913417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567-4A35-A90B-E51AACA57E38}"/>
                </c:ext>
              </c:extLst>
            </c:dLbl>
            <c:dLbl>
              <c:idx val="4"/>
              <c:layout>
                <c:manualLayout>
                  <c:x val="-1.0802469135802469E-2"/>
                  <c:y val="-3.08663592698393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567-4A35-A90B-E51AACA57E38}"/>
                </c:ext>
              </c:extLst>
            </c:dLbl>
            <c:dLbl>
              <c:idx val="5"/>
              <c:layout>
                <c:manualLayout>
                  <c:x val="-9.2592592592592587E-3"/>
                  <c:y val="-6.73447838614677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567-4A35-A90B-E51AACA57E38}"/>
                </c:ext>
              </c:extLst>
            </c:dLbl>
            <c:dLbl>
              <c:idx val="6"/>
              <c:layout>
                <c:manualLayout>
                  <c:x val="-4.6296296296296294E-3"/>
                  <c:y val="-5.8926685878784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567-4A35-A90B-E51AACA57E38}"/>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BV YDCT tỉnh Quảng Ninh</c:v>
                </c:pt>
                <c:pt idx="1">
                  <c:v>BV YHCT_Nghệ An</c:v>
                </c:pt>
                <c:pt idx="2">
                  <c:v>BV YHCT_Hải Phòng</c:v>
                </c:pt>
                <c:pt idx="3">
                  <c:v>BV YDCT tỉnh Thanh Hóa</c:v>
                </c:pt>
                <c:pt idx="4">
                  <c:v>BV YHCT Thái Nguyên</c:v>
                </c:pt>
                <c:pt idx="5">
                  <c:v>BV YHCT tỉnh Nam Định</c:v>
                </c:pt>
                <c:pt idx="6">
                  <c:v>BV YDCT_Sơn La</c:v>
                </c:pt>
                <c:pt idx="7">
                  <c:v>BV YHCT_Hà Tĩnh</c:v>
                </c:pt>
                <c:pt idx="8">
                  <c:v>BV YHCT_Thừa Thiên Huế</c:v>
                </c:pt>
                <c:pt idx="9">
                  <c:v>BV YHCT thành phố Đà Nẵng</c:v>
                </c:pt>
              </c:strCache>
            </c:strRef>
          </c:cat>
          <c:val>
            <c:numRef>
              <c:f>Sheet1!$B$2:$B$11</c:f>
              <c:numCache>
                <c:formatCode>#,##0.0</c:formatCode>
                <c:ptCount val="10"/>
                <c:pt idx="0">
                  <c:v>99.99</c:v>
                </c:pt>
                <c:pt idx="1">
                  <c:v>99.86</c:v>
                </c:pt>
                <c:pt idx="2">
                  <c:v>99.8</c:v>
                </c:pt>
                <c:pt idx="3">
                  <c:v>99.51</c:v>
                </c:pt>
                <c:pt idx="4">
                  <c:v>98.41</c:v>
                </c:pt>
                <c:pt idx="5">
                  <c:v>89.96</c:v>
                </c:pt>
                <c:pt idx="6">
                  <c:v>84.03</c:v>
                </c:pt>
                <c:pt idx="7">
                  <c:v>71.86</c:v>
                </c:pt>
                <c:pt idx="8">
                  <c:v>76.709999999999994</c:v>
                </c:pt>
                <c:pt idx="9">
                  <c:v>70.19</c:v>
                </c:pt>
              </c:numCache>
            </c:numRef>
          </c:val>
          <c:extLst>
            <c:ext xmlns:c16="http://schemas.microsoft.com/office/drawing/2014/chart" uri="{C3380CC4-5D6E-409C-BE32-E72D297353CC}">
              <c16:uniqueId val="{00000007-0567-4A35-A90B-E51AACA57E38}"/>
            </c:ext>
          </c:extLst>
        </c:ser>
        <c:ser>
          <c:idx val="1"/>
          <c:order val="1"/>
          <c:tx>
            <c:strRef>
              <c:f>Sheet1!$C$1</c:f>
              <c:strCache>
                <c:ptCount val="1"/>
                <c:pt idx="0">
                  <c:v>2023</c:v>
                </c:pt>
              </c:strCache>
            </c:strRef>
          </c:tx>
          <c:spPr>
            <a:solidFill>
              <a:srgbClr val="7030A0"/>
            </a:solidFill>
            <a:ln>
              <a:noFill/>
            </a:ln>
            <a:effectLst/>
          </c:spPr>
          <c:invertIfNegative val="0"/>
          <c:dLbls>
            <c:dLbl>
              <c:idx val="0"/>
              <c:layout>
                <c:manualLayout>
                  <c:x val="4.7619047619047623E-3"/>
                  <c:y val="-2.99145299145299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CA9-4D3A-96DF-4F1801186CCB}"/>
                </c:ext>
              </c:extLst>
            </c:dLbl>
            <c:dLbl>
              <c:idx val="1"/>
              <c:layout>
                <c:manualLayout>
                  <c:x val="0"/>
                  <c:y val="-1.92307692307692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CA9-4D3A-96DF-4F1801186CCB}"/>
                </c:ext>
              </c:extLst>
            </c:dLbl>
            <c:dLbl>
              <c:idx val="2"/>
              <c:layout>
                <c:manualLayout>
                  <c:x val="0"/>
                  <c:y val="-2.136752136752136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CA9-4D3A-96DF-4F1801186CCB}"/>
                </c:ext>
              </c:extLst>
            </c:dLbl>
            <c:dLbl>
              <c:idx val="7"/>
              <c:layout>
                <c:manualLayout>
                  <c:x val="-3.0864197530864196E-3"/>
                  <c:y val="-3.92844572525228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567-4A35-A90B-E51AACA57E38}"/>
                </c:ext>
              </c:extLst>
            </c:dLbl>
            <c:dLbl>
              <c:idx val="8"/>
              <c:layout>
                <c:manualLayout>
                  <c:x val="1.5432098765430968E-3"/>
                  <c:y val="-5.61206532178897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567-4A35-A90B-E51AACA57E38}"/>
                </c:ext>
              </c:extLst>
            </c:dLbl>
            <c:dLbl>
              <c:idx val="9"/>
              <c:layout>
                <c:manualLayout>
                  <c:x val="-1.543209876543323E-3"/>
                  <c:y val="-5.05085878961008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567-4A35-A90B-E51AACA57E38}"/>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FF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BV YDCT tỉnh Quảng Ninh</c:v>
                </c:pt>
                <c:pt idx="1">
                  <c:v>BV YHCT_Nghệ An</c:v>
                </c:pt>
                <c:pt idx="2">
                  <c:v>BV YHCT_Hải Phòng</c:v>
                </c:pt>
                <c:pt idx="3">
                  <c:v>BV YDCT tỉnh Thanh Hóa</c:v>
                </c:pt>
                <c:pt idx="4">
                  <c:v>BV YHCT Thái Nguyên</c:v>
                </c:pt>
                <c:pt idx="5">
                  <c:v>BV YHCT tỉnh Nam Định</c:v>
                </c:pt>
                <c:pt idx="6">
                  <c:v>BV YDCT_Sơn La</c:v>
                </c:pt>
                <c:pt idx="7">
                  <c:v>BV YHCT_Hà Tĩnh</c:v>
                </c:pt>
                <c:pt idx="8">
                  <c:v>BV YHCT_Thừa Thiên Huế</c:v>
                </c:pt>
                <c:pt idx="9">
                  <c:v>BV YHCT thành phố Đà Nẵng</c:v>
                </c:pt>
              </c:strCache>
            </c:strRef>
          </c:cat>
          <c:val>
            <c:numRef>
              <c:f>Sheet1!$C$2:$C$11</c:f>
              <c:numCache>
                <c:formatCode>#,##0.0</c:formatCode>
                <c:ptCount val="10"/>
                <c:pt idx="0">
                  <c:v>99.93</c:v>
                </c:pt>
                <c:pt idx="1">
                  <c:v>99.92</c:v>
                </c:pt>
                <c:pt idx="2">
                  <c:v>99.73</c:v>
                </c:pt>
                <c:pt idx="3">
                  <c:v>99.53</c:v>
                </c:pt>
                <c:pt idx="4">
                  <c:v>98.78</c:v>
                </c:pt>
                <c:pt idx="5">
                  <c:v>90.53</c:v>
                </c:pt>
                <c:pt idx="6">
                  <c:v>88.58</c:v>
                </c:pt>
                <c:pt idx="7">
                  <c:v>80.97</c:v>
                </c:pt>
                <c:pt idx="8">
                  <c:v>77</c:v>
                </c:pt>
                <c:pt idx="9">
                  <c:v>74.47</c:v>
                </c:pt>
              </c:numCache>
            </c:numRef>
          </c:val>
          <c:extLst>
            <c:ext xmlns:c16="http://schemas.microsoft.com/office/drawing/2014/chart" uri="{C3380CC4-5D6E-409C-BE32-E72D297353CC}">
              <c16:uniqueId val="{0000000B-0567-4A35-A90B-E51AACA57E38}"/>
            </c:ext>
          </c:extLst>
        </c:ser>
        <c:dLbls>
          <c:showLegendKey val="0"/>
          <c:showVal val="0"/>
          <c:showCatName val="0"/>
          <c:showSerName val="0"/>
          <c:showPercent val="0"/>
          <c:showBubbleSize val="0"/>
        </c:dLbls>
        <c:gapWidth val="219"/>
        <c:axId val="1333860511"/>
        <c:axId val="1341405487"/>
      </c:barChart>
      <c:catAx>
        <c:axId val="133386051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341405487"/>
        <c:crosses val="autoZero"/>
        <c:auto val="1"/>
        <c:lblAlgn val="ctr"/>
        <c:lblOffset val="100"/>
        <c:noMultiLvlLbl val="0"/>
      </c:catAx>
      <c:valAx>
        <c:axId val="1341405487"/>
        <c:scaling>
          <c:orientation val="minMax"/>
        </c:scaling>
        <c:delete val="1"/>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13338605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5449951461546761"/>
          <c:y val="2.3030618358090012E-2"/>
          <c:w val="0.53180185524754608"/>
          <c:h val="0.87877816717162571"/>
        </c:manualLayout>
      </c:layout>
      <c:barChart>
        <c:barDir val="bar"/>
        <c:grouping val="clustered"/>
        <c:varyColors val="0"/>
        <c:ser>
          <c:idx val="0"/>
          <c:order val="0"/>
          <c:tx>
            <c:strRef>
              <c:f>Sheet1!$B$1</c:f>
              <c:strCache>
                <c:ptCount val="1"/>
                <c:pt idx="0">
                  <c:v>2022</c:v>
                </c:pt>
              </c:strCache>
            </c:strRef>
          </c:tx>
          <c:spPr>
            <a:solidFill>
              <a:schemeClr val="accent5">
                <a:lumMod val="60000"/>
                <a:lumOff val="40000"/>
              </a:schemeClr>
            </a:solidFill>
            <a:ln>
              <a:solidFill>
                <a:srgbClr val="00B050"/>
              </a:solidFill>
            </a:ln>
            <a:effectLst/>
            <a:sp3d>
              <a:contourClr>
                <a:srgbClr val="00B050"/>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Viện YHCT Quân đội_Hà Nội</c:v>
                </c:pt>
                <c:pt idx="1">
                  <c:v>BV YDCT_Ninh Thuận</c:v>
                </c:pt>
                <c:pt idx="2">
                  <c:v>BV YHCT tỉnh_Hà Nam</c:v>
                </c:pt>
                <c:pt idx="3">
                  <c:v>BV YHCT Tiền Giang</c:v>
                </c:pt>
                <c:pt idx="4">
                  <c:v>BV YDCT An Khang_Thanh Hóa</c:v>
                </c:pt>
                <c:pt idx="5">
                  <c:v>BV YHCT Lan Q_Bắc Giang</c:v>
                </c:pt>
                <c:pt idx="6">
                  <c:v>BV YHCT Tâm Phúc_Bắc Giang</c:v>
                </c:pt>
                <c:pt idx="7">
                  <c:v>BV YHCT Hùng Vương_Bắc Giang</c:v>
                </c:pt>
                <c:pt idx="8">
                  <c:v>BV YHCT Y Đức_Cao Bằng</c:v>
                </c:pt>
                <c:pt idx="9">
                  <c:v>BV YHCT tỉnh Bà Rịa - Vũng Tàu</c:v>
                </c:pt>
              </c:strCache>
            </c:strRef>
          </c:cat>
          <c:val>
            <c:numRef>
              <c:f>Sheet1!$B$2:$B$11</c:f>
              <c:numCache>
                <c:formatCode>#,##0.0</c:formatCode>
                <c:ptCount val="10"/>
                <c:pt idx="0">
                  <c:v>5.93</c:v>
                </c:pt>
                <c:pt idx="1">
                  <c:v>7.01</c:v>
                </c:pt>
                <c:pt idx="2">
                  <c:v>6.11</c:v>
                </c:pt>
                <c:pt idx="4">
                  <c:v>4.49</c:v>
                </c:pt>
                <c:pt idx="5">
                  <c:v>2.37</c:v>
                </c:pt>
                <c:pt idx="6">
                  <c:v>2.36</c:v>
                </c:pt>
                <c:pt idx="7">
                  <c:v>3.33</c:v>
                </c:pt>
                <c:pt idx="9">
                  <c:v>0.19</c:v>
                </c:pt>
              </c:numCache>
            </c:numRef>
          </c:val>
          <c:extLst>
            <c:ext xmlns:c16="http://schemas.microsoft.com/office/drawing/2014/chart" uri="{C3380CC4-5D6E-409C-BE32-E72D297353CC}">
              <c16:uniqueId val="{00000000-E828-4FEE-8B28-274578A244A4}"/>
            </c:ext>
          </c:extLst>
        </c:ser>
        <c:ser>
          <c:idx val="1"/>
          <c:order val="1"/>
          <c:tx>
            <c:strRef>
              <c:f>Sheet1!$C$1</c:f>
              <c:strCache>
                <c:ptCount val="1"/>
                <c:pt idx="0">
                  <c:v>2023</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FF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Viện YHCT Quân đội_Hà Nội</c:v>
                </c:pt>
                <c:pt idx="1">
                  <c:v>BV YDCT_Ninh Thuận</c:v>
                </c:pt>
                <c:pt idx="2">
                  <c:v>BV YHCT tỉnh_Hà Nam</c:v>
                </c:pt>
                <c:pt idx="3">
                  <c:v>BV YHCT Tiền Giang</c:v>
                </c:pt>
                <c:pt idx="4">
                  <c:v>BV YDCT An Khang_Thanh Hóa</c:v>
                </c:pt>
                <c:pt idx="5">
                  <c:v>BV YHCT Lan Q_Bắc Giang</c:v>
                </c:pt>
                <c:pt idx="6">
                  <c:v>BV YHCT Tâm Phúc_Bắc Giang</c:v>
                </c:pt>
                <c:pt idx="7">
                  <c:v>BV YHCT Hùng Vương_Bắc Giang</c:v>
                </c:pt>
                <c:pt idx="8">
                  <c:v>BV YHCT Y Đức_Cao Bằng</c:v>
                </c:pt>
                <c:pt idx="9">
                  <c:v>BV YHCT tỉnh Bà Rịa - Vũng Tàu</c:v>
                </c:pt>
              </c:strCache>
            </c:strRef>
          </c:cat>
          <c:val>
            <c:numRef>
              <c:f>Sheet1!$C$2:$C$11</c:f>
              <c:numCache>
                <c:formatCode>#,##0.0</c:formatCode>
                <c:ptCount val="10"/>
                <c:pt idx="0">
                  <c:v>8.23</c:v>
                </c:pt>
                <c:pt idx="1">
                  <c:v>6.34</c:v>
                </c:pt>
                <c:pt idx="2">
                  <c:v>5.43</c:v>
                </c:pt>
                <c:pt idx="3">
                  <c:v>5.22</c:v>
                </c:pt>
                <c:pt idx="4">
                  <c:v>4.3</c:v>
                </c:pt>
                <c:pt idx="5">
                  <c:v>3.41</c:v>
                </c:pt>
                <c:pt idx="6">
                  <c:v>2.66</c:v>
                </c:pt>
                <c:pt idx="7">
                  <c:v>2.34</c:v>
                </c:pt>
                <c:pt idx="8">
                  <c:v>2.27</c:v>
                </c:pt>
                <c:pt idx="9">
                  <c:v>1.3</c:v>
                </c:pt>
              </c:numCache>
            </c:numRef>
          </c:val>
          <c:extLst>
            <c:ext xmlns:c16="http://schemas.microsoft.com/office/drawing/2014/chart" uri="{C3380CC4-5D6E-409C-BE32-E72D297353CC}">
              <c16:uniqueId val="{00000001-E828-4FEE-8B28-274578A244A4}"/>
            </c:ext>
          </c:extLst>
        </c:ser>
        <c:dLbls>
          <c:showLegendKey val="0"/>
          <c:showVal val="0"/>
          <c:showCatName val="0"/>
          <c:showSerName val="0"/>
          <c:showPercent val="0"/>
          <c:showBubbleSize val="0"/>
        </c:dLbls>
        <c:gapWidth val="219"/>
        <c:axId val="1333860511"/>
        <c:axId val="1341405487"/>
      </c:barChart>
      <c:catAx>
        <c:axId val="133386051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1341405487"/>
        <c:crosses val="autoZero"/>
        <c:auto val="1"/>
        <c:lblAlgn val="ctr"/>
        <c:lblOffset val="100"/>
        <c:noMultiLvlLbl val="0"/>
      </c:catAx>
      <c:valAx>
        <c:axId val="1341405487"/>
        <c:scaling>
          <c:orientation val="minMax"/>
        </c:scaling>
        <c:delete val="1"/>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13338605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2022</c:v>
                </c:pt>
              </c:strCache>
            </c:strRef>
          </c:tx>
          <c:spPr>
            <a:solidFill>
              <a:schemeClr val="accent5">
                <a:lumMod val="60000"/>
                <a:lumOff val="40000"/>
              </a:schemeClr>
            </a:solidFill>
            <a:ln>
              <a:solidFill>
                <a:srgbClr val="00B050"/>
              </a:solidFill>
            </a:ln>
            <a:effectLst/>
            <a:sp3d>
              <a:contourClr>
                <a:srgbClr val="00B050"/>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BV YHCT và PHCN tỉnh Khánh Hòa</c:v>
                </c:pt>
                <c:pt idx="1">
                  <c:v>BV YHCT_TP. Hồ Chí Minh</c:v>
                </c:pt>
                <c:pt idx="2">
                  <c:v>BV YDCT Đồng Nai</c:v>
                </c:pt>
                <c:pt idx="3">
                  <c:v>BV YHCT_Hải Phòng</c:v>
                </c:pt>
                <c:pt idx="4">
                  <c:v>BV YHCT tỉnh Bình Dương</c:v>
                </c:pt>
                <c:pt idx="5">
                  <c:v>BV YHCT Tiền Giang</c:v>
                </c:pt>
                <c:pt idx="6">
                  <c:v>BV YDCT Tây Ninh</c:v>
                </c:pt>
                <c:pt idx="7">
                  <c:v>BV YHCT tỉnh Nam Định</c:v>
                </c:pt>
                <c:pt idx="8">
                  <c:v>BV YHCT tỉnh Bình Phước</c:v>
                </c:pt>
                <c:pt idx="9">
                  <c:v>BV YHCT_Lạng Sơn</c:v>
                </c:pt>
              </c:strCache>
            </c:strRef>
          </c:cat>
          <c:val>
            <c:numRef>
              <c:f>Sheet1!$B$2:$B$11</c:f>
              <c:numCache>
                <c:formatCode>#,##0.0</c:formatCode>
                <c:ptCount val="10"/>
                <c:pt idx="0">
                  <c:v>23.29</c:v>
                </c:pt>
                <c:pt idx="1">
                  <c:v>26.83</c:v>
                </c:pt>
                <c:pt idx="2">
                  <c:v>19.760000000000002</c:v>
                </c:pt>
                <c:pt idx="3">
                  <c:v>19.899999999999999</c:v>
                </c:pt>
                <c:pt idx="4">
                  <c:v>21.79</c:v>
                </c:pt>
                <c:pt idx="6">
                  <c:v>22.66</c:v>
                </c:pt>
                <c:pt idx="7">
                  <c:v>20.95</c:v>
                </c:pt>
                <c:pt idx="8">
                  <c:v>18.3</c:v>
                </c:pt>
                <c:pt idx="9">
                  <c:v>20.62</c:v>
                </c:pt>
              </c:numCache>
            </c:numRef>
          </c:val>
          <c:extLst>
            <c:ext xmlns:c16="http://schemas.microsoft.com/office/drawing/2014/chart" uri="{C3380CC4-5D6E-409C-BE32-E72D297353CC}">
              <c16:uniqueId val="{00000000-4676-429B-9BE6-2BDACF4089D2}"/>
            </c:ext>
          </c:extLst>
        </c:ser>
        <c:ser>
          <c:idx val="1"/>
          <c:order val="1"/>
          <c:tx>
            <c:strRef>
              <c:f>Sheet1!$C$1</c:f>
              <c:strCache>
                <c:ptCount val="1"/>
                <c:pt idx="0">
                  <c:v>2023</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7030A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BV YHCT và PHCN tỉnh Khánh Hòa</c:v>
                </c:pt>
                <c:pt idx="1">
                  <c:v>BV YHCT_TP. Hồ Chí Minh</c:v>
                </c:pt>
                <c:pt idx="2">
                  <c:v>BV YDCT Đồng Nai</c:v>
                </c:pt>
                <c:pt idx="3">
                  <c:v>BV YHCT_Hải Phòng</c:v>
                </c:pt>
                <c:pt idx="4">
                  <c:v>BV YHCT tỉnh Bình Dương</c:v>
                </c:pt>
                <c:pt idx="5">
                  <c:v>BV YHCT Tiền Giang</c:v>
                </c:pt>
                <c:pt idx="6">
                  <c:v>BV YDCT Tây Ninh</c:v>
                </c:pt>
                <c:pt idx="7">
                  <c:v>BV YHCT tỉnh Nam Định</c:v>
                </c:pt>
                <c:pt idx="8">
                  <c:v>BV YHCT tỉnh Bình Phước</c:v>
                </c:pt>
                <c:pt idx="9">
                  <c:v>BV YHCT_Lạng Sơn</c:v>
                </c:pt>
              </c:strCache>
            </c:strRef>
          </c:cat>
          <c:val>
            <c:numRef>
              <c:f>Sheet1!$C$2:$C$11</c:f>
              <c:numCache>
                <c:formatCode>#,##0.0</c:formatCode>
                <c:ptCount val="10"/>
                <c:pt idx="0">
                  <c:v>25.74</c:v>
                </c:pt>
                <c:pt idx="1">
                  <c:v>24.64</c:v>
                </c:pt>
                <c:pt idx="2">
                  <c:v>21.92</c:v>
                </c:pt>
                <c:pt idx="3">
                  <c:v>21.75</c:v>
                </c:pt>
                <c:pt idx="4">
                  <c:v>21.57</c:v>
                </c:pt>
                <c:pt idx="5">
                  <c:v>20.56</c:v>
                </c:pt>
                <c:pt idx="6">
                  <c:v>20.37</c:v>
                </c:pt>
                <c:pt idx="7">
                  <c:v>20.329999999999998</c:v>
                </c:pt>
                <c:pt idx="8">
                  <c:v>20.29</c:v>
                </c:pt>
                <c:pt idx="9">
                  <c:v>20.12</c:v>
                </c:pt>
              </c:numCache>
            </c:numRef>
          </c:val>
          <c:extLst>
            <c:ext xmlns:c16="http://schemas.microsoft.com/office/drawing/2014/chart" uri="{C3380CC4-5D6E-409C-BE32-E72D297353CC}">
              <c16:uniqueId val="{00000001-4676-429B-9BE6-2BDACF4089D2}"/>
            </c:ext>
          </c:extLst>
        </c:ser>
        <c:dLbls>
          <c:showLegendKey val="0"/>
          <c:showVal val="0"/>
          <c:showCatName val="0"/>
          <c:showSerName val="0"/>
          <c:showPercent val="0"/>
          <c:showBubbleSize val="0"/>
        </c:dLbls>
        <c:gapWidth val="219"/>
        <c:axId val="1333860511"/>
        <c:axId val="1341405487"/>
      </c:barChart>
      <c:catAx>
        <c:axId val="133386051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341405487"/>
        <c:crosses val="autoZero"/>
        <c:auto val="1"/>
        <c:lblAlgn val="ctr"/>
        <c:lblOffset val="100"/>
        <c:noMultiLvlLbl val="0"/>
      </c:catAx>
      <c:valAx>
        <c:axId val="1341405487"/>
        <c:scaling>
          <c:orientation val="minMax"/>
        </c:scaling>
        <c:delete val="1"/>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13338605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2022</c:v>
                </c:pt>
              </c:strCache>
            </c:strRef>
          </c:tx>
          <c:spPr>
            <a:solidFill>
              <a:schemeClr val="accent5">
                <a:lumMod val="75000"/>
              </a:schemeClr>
            </a:solidFill>
            <a:ln>
              <a:solidFill>
                <a:srgbClr val="00B050"/>
              </a:solidFill>
            </a:ln>
            <a:effectLst/>
            <a:sp3d>
              <a:contourClr>
                <a:srgbClr val="00B050"/>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BV YHCT BRVT</c:v>
                </c:pt>
                <c:pt idx="1">
                  <c:v>BV YDCT và PHCN Phú Thọ</c:v>
                </c:pt>
                <c:pt idx="2">
                  <c:v>BV YHCT_Hà Nam</c:v>
                </c:pt>
                <c:pt idx="3">
                  <c:v>BV YDCT Vĩnh Long</c:v>
                </c:pt>
                <c:pt idx="4">
                  <c:v>BVĐK YHCT Hà Nội</c:v>
                </c:pt>
                <c:pt idx="5">
                  <c:v>BV YHCT Tâm Phúc_Bắc Giang</c:v>
                </c:pt>
                <c:pt idx="6">
                  <c:v>BV YHCT và PHCN_Quảng Trị</c:v>
                </c:pt>
                <c:pt idx="7">
                  <c:v>BV YHCT Long An</c:v>
                </c:pt>
                <c:pt idx="8">
                  <c:v>BV YHCT Y Đức_Cao Bằng</c:v>
                </c:pt>
                <c:pt idx="9">
                  <c:v>BV YDCT An Khang_Thanh Hóa</c:v>
                </c:pt>
              </c:strCache>
            </c:strRef>
          </c:cat>
          <c:val>
            <c:numRef>
              <c:f>Sheet1!$B$2:$B$11</c:f>
              <c:numCache>
                <c:formatCode>#,##0.0</c:formatCode>
                <c:ptCount val="10"/>
                <c:pt idx="0">
                  <c:v>19.649999999999999</c:v>
                </c:pt>
                <c:pt idx="1">
                  <c:v>12.03</c:v>
                </c:pt>
                <c:pt idx="2">
                  <c:v>11.14</c:v>
                </c:pt>
                <c:pt idx="3">
                  <c:v>9.33</c:v>
                </c:pt>
                <c:pt idx="4">
                  <c:v>11.73</c:v>
                </c:pt>
                <c:pt idx="5">
                  <c:v>11.52</c:v>
                </c:pt>
                <c:pt idx="6">
                  <c:v>9.1999999999999993</c:v>
                </c:pt>
                <c:pt idx="7">
                  <c:v>11.33</c:v>
                </c:pt>
                <c:pt idx="9">
                  <c:v>9.0399999999999991</c:v>
                </c:pt>
              </c:numCache>
            </c:numRef>
          </c:val>
          <c:extLst>
            <c:ext xmlns:c16="http://schemas.microsoft.com/office/drawing/2014/chart" uri="{C3380CC4-5D6E-409C-BE32-E72D297353CC}">
              <c16:uniqueId val="{00000000-929C-4566-ABA9-A10647984031}"/>
            </c:ext>
          </c:extLst>
        </c:ser>
        <c:ser>
          <c:idx val="1"/>
          <c:order val="1"/>
          <c:tx>
            <c:strRef>
              <c:f>Sheet1!$C$1</c:f>
              <c:strCache>
                <c:ptCount val="1"/>
                <c:pt idx="0">
                  <c:v>2023</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7030A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BV YHCT BRVT</c:v>
                </c:pt>
                <c:pt idx="1">
                  <c:v>BV YDCT và PHCN Phú Thọ</c:v>
                </c:pt>
                <c:pt idx="2">
                  <c:v>BV YHCT_Hà Nam</c:v>
                </c:pt>
                <c:pt idx="3">
                  <c:v>BV YDCT Vĩnh Long</c:v>
                </c:pt>
                <c:pt idx="4">
                  <c:v>BVĐK YHCT Hà Nội</c:v>
                </c:pt>
                <c:pt idx="5">
                  <c:v>BV YHCT Tâm Phúc_Bắc Giang</c:v>
                </c:pt>
                <c:pt idx="6">
                  <c:v>BV YHCT và PHCN_Quảng Trị</c:v>
                </c:pt>
                <c:pt idx="7">
                  <c:v>BV YHCT Long An</c:v>
                </c:pt>
                <c:pt idx="8">
                  <c:v>BV YHCT Y Đức_Cao Bằng</c:v>
                </c:pt>
                <c:pt idx="9">
                  <c:v>BV YDCT An Khang_Thanh Hóa</c:v>
                </c:pt>
              </c:strCache>
            </c:strRef>
          </c:cat>
          <c:val>
            <c:numRef>
              <c:f>Sheet1!$C$2:$C$11</c:f>
              <c:numCache>
                <c:formatCode>#,##0.0</c:formatCode>
                <c:ptCount val="10"/>
                <c:pt idx="0">
                  <c:v>12.74</c:v>
                </c:pt>
                <c:pt idx="1">
                  <c:v>12.72</c:v>
                </c:pt>
                <c:pt idx="2">
                  <c:v>12.39</c:v>
                </c:pt>
                <c:pt idx="3">
                  <c:v>11.83</c:v>
                </c:pt>
                <c:pt idx="4">
                  <c:v>11.19</c:v>
                </c:pt>
                <c:pt idx="5">
                  <c:v>11.04</c:v>
                </c:pt>
                <c:pt idx="6">
                  <c:v>10.42</c:v>
                </c:pt>
                <c:pt idx="7">
                  <c:v>10</c:v>
                </c:pt>
                <c:pt idx="8">
                  <c:v>8.67</c:v>
                </c:pt>
                <c:pt idx="9">
                  <c:v>8.36</c:v>
                </c:pt>
              </c:numCache>
            </c:numRef>
          </c:val>
          <c:extLst>
            <c:ext xmlns:c16="http://schemas.microsoft.com/office/drawing/2014/chart" uri="{C3380CC4-5D6E-409C-BE32-E72D297353CC}">
              <c16:uniqueId val="{00000001-929C-4566-ABA9-A10647984031}"/>
            </c:ext>
          </c:extLst>
        </c:ser>
        <c:dLbls>
          <c:showLegendKey val="0"/>
          <c:showVal val="0"/>
          <c:showCatName val="0"/>
          <c:showSerName val="0"/>
          <c:showPercent val="0"/>
          <c:showBubbleSize val="0"/>
        </c:dLbls>
        <c:gapWidth val="219"/>
        <c:axId val="1333860511"/>
        <c:axId val="1341405487"/>
      </c:barChart>
      <c:catAx>
        <c:axId val="133386051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341405487"/>
        <c:crosses val="autoZero"/>
        <c:auto val="1"/>
        <c:lblAlgn val="ctr"/>
        <c:lblOffset val="100"/>
        <c:noMultiLvlLbl val="0"/>
      </c:catAx>
      <c:valAx>
        <c:axId val="1341405487"/>
        <c:scaling>
          <c:orientation val="minMax"/>
        </c:scaling>
        <c:delete val="1"/>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13338605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198633189719204"/>
          <c:y val="3.3672391930733854E-2"/>
          <c:w val="0.46398851087010351"/>
          <c:h val="0.84354909662319377"/>
        </c:manualLayout>
      </c:layout>
      <c:barChart>
        <c:barDir val="bar"/>
        <c:grouping val="clustered"/>
        <c:varyColors val="0"/>
        <c:ser>
          <c:idx val="0"/>
          <c:order val="0"/>
          <c:tx>
            <c:strRef>
              <c:f>Sheet1!$B$1</c:f>
              <c:strCache>
                <c:ptCount val="1"/>
                <c:pt idx="0">
                  <c:v>2,022</c:v>
                </c:pt>
              </c:strCache>
            </c:strRef>
          </c:tx>
          <c:spPr>
            <a:solidFill>
              <a:srgbClr val="800080"/>
            </a:solidFill>
            <a:ln w="25400" cap="flat" cmpd="sng" algn="ctr">
              <a:solidFill>
                <a:schemeClr val="accent1"/>
              </a:solidFill>
              <a:prstDash val="solid"/>
            </a:ln>
            <a:effectLst/>
          </c:spPr>
          <c:invertIfNegative val="0"/>
          <c:cat>
            <c:strRef>
              <c:f>Sheet1!$A$2:$A$11</c:f>
              <c:strCache>
                <c:ptCount val="10"/>
                <c:pt idx="0">
                  <c:v>PKCK YHCT-PHCN Hải Luân_Lào Cai</c:v>
                </c:pt>
                <c:pt idx="1">
                  <c:v>BV YHCT Quảng Ngãi</c:v>
                </c:pt>
                <c:pt idx="2">
                  <c:v>BV YDCT_Sơn La</c:v>
                </c:pt>
                <c:pt idx="3">
                  <c:v>BV YHCT Đà Nẵng</c:v>
                </c:pt>
                <c:pt idx="4">
                  <c:v>BV YHCT_Thừa Thiên Huế</c:v>
                </c:pt>
                <c:pt idx="5">
                  <c:v>PKCK YHCT Thuận Thiên_Tiền Giang</c:v>
                </c:pt>
                <c:pt idx="6">
                  <c:v>Viện YDH dân tộc_TP.HCM</c:v>
                </c:pt>
                <c:pt idx="7">
                  <c:v>BV YHCT_TP.HCM</c:v>
                </c:pt>
                <c:pt idx="8">
                  <c:v>BV YHCT Cơ sở 2 TP.HCM</c:v>
                </c:pt>
                <c:pt idx="9">
                  <c:v>BV YHCT Nam Định</c:v>
                </c:pt>
              </c:strCache>
            </c:strRef>
          </c:cat>
          <c:val>
            <c:numRef>
              <c:f>Sheet1!$B$2:$B$11</c:f>
              <c:numCache>
                <c:formatCode>#,##0</c:formatCode>
                <c:ptCount val="10"/>
                <c:pt idx="0">
                  <c:v>3212.2911200000003</c:v>
                </c:pt>
                <c:pt idx="1">
                  <c:v>2311.4683399999999</c:v>
                </c:pt>
                <c:pt idx="2">
                  <c:v>1969.1088500000001</c:v>
                </c:pt>
                <c:pt idx="3">
                  <c:v>1707.69489</c:v>
                </c:pt>
                <c:pt idx="4">
                  <c:v>1633.31853</c:v>
                </c:pt>
                <c:pt idx="5">
                  <c:v>1662.9093400000002</c:v>
                </c:pt>
                <c:pt idx="6">
                  <c:v>1471.1926299999998</c:v>
                </c:pt>
                <c:pt idx="7">
                  <c:v>1531.9210500000002</c:v>
                </c:pt>
                <c:pt idx="8">
                  <c:v>1329.5426599999998</c:v>
                </c:pt>
                <c:pt idx="9">
                  <c:v>1692.87401</c:v>
                </c:pt>
              </c:numCache>
            </c:numRef>
          </c:val>
          <c:extLst>
            <c:ext xmlns:c16="http://schemas.microsoft.com/office/drawing/2014/chart" uri="{C3380CC4-5D6E-409C-BE32-E72D297353CC}">
              <c16:uniqueId val="{00000000-AE04-4C48-A6C8-2ECE3E0CCB47}"/>
            </c:ext>
          </c:extLst>
        </c:ser>
        <c:ser>
          <c:idx val="1"/>
          <c:order val="1"/>
          <c:tx>
            <c:strRef>
              <c:f>Sheet1!$C$1</c:f>
              <c:strCache>
                <c:ptCount val="1"/>
                <c:pt idx="0">
                  <c:v>2,023</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PKCK YHCT-PHCN Hải Luân_Lào Cai</c:v>
                </c:pt>
                <c:pt idx="1">
                  <c:v>BV YHCT Quảng Ngãi</c:v>
                </c:pt>
                <c:pt idx="2">
                  <c:v>BV YDCT_Sơn La</c:v>
                </c:pt>
                <c:pt idx="3">
                  <c:v>BV YHCT Đà Nẵng</c:v>
                </c:pt>
                <c:pt idx="4">
                  <c:v>BV YHCT_Thừa Thiên Huế</c:v>
                </c:pt>
                <c:pt idx="5">
                  <c:v>PKCK YHCT Thuận Thiên_Tiền Giang</c:v>
                </c:pt>
                <c:pt idx="6">
                  <c:v>Viện YDH dân tộc_TP.HCM</c:v>
                </c:pt>
                <c:pt idx="7">
                  <c:v>BV YHCT_TP.HCM</c:v>
                </c:pt>
                <c:pt idx="8">
                  <c:v>BV YHCT Cơ sở 2 TP.HCM</c:v>
                </c:pt>
                <c:pt idx="9">
                  <c:v>BV YHCT Nam Định</c:v>
                </c:pt>
              </c:strCache>
            </c:strRef>
          </c:cat>
          <c:val>
            <c:numRef>
              <c:f>Sheet1!$C$2:$C$11</c:f>
              <c:numCache>
                <c:formatCode>#,##0</c:formatCode>
                <c:ptCount val="10"/>
                <c:pt idx="0">
                  <c:v>3022.4589999999998</c:v>
                </c:pt>
                <c:pt idx="1">
                  <c:v>2400.6754000000001</c:v>
                </c:pt>
                <c:pt idx="2">
                  <c:v>2123.7913900000003</c:v>
                </c:pt>
                <c:pt idx="3">
                  <c:v>1761.6811599999999</c:v>
                </c:pt>
                <c:pt idx="4">
                  <c:v>1758.33312</c:v>
                </c:pt>
                <c:pt idx="5">
                  <c:v>1656.3209299999999</c:v>
                </c:pt>
                <c:pt idx="6">
                  <c:v>1415.49198</c:v>
                </c:pt>
                <c:pt idx="7">
                  <c:v>1347.88825</c:v>
                </c:pt>
                <c:pt idx="8">
                  <c:v>1328.19902</c:v>
                </c:pt>
                <c:pt idx="9">
                  <c:v>1296.29991</c:v>
                </c:pt>
              </c:numCache>
            </c:numRef>
          </c:val>
          <c:extLst>
            <c:ext xmlns:c16="http://schemas.microsoft.com/office/drawing/2014/chart" uri="{C3380CC4-5D6E-409C-BE32-E72D297353CC}">
              <c16:uniqueId val="{00000001-AE04-4C48-A6C8-2ECE3E0CCB47}"/>
            </c:ext>
          </c:extLst>
        </c:ser>
        <c:dLbls>
          <c:showLegendKey val="0"/>
          <c:showVal val="0"/>
          <c:showCatName val="0"/>
          <c:showSerName val="0"/>
          <c:showPercent val="0"/>
          <c:showBubbleSize val="0"/>
        </c:dLbls>
        <c:gapWidth val="219"/>
        <c:axId val="1355667008"/>
        <c:axId val="1341419375"/>
      </c:barChart>
      <c:catAx>
        <c:axId val="13556670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1341419375"/>
        <c:crosses val="autoZero"/>
        <c:auto val="1"/>
        <c:lblAlgn val="ctr"/>
        <c:lblOffset val="100"/>
        <c:noMultiLvlLbl val="0"/>
      </c:catAx>
      <c:valAx>
        <c:axId val="1341419375"/>
        <c:scaling>
          <c:orientation val="minMax"/>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13556670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2,022</c:v>
                </c:pt>
              </c:strCache>
            </c:strRef>
          </c:tx>
          <c:spPr>
            <a:solidFill>
              <a:srgbClr val="800080"/>
            </a:solidFill>
            <a:ln>
              <a:noFill/>
            </a:ln>
            <a:effectLst/>
          </c:spPr>
          <c:invertIfNegative val="0"/>
          <c:cat>
            <c:strRef>
              <c:f>Sheet1!$A$2:$A$11</c:f>
              <c:strCache>
                <c:ptCount val="10"/>
                <c:pt idx="0">
                  <c:v>BV YDCT Hưng Yên</c:v>
                </c:pt>
                <c:pt idx="1">
                  <c:v>BV YDCT - PHCN tỉnh Kon Tum (Cơ sở 2)</c:v>
                </c:pt>
                <c:pt idx="2">
                  <c:v>BV YHCT tỉnh Quảng Nam</c:v>
                </c:pt>
                <c:pt idx="3">
                  <c:v>BV YHCT Tâm Phúc_Bắc Giang</c:v>
                </c:pt>
                <c:pt idx="4">
                  <c:v>BV YHCT_Hà Tĩnh</c:v>
                </c:pt>
                <c:pt idx="5">
                  <c:v>BV YHCT_Bến Tre</c:v>
                </c:pt>
                <c:pt idx="6">
                  <c:v>BV YHCT tỉnh Lai Châu</c:v>
                </c:pt>
                <c:pt idx="7">
                  <c:v>BV YHCT tỉnh_Hà Nam</c:v>
                </c:pt>
                <c:pt idx="8">
                  <c:v>BV YHCT và PHCN tỉnh_Quảng Trị</c:v>
                </c:pt>
                <c:pt idx="9">
                  <c:v>BV YHCT Thái Nguyên</c:v>
                </c:pt>
              </c:strCache>
            </c:strRef>
          </c:cat>
          <c:val>
            <c:numRef>
              <c:f>Sheet1!$B$2:$B$11</c:f>
              <c:numCache>
                <c:formatCode>#,##0</c:formatCode>
                <c:ptCount val="10"/>
                <c:pt idx="0">
                  <c:v>267.00834000000003</c:v>
                </c:pt>
                <c:pt idx="1">
                  <c:v>252.12673000000001</c:v>
                </c:pt>
                <c:pt idx="2">
                  <c:v>265.04460999999998</c:v>
                </c:pt>
                <c:pt idx="3">
                  <c:v>242.34649999999999</c:v>
                </c:pt>
                <c:pt idx="4">
                  <c:v>272.97490000000005</c:v>
                </c:pt>
                <c:pt idx="5">
                  <c:v>281.41634999999997</c:v>
                </c:pt>
                <c:pt idx="6">
                  <c:v>224.34735999999998</c:v>
                </c:pt>
                <c:pt idx="7">
                  <c:v>181.59651000000002</c:v>
                </c:pt>
                <c:pt idx="8">
                  <c:v>169.15043</c:v>
                </c:pt>
                <c:pt idx="9">
                  <c:v>103.69745</c:v>
                </c:pt>
              </c:numCache>
            </c:numRef>
          </c:val>
          <c:extLst>
            <c:ext xmlns:c16="http://schemas.microsoft.com/office/drawing/2014/chart" uri="{C3380CC4-5D6E-409C-BE32-E72D297353CC}">
              <c16:uniqueId val="{00000000-7C1E-4E00-901E-29CF54AF8599}"/>
            </c:ext>
          </c:extLst>
        </c:ser>
        <c:ser>
          <c:idx val="1"/>
          <c:order val="1"/>
          <c:tx>
            <c:strRef>
              <c:f>Sheet1!$C$1</c:f>
              <c:strCache>
                <c:ptCount val="1"/>
                <c:pt idx="0">
                  <c:v>2,023</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7030A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BV YDCT Hưng Yên</c:v>
                </c:pt>
                <c:pt idx="1">
                  <c:v>BV YDCT - PHCN tỉnh Kon Tum (Cơ sở 2)</c:v>
                </c:pt>
                <c:pt idx="2">
                  <c:v>BV YHCT tỉnh Quảng Nam</c:v>
                </c:pt>
                <c:pt idx="3">
                  <c:v>BV YHCT Tâm Phúc_Bắc Giang</c:v>
                </c:pt>
                <c:pt idx="4">
                  <c:v>BV YHCT_Hà Tĩnh</c:v>
                </c:pt>
                <c:pt idx="5">
                  <c:v>BV YHCT_Bến Tre</c:v>
                </c:pt>
                <c:pt idx="6">
                  <c:v>BV YHCT tỉnh Lai Châu</c:v>
                </c:pt>
                <c:pt idx="7">
                  <c:v>BV YHCT tỉnh_Hà Nam</c:v>
                </c:pt>
                <c:pt idx="8">
                  <c:v>BV YHCT và PHCN tỉnh_Quảng Trị</c:v>
                </c:pt>
                <c:pt idx="9">
                  <c:v>BV YHCT Thái Nguyên</c:v>
                </c:pt>
              </c:strCache>
            </c:strRef>
          </c:cat>
          <c:val>
            <c:numRef>
              <c:f>Sheet1!$C$2:$C$11</c:f>
              <c:numCache>
                <c:formatCode>#,##0</c:formatCode>
                <c:ptCount val="10"/>
                <c:pt idx="0">
                  <c:v>261.84974</c:v>
                </c:pt>
                <c:pt idx="1">
                  <c:v>261.55887999999999</c:v>
                </c:pt>
                <c:pt idx="2">
                  <c:v>259.75842</c:v>
                </c:pt>
                <c:pt idx="3">
                  <c:v>257.71532999999999</c:v>
                </c:pt>
                <c:pt idx="4">
                  <c:v>249.32576</c:v>
                </c:pt>
                <c:pt idx="5">
                  <c:v>246.52538000000001</c:v>
                </c:pt>
                <c:pt idx="6">
                  <c:v>244.68935000000002</c:v>
                </c:pt>
                <c:pt idx="7">
                  <c:v>176.4581</c:v>
                </c:pt>
                <c:pt idx="8">
                  <c:v>174.71351999999999</c:v>
                </c:pt>
                <c:pt idx="9">
                  <c:v>112.93921</c:v>
                </c:pt>
              </c:numCache>
            </c:numRef>
          </c:val>
          <c:extLst>
            <c:ext xmlns:c16="http://schemas.microsoft.com/office/drawing/2014/chart" uri="{C3380CC4-5D6E-409C-BE32-E72D297353CC}">
              <c16:uniqueId val="{00000001-7C1E-4E00-901E-29CF54AF8599}"/>
            </c:ext>
          </c:extLst>
        </c:ser>
        <c:dLbls>
          <c:showLegendKey val="0"/>
          <c:showVal val="0"/>
          <c:showCatName val="0"/>
          <c:showSerName val="0"/>
          <c:showPercent val="0"/>
          <c:showBubbleSize val="0"/>
        </c:dLbls>
        <c:gapWidth val="219"/>
        <c:axId val="1355667008"/>
        <c:axId val="1341419375"/>
      </c:barChart>
      <c:catAx>
        <c:axId val="13556670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1341419375"/>
        <c:crosses val="autoZero"/>
        <c:auto val="1"/>
        <c:lblAlgn val="ctr"/>
        <c:lblOffset val="100"/>
        <c:noMultiLvlLbl val="0"/>
      </c:catAx>
      <c:valAx>
        <c:axId val="1341419375"/>
        <c:scaling>
          <c:orientation val="minMax"/>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13556670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837D3F-77D5-40A0-AEEA-8BCE2B13530C}"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5BD98606-295D-49A2-BF8A-BD200F08EAEA}">
      <dgm:prSet>
        <dgm:style>
          <a:lnRef idx="2">
            <a:schemeClr val="accent2"/>
          </a:lnRef>
          <a:fillRef idx="1">
            <a:schemeClr val="lt1"/>
          </a:fillRef>
          <a:effectRef idx="0">
            <a:schemeClr val="accent2"/>
          </a:effectRef>
          <a:fontRef idx="minor">
            <a:schemeClr val="dk1"/>
          </a:fontRef>
        </dgm:style>
      </dgm:prSet>
      <dgm:spPr/>
      <dgm:t>
        <a:bodyPr/>
        <a:lstStyle/>
        <a:p>
          <a:pPr algn="ctr"/>
          <a:r>
            <a:rPr lang="en-US" b="1" dirty="0">
              <a:solidFill>
                <a:srgbClr val="2D2D87"/>
              </a:solidFill>
              <a:latin typeface="Times New Roman (Headings)"/>
            </a:rPr>
            <a:t>SỐ L</a:t>
          </a:r>
          <a:r>
            <a:rPr lang="vi-VN" b="1" dirty="0">
              <a:solidFill>
                <a:srgbClr val="2D2D87"/>
              </a:solidFill>
              <a:latin typeface="Times New Roman (Headings)"/>
            </a:rPr>
            <a:t>Ư</a:t>
          </a:r>
          <a:r>
            <a:rPr lang="en-US" b="1" dirty="0">
              <a:solidFill>
                <a:srgbClr val="2D2D87"/>
              </a:solidFill>
              <a:latin typeface="Times New Roman (Headings)"/>
            </a:rPr>
            <a:t>ỢNG Đ</a:t>
          </a:r>
          <a:r>
            <a:rPr lang="vi-VN" b="1" dirty="0">
              <a:solidFill>
                <a:srgbClr val="2D2D87"/>
              </a:solidFill>
              <a:latin typeface="Times New Roman (Headings)"/>
            </a:rPr>
            <a:t>Ơ</a:t>
          </a:r>
          <a:r>
            <a:rPr lang="en-US" b="1" dirty="0">
              <a:solidFill>
                <a:srgbClr val="2D2D87"/>
              </a:solidFill>
              <a:latin typeface="Times New Roman (Headings)"/>
            </a:rPr>
            <a:t>N VỊ KCB YHCT 2022-2023</a:t>
          </a:r>
        </a:p>
      </dgm:t>
    </dgm:pt>
    <dgm:pt modelId="{89B64A84-2C5E-4351-BD50-55051BEFE197}" type="parTrans" cxnId="{0BD14A24-E26F-43CC-8959-88BEC3E6DBE8}">
      <dgm:prSet/>
      <dgm:spPr/>
      <dgm:t>
        <a:bodyPr/>
        <a:lstStyle/>
        <a:p>
          <a:endParaRPr lang="en-US"/>
        </a:p>
      </dgm:t>
    </dgm:pt>
    <dgm:pt modelId="{7937AF5E-2294-48BB-AA58-3C01ED083CCB}" type="sibTrans" cxnId="{0BD14A24-E26F-43CC-8959-88BEC3E6DBE8}">
      <dgm:prSet/>
      <dgm:spPr/>
      <dgm:t>
        <a:bodyPr/>
        <a:lstStyle/>
        <a:p>
          <a:endParaRPr lang="en-US"/>
        </a:p>
      </dgm:t>
    </dgm:pt>
    <dgm:pt modelId="{066B94C0-D21E-4DCA-9BBD-AE91BC3E5104}" type="pres">
      <dgm:prSet presAssocID="{70837D3F-77D5-40A0-AEEA-8BCE2B13530C}" presName="linear" presStyleCnt="0">
        <dgm:presLayoutVars>
          <dgm:animLvl val="lvl"/>
          <dgm:resizeHandles val="exact"/>
        </dgm:presLayoutVars>
      </dgm:prSet>
      <dgm:spPr/>
    </dgm:pt>
    <dgm:pt modelId="{6858BE41-9060-4903-85AD-05F5731BB6E8}" type="pres">
      <dgm:prSet presAssocID="{5BD98606-295D-49A2-BF8A-BD200F08EAEA}" presName="parentText" presStyleLbl="node1" presStyleIdx="0" presStyleCnt="1">
        <dgm:presLayoutVars>
          <dgm:chMax val="0"/>
          <dgm:bulletEnabled val="1"/>
        </dgm:presLayoutVars>
      </dgm:prSet>
      <dgm:spPr/>
    </dgm:pt>
  </dgm:ptLst>
  <dgm:cxnLst>
    <dgm:cxn modelId="{0BD14A24-E26F-43CC-8959-88BEC3E6DBE8}" srcId="{70837D3F-77D5-40A0-AEEA-8BCE2B13530C}" destId="{5BD98606-295D-49A2-BF8A-BD200F08EAEA}" srcOrd="0" destOrd="0" parTransId="{89B64A84-2C5E-4351-BD50-55051BEFE197}" sibTransId="{7937AF5E-2294-48BB-AA58-3C01ED083CCB}"/>
    <dgm:cxn modelId="{4B570FA0-E50E-4D03-B089-84CD3DED1B98}" type="presOf" srcId="{5BD98606-295D-49A2-BF8A-BD200F08EAEA}" destId="{6858BE41-9060-4903-85AD-05F5731BB6E8}" srcOrd="0" destOrd="0" presId="urn:microsoft.com/office/officeart/2005/8/layout/vList2"/>
    <dgm:cxn modelId="{1AA11EC8-93D8-4E98-B9C8-9B54382A47A2}" type="presOf" srcId="{70837D3F-77D5-40A0-AEEA-8BCE2B13530C}" destId="{066B94C0-D21E-4DCA-9BBD-AE91BC3E5104}" srcOrd="0" destOrd="0" presId="urn:microsoft.com/office/officeart/2005/8/layout/vList2"/>
    <dgm:cxn modelId="{86B58F4F-36E4-4DBA-B1C8-A1760DA1F903}" type="presParOf" srcId="{066B94C0-D21E-4DCA-9BBD-AE91BC3E5104}" destId="{6858BE41-9060-4903-85AD-05F5731BB6E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9C5354-B91A-462C-9225-95C4E589098D}" type="doc">
      <dgm:prSet loTypeId="urn:microsoft.com/office/officeart/2005/8/layout/radial2" loCatId="relationship" qsTypeId="urn:microsoft.com/office/officeart/2005/8/quickstyle/simple3" qsCatId="simple" csTypeId="urn:microsoft.com/office/officeart/2005/8/colors/colorful2" csCatId="colorful" phldr="1"/>
      <dgm:spPr/>
      <dgm:t>
        <a:bodyPr/>
        <a:lstStyle/>
        <a:p>
          <a:endParaRPr lang="en-US"/>
        </a:p>
      </dgm:t>
    </dgm:pt>
    <dgm:pt modelId="{5D86F493-B9E3-4703-A0B9-19CB0D517CBA}">
      <dgm:prSet/>
      <dgm:spPr/>
      <dgm:t>
        <a:bodyPr/>
        <a:lstStyle/>
        <a:p>
          <a:r>
            <a:rPr lang="en-US"/>
            <a:t>TUYẾN</a:t>
          </a:r>
        </a:p>
      </dgm:t>
    </dgm:pt>
    <dgm:pt modelId="{18527F63-9D5B-49B9-9AB6-0796A31B0384}" type="parTrans" cxnId="{A4A95541-930D-49D2-9C0E-278A83223BB5}">
      <dgm:prSet/>
      <dgm:spPr/>
      <dgm:t>
        <a:bodyPr/>
        <a:lstStyle/>
        <a:p>
          <a:endParaRPr lang="en-US"/>
        </a:p>
      </dgm:t>
    </dgm:pt>
    <dgm:pt modelId="{A2381505-4B7E-43A8-A35A-A2011A105697}" type="sibTrans" cxnId="{A4A95541-930D-49D2-9C0E-278A83223BB5}">
      <dgm:prSet/>
      <dgm:spPr/>
      <dgm:t>
        <a:bodyPr/>
        <a:lstStyle/>
        <a:p>
          <a:endParaRPr lang="en-US"/>
        </a:p>
      </dgm:t>
    </dgm:pt>
    <dgm:pt modelId="{377B4C82-85D0-43A0-8B80-ECAAEE659D91}">
      <dgm:prSet/>
      <dgm:spPr/>
      <dgm:t>
        <a:bodyPr/>
        <a:lstStyle/>
        <a:p>
          <a:r>
            <a:rPr lang="en-US" dirty="0">
              <a:latin typeface="Times New Roman" panose="02020603050405020304" pitchFamily="18" charset="0"/>
              <a:cs typeface="Times New Roman" panose="02020603050405020304" pitchFamily="18" charset="0"/>
            </a:rPr>
            <a:t>TW</a:t>
          </a:r>
          <a:r>
            <a:rPr lang="en-US">
              <a:latin typeface="Times New Roman" panose="02020603050405020304" pitchFamily="18" charset="0"/>
              <a:cs typeface="Times New Roman" panose="02020603050405020304" pitchFamily="18" charset="0"/>
            </a:rPr>
            <a:t>: 4</a:t>
          </a:r>
          <a:endParaRPr lang="en-US" dirty="0">
            <a:latin typeface="Times New Roman" panose="02020603050405020304" pitchFamily="18" charset="0"/>
            <a:cs typeface="Times New Roman" panose="02020603050405020304" pitchFamily="18" charset="0"/>
          </a:endParaRPr>
        </a:p>
      </dgm:t>
    </dgm:pt>
    <dgm:pt modelId="{BB66F120-A63F-4E08-81F2-FA9DFE7859C7}" type="parTrans" cxnId="{88DD533D-C6CD-4158-B779-7323316B62CE}">
      <dgm:prSet/>
      <dgm:spPr/>
      <dgm:t>
        <a:bodyPr/>
        <a:lstStyle/>
        <a:p>
          <a:endParaRPr lang="en-US"/>
        </a:p>
      </dgm:t>
    </dgm:pt>
    <dgm:pt modelId="{AD3683E8-0AC5-4F42-8E7F-D6DFC4C34440}" type="sibTrans" cxnId="{88DD533D-C6CD-4158-B779-7323316B62CE}">
      <dgm:prSet/>
      <dgm:spPr/>
      <dgm:t>
        <a:bodyPr/>
        <a:lstStyle/>
        <a:p>
          <a:endParaRPr lang="en-US"/>
        </a:p>
      </dgm:t>
    </dgm:pt>
    <dgm:pt modelId="{C35F0B58-943B-4539-A2BE-7045C0E62079}">
      <dgm:prSet/>
      <dgm:spPr/>
      <dgm:t>
        <a:bodyPr/>
        <a:lstStyle/>
        <a:p>
          <a:r>
            <a:rPr lang="en-US" dirty="0" err="1">
              <a:latin typeface="Times New Roman" panose="02020603050405020304" pitchFamily="18" charset="0"/>
              <a:cs typeface="Times New Roman" panose="02020603050405020304" pitchFamily="18" charset="0"/>
            </a:rPr>
            <a:t>Tỉnh</a:t>
          </a:r>
          <a:r>
            <a:rPr lang="en-US">
              <a:latin typeface="Times New Roman" panose="02020603050405020304" pitchFamily="18" charset="0"/>
              <a:cs typeface="Times New Roman" panose="02020603050405020304" pitchFamily="18" charset="0"/>
            </a:rPr>
            <a:t>: 64</a:t>
          </a:r>
          <a:endParaRPr lang="en-US" dirty="0">
            <a:latin typeface="Times New Roman" panose="02020603050405020304" pitchFamily="18" charset="0"/>
            <a:cs typeface="Times New Roman" panose="02020603050405020304" pitchFamily="18" charset="0"/>
          </a:endParaRPr>
        </a:p>
      </dgm:t>
    </dgm:pt>
    <dgm:pt modelId="{5B8CD287-0AD2-4D58-A2EB-2836E7D4E0A5}" type="parTrans" cxnId="{F94B32AE-CE8D-4EF7-A0D2-5E97428C041E}">
      <dgm:prSet/>
      <dgm:spPr/>
      <dgm:t>
        <a:bodyPr/>
        <a:lstStyle/>
        <a:p>
          <a:endParaRPr lang="en-US"/>
        </a:p>
      </dgm:t>
    </dgm:pt>
    <dgm:pt modelId="{32C71C6F-B326-4AF8-9721-15AE950091D2}" type="sibTrans" cxnId="{F94B32AE-CE8D-4EF7-A0D2-5E97428C041E}">
      <dgm:prSet/>
      <dgm:spPr/>
      <dgm:t>
        <a:bodyPr/>
        <a:lstStyle/>
        <a:p>
          <a:endParaRPr lang="en-US"/>
        </a:p>
      </dgm:t>
    </dgm:pt>
    <dgm:pt modelId="{365703EE-534E-43A9-A788-6B41222D0950}">
      <dgm:prSet/>
      <dgm:spPr/>
      <dgm:t>
        <a:bodyPr/>
        <a:lstStyle/>
        <a:p>
          <a:r>
            <a:rPr lang="en-US" dirty="0" err="1">
              <a:latin typeface="Times New Roman" panose="02020603050405020304" pitchFamily="18" charset="0"/>
              <a:cs typeface="Times New Roman" panose="02020603050405020304" pitchFamily="18" charset="0"/>
            </a:rPr>
            <a:t>Huyện</a:t>
          </a:r>
          <a:r>
            <a:rPr lang="en-US">
              <a:latin typeface="Times New Roman" panose="02020603050405020304" pitchFamily="18" charset="0"/>
              <a:cs typeface="Times New Roman" panose="02020603050405020304" pitchFamily="18" charset="0"/>
            </a:rPr>
            <a:t>: 14</a:t>
          </a:r>
          <a:endParaRPr lang="en-US" dirty="0">
            <a:latin typeface="Times New Roman" panose="02020603050405020304" pitchFamily="18" charset="0"/>
            <a:cs typeface="Times New Roman" panose="02020603050405020304" pitchFamily="18" charset="0"/>
          </a:endParaRPr>
        </a:p>
      </dgm:t>
    </dgm:pt>
    <dgm:pt modelId="{C05C7376-E443-4507-B0D8-C2E3405A972D}" type="parTrans" cxnId="{8EBFDBCA-810F-41AB-836A-6F1C8E1BE035}">
      <dgm:prSet/>
      <dgm:spPr/>
      <dgm:t>
        <a:bodyPr/>
        <a:lstStyle/>
        <a:p>
          <a:endParaRPr lang="en-US"/>
        </a:p>
      </dgm:t>
    </dgm:pt>
    <dgm:pt modelId="{E453A169-661E-4226-83E1-811766DFE41C}" type="sibTrans" cxnId="{8EBFDBCA-810F-41AB-836A-6F1C8E1BE035}">
      <dgm:prSet/>
      <dgm:spPr/>
      <dgm:t>
        <a:bodyPr/>
        <a:lstStyle/>
        <a:p>
          <a:endParaRPr lang="en-US"/>
        </a:p>
      </dgm:t>
    </dgm:pt>
    <dgm:pt modelId="{504B2098-B38E-4456-B4FA-3F1819FFF734}">
      <dgm:prSet/>
      <dgm:spPr/>
      <dgm:t>
        <a:bodyPr/>
        <a:lstStyle/>
        <a:p>
          <a:r>
            <a:rPr lang="en-US"/>
            <a:t>HẠNG</a:t>
          </a:r>
        </a:p>
      </dgm:t>
    </dgm:pt>
    <dgm:pt modelId="{5A5BD868-C201-4815-87DC-39F8FCECB7F4}" type="parTrans" cxnId="{BC424D43-CDEF-4806-98C5-8E125DEF6DBA}">
      <dgm:prSet/>
      <dgm:spPr/>
      <dgm:t>
        <a:bodyPr/>
        <a:lstStyle/>
        <a:p>
          <a:endParaRPr lang="en-US"/>
        </a:p>
      </dgm:t>
    </dgm:pt>
    <dgm:pt modelId="{B1F08F8E-4E0B-4559-9AE6-C9C61D888745}" type="sibTrans" cxnId="{BC424D43-CDEF-4806-98C5-8E125DEF6DBA}">
      <dgm:prSet/>
      <dgm:spPr/>
      <dgm:t>
        <a:bodyPr/>
        <a:lstStyle/>
        <a:p>
          <a:endParaRPr lang="en-US"/>
        </a:p>
      </dgm:t>
    </dgm:pt>
    <dgm:pt modelId="{7D1A99D9-514A-4957-B0E6-120438059485}">
      <dgm:prSet custT="1"/>
      <dgm:spPr/>
      <dgm:t>
        <a:bodyPr/>
        <a:lstStyle/>
        <a:p>
          <a:r>
            <a:rPr lang="en-US" sz="1600" b="1">
              <a:solidFill>
                <a:srgbClr val="FF0000"/>
              </a:solidFill>
            </a:rPr>
            <a:t>I: 8</a:t>
          </a:r>
        </a:p>
      </dgm:t>
    </dgm:pt>
    <dgm:pt modelId="{19F979B6-AE87-41C2-93E8-61B626D2168F}" type="parTrans" cxnId="{C0038C86-0170-4072-90E2-74CF0A397752}">
      <dgm:prSet/>
      <dgm:spPr/>
      <dgm:t>
        <a:bodyPr/>
        <a:lstStyle/>
        <a:p>
          <a:endParaRPr lang="en-US"/>
        </a:p>
      </dgm:t>
    </dgm:pt>
    <dgm:pt modelId="{B97B4597-0F10-45BF-92F4-50B181D2D153}" type="sibTrans" cxnId="{C0038C86-0170-4072-90E2-74CF0A397752}">
      <dgm:prSet/>
      <dgm:spPr/>
      <dgm:t>
        <a:bodyPr/>
        <a:lstStyle/>
        <a:p>
          <a:endParaRPr lang="en-US"/>
        </a:p>
      </dgm:t>
    </dgm:pt>
    <dgm:pt modelId="{6CD9F5F8-3A9E-44EF-A644-66C7C6D0E752}">
      <dgm:prSet custT="1"/>
      <dgm:spPr/>
      <dgm:t>
        <a:bodyPr/>
        <a:lstStyle/>
        <a:p>
          <a:r>
            <a:rPr lang="en-US" sz="1600" b="1">
              <a:solidFill>
                <a:srgbClr val="FF0000"/>
              </a:solidFill>
            </a:rPr>
            <a:t>II: 38</a:t>
          </a:r>
        </a:p>
      </dgm:t>
    </dgm:pt>
    <dgm:pt modelId="{57C22491-D0ED-48B4-83C2-1CB43C19258C}" type="parTrans" cxnId="{4441BD1C-F0F7-4B56-91CB-46E5794ADB13}">
      <dgm:prSet/>
      <dgm:spPr/>
      <dgm:t>
        <a:bodyPr/>
        <a:lstStyle/>
        <a:p>
          <a:endParaRPr lang="en-US"/>
        </a:p>
      </dgm:t>
    </dgm:pt>
    <dgm:pt modelId="{DF764E5E-693B-422B-83A8-E90C84E7BE36}" type="sibTrans" cxnId="{4441BD1C-F0F7-4B56-91CB-46E5794ADB13}">
      <dgm:prSet/>
      <dgm:spPr/>
      <dgm:t>
        <a:bodyPr/>
        <a:lstStyle/>
        <a:p>
          <a:endParaRPr lang="en-US"/>
        </a:p>
      </dgm:t>
    </dgm:pt>
    <dgm:pt modelId="{6721F847-7269-4169-8723-A735E8829899}">
      <dgm:prSet custT="1"/>
      <dgm:spPr/>
      <dgm:t>
        <a:bodyPr/>
        <a:lstStyle/>
        <a:p>
          <a:r>
            <a:rPr lang="en-US" sz="1600" b="1">
              <a:solidFill>
                <a:srgbClr val="FF0000"/>
              </a:solidFill>
            </a:rPr>
            <a:t>III: 30</a:t>
          </a:r>
        </a:p>
      </dgm:t>
    </dgm:pt>
    <dgm:pt modelId="{F79F3C5D-7891-465F-818A-4719A5E8DB95}" type="parTrans" cxnId="{76F18BF9-4328-4759-BE4E-B35B4FF79728}">
      <dgm:prSet/>
      <dgm:spPr/>
      <dgm:t>
        <a:bodyPr/>
        <a:lstStyle/>
        <a:p>
          <a:endParaRPr lang="en-US"/>
        </a:p>
      </dgm:t>
    </dgm:pt>
    <dgm:pt modelId="{713FD5B2-6370-48D2-A34B-60F867C2AFF8}" type="sibTrans" cxnId="{76F18BF9-4328-4759-BE4E-B35B4FF79728}">
      <dgm:prSet/>
      <dgm:spPr/>
      <dgm:t>
        <a:bodyPr/>
        <a:lstStyle/>
        <a:p>
          <a:endParaRPr lang="en-US"/>
        </a:p>
      </dgm:t>
    </dgm:pt>
    <dgm:pt modelId="{444524AA-EA86-4044-A6B0-AC3FC6B0A077}">
      <dgm:prSet custT="1"/>
      <dgm:spPr/>
      <dgm:t>
        <a:bodyPr/>
        <a:lstStyle/>
        <a:p>
          <a:r>
            <a:rPr lang="en-US" sz="1600" b="1">
              <a:solidFill>
                <a:srgbClr val="FF0000"/>
              </a:solidFill>
            </a:rPr>
            <a:t>CXH: 1</a:t>
          </a:r>
        </a:p>
      </dgm:t>
    </dgm:pt>
    <dgm:pt modelId="{08F0B572-28EC-41D3-A864-2280E44C9793}" type="parTrans" cxnId="{F3DB053E-AFEB-4263-9E61-B7FA621085AA}">
      <dgm:prSet/>
      <dgm:spPr/>
      <dgm:t>
        <a:bodyPr/>
        <a:lstStyle/>
        <a:p>
          <a:endParaRPr lang="en-US"/>
        </a:p>
      </dgm:t>
    </dgm:pt>
    <dgm:pt modelId="{247ECCFE-1228-4A79-93EB-B2FBD8E4D528}" type="sibTrans" cxnId="{F3DB053E-AFEB-4263-9E61-B7FA621085AA}">
      <dgm:prSet/>
      <dgm:spPr/>
      <dgm:t>
        <a:bodyPr/>
        <a:lstStyle/>
        <a:p>
          <a:endParaRPr lang="en-US"/>
        </a:p>
      </dgm:t>
    </dgm:pt>
    <dgm:pt modelId="{5B62EFBD-85F6-4D24-97AF-4C33A82A00CA}">
      <dgm:prSet/>
      <dgm:spPr/>
      <dgm:t>
        <a:bodyPr/>
        <a:lstStyle/>
        <a:p>
          <a:r>
            <a:rPr lang="en-US"/>
            <a:t>TỔ  CHỨC: </a:t>
          </a:r>
        </a:p>
      </dgm:t>
    </dgm:pt>
    <dgm:pt modelId="{93DD9C05-1B62-403C-8DD3-409F08D6836F}" type="parTrans" cxnId="{3095B262-E0AB-4EE2-8090-36F362AFB3E2}">
      <dgm:prSet/>
      <dgm:spPr/>
      <dgm:t>
        <a:bodyPr/>
        <a:lstStyle/>
        <a:p>
          <a:endParaRPr lang="en-US"/>
        </a:p>
      </dgm:t>
    </dgm:pt>
    <dgm:pt modelId="{5D56BEA3-F9B7-4882-92A8-F93F25B8F800}" type="sibTrans" cxnId="{3095B262-E0AB-4EE2-8090-36F362AFB3E2}">
      <dgm:prSet/>
      <dgm:spPr/>
      <dgm:t>
        <a:bodyPr/>
        <a:lstStyle/>
        <a:p>
          <a:endParaRPr lang="en-US"/>
        </a:p>
      </dgm:t>
    </dgm:pt>
    <dgm:pt modelId="{EEC4D781-F414-4B4C-A3A6-4B196E81054E}">
      <dgm:prSet custT="1"/>
      <dgm:spPr/>
      <dgm:t>
        <a:bodyPr/>
        <a:lstStyle/>
        <a:p>
          <a:r>
            <a:rPr lang="en-US" sz="1800" dirty="0" err="1">
              <a:latin typeface="Times New Roman" panose="02020603050405020304" pitchFamily="18" charset="0"/>
              <a:cs typeface="Times New Roman" panose="02020603050405020304" pitchFamily="18" charset="0"/>
            </a:rPr>
            <a:t>Bệnh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viện</a:t>
          </a:r>
          <a:r>
            <a:rPr lang="en-US" sz="1800">
              <a:latin typeface="Times New Roman" panose="02020603050405020304" pitchFamily="18" charset="0"/>
              <a:cs typeface="Times New Roman" panose="02020603050405020304" pitchFamily="18" charset="0"/>
            </a:rPr>
            <a:t>: 74</a:t>
          </a:r>
          <a:endParaRPr lang="en-US" sz="1800" dirty="0">
            <a:latin typeface="Times New Roman" panose="02020603050405020304" pitchFamily="18" charset="0"/>
            <a:cs typeface="Times New Roman" panose="02020603050405020304" pitchFamily="18" charset="0"/>
          </a:endParaRPr>
        </a:p>
      </dgm:t>
    </dgm:pt>
    <dgm:pt modelId="{31CF4A09-2259-4C9E-9F76-D53FB13AF7CA}" type="parTrans" cxnId="{4407505F-3A01-47B2-99E4-92A997E72A6A}">
      <dgm:prSet/>
      <dgm:spPr/>
      <dgm:t>
        <a:bodyPr/>
        <a:lstStyle/>
        <a:p>
          <a:endParaRPr lang="en-US"/>
        </a:p>
      </dgm:t>
    </dgm:pt>
    <dgm:pt modelId="{25F92C64-E6E7-4C11-B4E0-C85D971738E2}" type="sibTrans" cxnId="{4407505F-3A01-47B2-99E4-92A997E72A6A}">
      <dgm:prSet/>
      <dgm:spPr/>
      <dgm:t>
        <a:bodyPr/>
        <a:lstStyle/>
        <a:p>
          <a:endParaRPr lang="en-US"/>
        </a:p>
      </dgm:t>
    </dgm:pt>
    <dgm:pt modelId="{ECFB7F92-7F90-4C3C-9D7D-61F0608FF75F}">
      <dgm:prSet custT="1"/>
      <dgm:spPr/>
      <dgm:t>
        <a:bodyPr/>
        <a:lstStyle/>
        <a:p>
          <a:r>
            <a:rPr lang="en-US" sz="1800" dirty="0" err="1">
              <a:latin typeface="Times New Roman" panose="02020603050405020304" pitchFamily="18" charset="0"/>
              <a:cs typeface="Times New Roman" panose="02020603050405020304" pitchFamily="18" charset="0"/>
            </a:rPr>
            <a:t>Phòng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khám</a:t>
          </a:r>
          <a:r>
            <a:rPr lang="en-US" sz="1800">
              <a:latin typeface="Times New Roman" panose="02020603050405020304" pitchFamily="18" charset="0"/>
              <a:cs typeface="Times New Roman" panose="02020603050405020304" pitchFamily="18" charset="0"/>
            </a:rPr>
            <a:t>: 4</a:t>
          </a:r>
          <a:endParaRPr lang="en-US" sz="1800" dirty="0">
            <a:latin typeface="Times New Roman" panose="02020603050405020304" pitchFamily="18" charset="0"/>
            <a:cs typeface="Times New Roman" panose="02020603050405020304" pitchFamily="18" charset="0"/>
          </a:endParaRPr>
        </a:p>
      </dgm:t>
    </dgm:pt>
    <dgm:pt modelId="{D325B566-9187-457D-BB7A-7DEE39A5C2B2}" type="parTrans" cxnId="{EC412F94-318C-4317-93A4-41EAE47218EE}">
      <dgm:prSet/>
      <dgm:spPr/>
      <dgm:t>
        <a:bodyPr/>
        <a:lstStyle/>
        <a:p>
          <a:endParaRPr lang="en-US"/>
        </a:p>
      </dgm:t>
    </dgm:pt>
    <dgm:pt modelId="{BD284132-9016-4A44-8A40-C4EF24EEA130}" type="sibTrans" cxnId="{EC412F94-318C-4317-93A4-41EAE47218EE}">
      <dgm:prSet/>
      <dgm:spPr/>
      <dgm:t>
        <a:bodyPr/>
        <a:lstStyle/>
        <a:p>
          <a:endParaRPr lang="en-US"/>
        </a:p>
      </dgm:t>
    </dgm:pt>
    <dgm:pt modelId="{70C5B016-85CF-49A7-B0C1-2C46E52AB29A}">
      <dgm:prSet custT="1"/>
      <dgm:spPr/>
      <dgm:t>
        <a:bodyPr/>
        <a:lstStyle/>
        <a:p>
          <a:r>
            <a:rPr lang="en-US" sz="1600" b="1">
              <a:solidFill>
                <a:srgbClr val="FF0000"/>
              </a:solidFill>
            </a:rPr>
            <a:t>IV: 1</a:t>
          </a:r>
        </a:p>
      </dgm:t>
    </dgm:pt>
    <dgm:pt modelId="{C3D90B59-6BD8-467E-AEFE-499EDB4613E1}" type="parTrans" cxnId="{AFB255A7-5F90-4DC0-A125-BC28FF5C2F28}">
      <dgm:prSet/>
      <dgm:spPr/>
      <dgm:t>
        <a:bodyPr/>
        <a:lstStyle/>
        <a:p>
          <a:endParaRPr lang="en-US"/>
        </a:p>
      </dgm:t>
    </dgm:pt>
    <dgm:pt modelId="{31C5BAC9-EA9F-4992-8C0C-2C45F0A67F7D}" type="sibTrans" cxnId="{AFB255A7-5F90-4DC0-A125-BC28FF5C2F28}">
      <dgm:prSet/>
      <dgm:spPr/>
      <dgm:t>
        <a:bodyPr/>
        <a:lstStyle/>
        <a:p>
          <a:endParaRPr lang="en-US"/>
        </a:p>
      </dgm:t>
    </dgm:pt>
    <dgm:pt modelId="{5AB5494E-FC4C-4C17-851E-8A6C6D8C1499}" type="pres">
      <dgm:prSet presAssocID="{FF9C5354-B91A-462C-9225-95C4E589098D}" presName="composite" presStyleCnt="0">
        <dgm:presLayoutVars>
          <dgm:chMax val="5"/>
          <dgm:dir/>
          <dgm:animLvl val="ctr"/>
          <dgm:resizeHandles val="exact"/>
        </dgm:presLayoutVars>
      </dgm:prSet>
      <dgm:spPr/>
    </dgm:pt>
    <dgm:pt modelId="{CFE57DEF-BC50-4CEC-BD2B-D108CC416841}" type="pres">
      <dgm:prSet presAssocID="{FF9C5354-B91A-462C-9225-95C4E589098D}" presName="cycle" presStyleCnt="0"/>
      <dgm:spPr/>
    </dgm:pt>
    <dgm:pt modelId="{9A2D8ADB-1244-4F69-A0E8-5034D14B0AB3}" type="pres">
      <dgm:prSet presAssocID="{FF9C5354-B91A-462C-9225-95C4E589098D}" presName="centerShape" presStyleCnt="0"/>
      <dgm:spPr/>
    </dgm:pt>
    <dgm:pt modelId="{1C737D9B-AEC2-4D4A-8B4F-3ECBAE6EFBD1}" type="pres">
      <dgm:prSet presAssocID="{FF9C5354-B91A-462C-9225-95C4E589098D}" presName="connSite" presStyleLbl="node1" presStyleIdx="0" presStyleCnt="4"/>
      <dgm:spPr/>
    </dgm:pt>
    <dgm:pt modelId="{B0F29E4F-4E4E-42E1-B8B2-62F87B59E83E}" type="pres">
      <dgm:prSet presAssocID="{FF9C5354-B91A-462C-9225-95C4E589098D}" presName="visible" presStyleLbl="node1" presStyleIdx="0" presStyleCnt="4"/>
      <dgm:spPr/>
    </dgm:pt>
    <dgm:pt modelId="{838B4E55-FFE7-44B5-AB27-D077407EBC54}" type="pres">
      <dgm:prSet presAssocID="{18527F63-9D5B-49B9-9AB6-0796A31B0384}" presName="Name25" presStyleLbl="parChTrans1D1" presStyleIdx="0" presStyleCnt="3"/>
      <dgm:spPr/>
    </dgm:pt>
    <dgm:pt modelId="{FCAE1A51-BA2B-443E-8925-648F66B23454}" type="pres">
      <dgm:prSet presAssocID="{5D86F493-B9E3-4703-A0B9-19CB0D517CBA}" presName="node" presStyleCnt="0"/>
      <dgm:spPr/>
    </dgm:pt>
    <dgm:pt modelId="{26019975-FB8E-4CF7-88E1-FF113E7D5A85}" type="pres">
      <dgm:prSet presAssocID="{5D86F493-B9E3-4703-A0B9-19CB0D517CBA}" presName="parentNode" presStyleLbl="node1" presStyleIdx="1" presStyleCnt="4">
        <dgm:presLayoutVars>
          <dgm:chMax val="1"/>
          <dgm:bulletEnabled val="1"/>
        </dgm:presLayoutVars>
      </dgm:prSet>
      <dgm:spPr/>
    </dgm:pt>
    <dgm:pt modelId="{3CCAF6A7-9CA9-45EF-97ED-E0088FEEEED4}" type="pres">
      <dgm:prSet presAssocID="{5D86F493-B9E3-4703-A0B9-19CB0D517CBA}" presName="childNode" presStyleLbl="revTx" presStyleIdx="0" presStyleCnt="3">
        <dgm:presLayoutVars>
          <dgm:bulletEnabled val="1"/>
        </dgm:presLayoutVars>
      </dgm:prSet>
      <dgm:spPr/>
    </dgm:pt>
    <dgm:pt modelId="{64819DE8-6DD4-45D8-9C0C-17FBA398004F}" type="pres">
      <dgm:prSet presAssocID="{5A5BD868-C201-4815-87DC-39F8FCECB7F4}" presName="Name25" presStyleLbl="parChTrans1D1" presStyleIdx="1" presStyleCnt="3"/>
      <dgm:spPr/>
    </dgm:pt>
    <dgm:pt modelId="{EB73B6EC-3525-4B4C-AF4C-6C112A65D43E}" type="pres">
      <dgm:prSet presAssocID="{504B2098-B38E-4456-B4FA-3F1819FFF734}" presName="node" presStyleCnt="0"/>
      <dgm:spPr/>
    </dgm:pt>
    <dgm:pt modelId="{689996F1-FACD-4DBA-A2BB-A2FAC78CFA95}" type="pres">
      <dgm:prSet presAssocID="{504B2098-B38E-4456-B4FA-3F1819FFF734}" presName="parentNode" presStyleLbl="node1" presStyleIdx="2" presStyleCnt="4">
        <dgm:presLayoutVars>
          <dgm:chMax val="1"/>
          <dgm:bulletEnabled val="1"/>
        </dgm:presLayoutVars>
      </dgm:prSet>
      <dgm:spPr/>
    </dgm:pt>
    <dgm:pt modelId="{AC62CB79-D334-4FE1-ACEC-AFDEAD614283}" type="pres">
      <dgm:prSet presAssocID="{504B2098-B38E-4456-B4FA-3F1819FFF734}" presName="childNode" presStyleLbl="revTx" presStyleIdx="1" presStyleCnt="3">
        <dgm:presLayoutVars>
          <dgm:bulletEnabled val="1"/>
        </dgm:presLayoutVars>
      </dgm:prSet>
      <dgm:spPr/>
    </dgm:pt>
    <dgm:pt modelId="{15D85EFB-2247-461D-AC31-C1C8FD2D37D5}" type="pres">
      <dgm:prSet presAssocID="{93DD9C05-1B62-403C-8DD3-409F08D6836F}" presName="Name25" presStyleLbl="parChTrans1D1" presStyleIdx="2" presStyleCnt="3"/>
      <dgm:spPr/>
    </dgm:pt>
    <dgm:pt modelId="{85402503-017F-46F7-8179-8341DB54E853}" type="pres">
      <dgm:prSet presAssocID="{5B62EFBD-85F6-4D24-97AF-4C33A82A00CA}" presName="node" presStyleCnt="0"/>
      <dgm:spPr/>
    </dgm:pt>
    <dgm:pt modelId="{423D1D10-EFCD-4EA4-94DC-613B4174F9CB}" type="pres">
      <dgm:prSet presAssocID="{5B62EFBD-85F6-4D24-97AF-4C33A82A00CA}" presName="parentNode" presStyleLbl="node1" presStyleIdx="3" presStyleCnt="4">
        <dgm:presLayoutVars>
          <dgm:chMax val="1"/>
          <dgm:bulletEnabled val="1"/>
        </dgm:presLayoutVars>
      </dgm:prSet>
      <dgm:spPr/>
    </dgm:pt>
    <dgm:pt modelId="{78269347-5C97-4FEC-B9E2-F5FF9A1F34BF}" type="pres">
      <dgm:prSet presAssocID="{5B62EFBD-85F6-4D24-97AF-4C33A82A00CA}" presName="childNode" presStyleLbl="revTx" presStyleIdx="2" presStyleCnt="3">
        <dgm:presLayoutVars>
          <dgm:bulletEnabled val="1"/>
        </dgm:presLayoutVars>
      </dgm:prSet>
      <dgm:spPr/>
    </dgm:pt>
  </dgm:ptLst>
  <dgm:cxnLst>
    <dgm:cxn modelId="{F4A2DD02-43D9-4BC7-B43F-56036183CC90}" type="presOf" srcId="{70C5B016-85CF-49A7-B0C1-2C46E52AB29A}" destId="{AC62CB79-D334-4FE1-ACEC-AFDEAD614283}" srcOrd="0" destOrd="3" presId="urn:microsoft.com/office/officeart/2005/8/layout/radial2"/>
    <dgm:cxn modelId="{4441BD1C-F0F7-4B56-91CB-46E5794ADB13}" srcId="{504B2098-B38E-4456-B4FA-3F1819FFF734}" destId="{6CD9F5F8-3A9E-44EF-A644-66C7C6D0E752}" srcOrd="1" destOrd="0" parTransId="{57C22491-D0ED-48B4-83C2-1CB43C19258C}" sibTransId="{DF764E5E-693B-422B-83A8-E90C84E7BE36}"/>
    <dgm:cxn modelId="{B0824D20-AFB5-4567-8663-F3B8820BAA03}" type="presOf" srcId="{93DD9C05-1B62-403C-8DD3-409F08D6836F}" destId="{15D85EFB-2247-461D-AC31-C1C8FD2D37D5}" srcOrd="0" destOrd="0" presId="urn:microsoft.com/office/officeart/2005/8/layout/radial2"/>
    <dgm:cxn modelId="{5007A429-E873-423A-9795-CDCD82689309}" type="presOf" srcId="{C35F0B58-943B-4539-A2BE-7045C0E62079}" destId="{3CCAF6A7-9CA9-45EF-97ED-E0088FEEEED4}" srcOrd="0" destOrd="1" presId="urn:microsoft.com/office/officeart/2005/8/layout/radial2"/>
    <dgm:cxn modelId="{B5A0FD2B-11DC-40CB-B784-881CD6955BCC}" type="presOf" srcId="{504B2098-B38E-4456-B4FA-3F1819FFF734}" destId="{689996F1-FACD-4DBA-A2BB-A2FAC78CFA95}" srcOrd="0" destOrd="0" presId="urn:microsoft.com/office/officeart/2005/8/layout/radial2"/>
    <dgm:cxn modelId="{0D4BD02C-6F05-46B5-8344-F9F8660C780C}" type="presOf" srcId="{6CD9F5F8-3A9E-44EF-A644-66C7C6D0E752}" destId="{AC62CB79-D334-4FE1-ACEC-AFDEAD614283}" srcOrd="0" destOrd="1" presId="urn:microsoft.com/office/officeart/2005/8/layout/radial2"/>
    <dgm:cxn modelId="{005A3F3C-7280-4A07-89C1-3A1B80FD0515}" type="presOf" srcId="{7D1A99D9-514A-4957-B0E6-120438059485}" destId="{AC62CB79-D334-4FE1-ACEC-AFDEAD614283}" srcOrd="0" destOrd="0" presId="urn:microsoft.com/office/officeart/2005/8/layout/radial2"/>
    <dgm:cxn modelId="{88DD533D-C6CD-4158-B779-7323316B62CE}" srcId="{5D86F493-B9E3-4703-A0B9-19CB0D517CBA}" destId="{377B4C82-85D0-43A0-8B80-ECAAEE659D91}" srcOrd="0" destOrd="0" parTransId="{BB66F120-A63F-4E08-81F2-FA9DFE7859C7}" sibTransId="{AD3683E8-0AC5-4F42-8E7F-D6DFC4C34440}"/>
    <dgm:cxn modelId="{F3DB053E-AFEB-4263-9E61-B7FA621085AA}" srcId="{504B2098-B38E-4456-B4FA-3F1819FFF734}" destId="{444524AA-EA86-4044-A6B0-AC3FC6B0A077}" srcOrd="4" destOrd="0" parTransId="{08F0B572-28EC-41D3-A864-2280E44C9793}" sibTransId="{247ECCFE-1228-4A79-93EB-B2FBD8E4D528}"/>
    <dgm:cxn modelId="{4407505F-3A01-47B2-99E4-92A997E72A6A}" srcId="{5B62EFBD-85F6-4D24-97AF-4C33A82A00CA}" destId="{EEC4D781-F414-4B4C-A3A6-4B196E81054E}" srcOrd="0" destOrd="0" parTransId="{31CF4A09-2259-4C9E-9F76-D53FB13AF7CA}" sibTransId="{25F92C64-E6E7-4C11-B4E0-C85D971738E2}"/>
    <dgm:cxn modelId="{A4A95541-930D-49D2-9C0E-278A83223BB5}" srcId="{FF9C5354-B91A-462C-9225-95C4E589098D}" destId="{5D86F493-B9E3-4703-A0B9-19CB0D517CBA}" srcOrd="0" destOrd="0" parTransId="{18527F63-9D5B-49B9-9AB6-0796A31B0384}" sibTransId="{A2381505-4B7E-43A8-A35A-A2011A105697}"/>
    <dgm:cxn modelId="{3095B262-E0AB-4EE2-8090-36F362AFB3E2}" srcId="{FF9C5354-B91A-462C-9225-95C4E589098D}" destId="{5B62EFBD-85F6-4D24-97AF-4C33A82A00CA}" srcOrd="2" destOrd="0" parTransId="{93DD9C05-1B62-403C-8DD3-409F08D6836F}" sibTransId="{5D56BEA3-F9B7-4882-92A8-F93F25B8F800}"/>
    <dgm:cxn modelId="{BC424D43-CDEF-4806-98C5-8E125DEF6DBA}" srcId="{FF9C5354-B91A-462C-9225-95C4E589098D}" destId="{504B2098-B38E-4456-B4FA-3F1819FFF734}" srcOrd="1" destOrd="0" parTransId="{5A5BD868-C201-4815-87DC-39F8FCECB7F4}" sibTransId="{B1F08F8E-4E0B-4559-9AE6-C9C61D888745}"/>
    <dgm:cxn modelId="{6B626647-F468-49B8-8AA5-41B575188B6E}" type="presOf" srcId="{5B62EFBD-85F6-4D24-97AF-4C33A82A00CA}" destId="{423D1D10-EFCD-4EA4-94DC-613B4174F9CB}" srcOrd="0" destOrd="0" presId="urn:microsoft.com/office/officeart/2005/8/layout/radial2"/>
    <dgm:cxn modelId="{D236964C-513D-406C-8803-27F05CBF28E3}" type="presOf" srcId="{444524AA-EA86-4044-A6B0-AC3FC6B0A077}" destId="{AC62CB79-D334-4FE1-ACEC-AFDEAD614283}" srcOrd="0" destOrd="4" presId="urn:microsoft.com/office/officeart/2005/8/layout/radial2"/>
    <dgm:cxn modelId="{21C23854-A5C9-493B-A4FD-2B6D218A46F0}" type="presOf" srcId="{365703EE-534E-43A9-A788-6B41222D0950}" destId="{3CCAF6A7-9CA9-45EF-97ED-E0088FEEEED4}" srcOrd="0" destOrd="2" presId="urn:microsoft.com/office/officeart/2005/8/layout/radial2"/>
    <dgm:cxn modelId="{248D0A85-D4E1-419A-8845-B9857A83908E}" type="presOf" srcId="{377B4C82-85D0-43A0-8B80-ECAAEE659D91}" destId="{3CCAF6A7-9CA9-45EF-97ED-E0088FEEEED4}" srcOrd="0" destOrd="0" presId="urn:microsoft.com/office/officeart/2005/8/layout/radial2"/>
    <dgm:cxn modelId="{C0038C86-0170-4072-90E2-74CF0A397752}" srcId="{504B2098-B38E-4456-B4FA-3F1819FFF734}" destId="{7D1A99D9-514A-4957-B0E6-120438059485}" srcOrd="0" destOrd="0" parTransId="{19F979B6-AE87-41C2-93E8-61B626D2168F}" sibTransId="{B97B4597-0F10-45BF-92F4-50B181D2D153}"/>
    <dgm:cxn modelId="{EC412F94-318C-4317-93A4-41EAE47218EE}" srcId="{5B62EFBD-85F6-4D24-97AF-4C33A82A00CA}" destId="{ECFB7F92-7F90-4C3C-9D7D-61F0608FF75F}" srcOrd="1" destOrd="0" parTransId="{D325B566-9187-457D-BB7A-7DEE39A5C2B2}" sibTransId="{BD284132-9016-4A44-8A40-C4EF24EEA130}"/>
    <dgm:cxn modelId="{4499D89C-40D1-4AA9-9180-6EF95DEFE741}" type="presOf" srcId="{5D86F493-B9E3-4703-A0B9-19CB0D517CBA}" destId="{26019975-FB8E-4CF7-88E1-FF113E7D5A85}" srcOrd="0" destOrd="0" presId="urn:microsoft.com/office/officeart/2005/8/layout/radial2"/>
    <dgm:cxn modelId="{AFB255A7-5F90-4DC0-A125-BC28FF5C2F28}" srcId="{504B2098-B38E-4456-B4FA-3F1819FFF734}" destId="{70C5B016-85CF-49A7-B0C1-2C46E52AB29A}" srcOrd="3" destOrd="0" parTransId="{C3D90B59-6BD8-467E-AEFE-499EDB4613E1}" sibTransId="{31C5BAC9-EA9F-4992-8C0C-2C45F0A67F7D}"/>
    <dgm:cxn modelId="{F94B32AE-CE8D-4EF7-A0D2-5E97428C041E}" srcId="{5D86F493-B9E3-4703-A0B9-19CB0D517CBA}" destId="{C35F0B58-943B-4539-A2BE-7045C0E62079}" srcOrd="1" destOrd="0" parTransId="{5B8CD287-0AD2-4D58-A2EB-2836E7D4E0A5}" sibTransId="{32C71C6F-B326-4AF8-9721-15AE950091D2}"/>
    <dgm:cxn modelId="{AB246AAF-B3BB-4620-858A-B7CEEC578BA0}" type="presOf" srcId="{FF9C5354-B91A-462C-9225-95C4E589098D}" destId="{5AB5494E-FC4C-4C17-851E-8A6C6D8C1499}" srcOrd="0" destOrd="0" presId="urn:microsoft.com/office/officeart/2005/8/layout/radial2"/>
    <dgm:cxn modelId="{216613B2-B084-4431-B365-2EFBB5600A68}" type="presOf" srcId="{6721F847-7269-4169-8723-A735E8829899}" destId="{AC62CB79-D334-4FE1-ACEC-AFDEAD614283}" srcOrd="0" destOrd="2" presId="urn:microsoft.com/office/officeart/2005/8/layout/radial2"/>
    <dgm:cxn modelId="{03B285C7-0199-4820-BEA6-BDF1EB22F464}" type="presOf" srcId="{5A5BD868-C201-4815-87DC-39F8FCECB7F4}" destId="{64819DE8-6DD4-45D8-9C0C-17FBA398004F}" srcOrd="0" destOrd="0" presId="urn:microsoft.com/office/officeart/2005/8/layout/radial2"/>
    <dgm:cxn modelId="{8EBFDBCA-810F-41AB-836A-6F1C8E1BE035}" srcId="{5D86F493-B9E3-4703-A0B9-19CB0D517CBA}" destId="{365703EE-534E-43A9-A788-6B41222D0950}" srcOrd="2" destOrd="0" parTransId="{C05C7376-E443-4507-B0D8-C2E3405A972D}" sibTransId="{E453A169-661E-4226-83E1-811766DFE41C}"/>
    <dgm:cxn modelId="{58650FCC-2A82-47A5-BA14-C08765CF18E8}" type="presOf" srcId="{18527F63-9D5B-49B9-9AB6-0796A31B0384}" destId="{838B4E55-FFE7-44B5-AB27-D077407EBC54}" srcOrd="0" destOrd="0" presId="urn:microsoft.com/office/officeart/2005/8/layout/radial2"/>
    <dgm:cxn modelId="{83031AD7-4CEC-4CCF-9F9B-54E5A212F77D}" type="presOf" srcId="{EEC4D781-F414-4B4C-A3A6-4B196E81054E}" destId="{78269347-5C97-4FEC-B9E2-F5FF9A1F34BF}" srcOrd="0" destOrd="0" presId="urn:microsoft.com/office/officeart/2005/8/layout/radial2"/>
    <dgm:cxn modelId="{F712A1DE-7069-40C4-87A6-8A475F80E705}" type="presOf" srcId="{ECFB7F92-7F90-4C3C-9D7D-61F0608FF75F}" destId="{78269347-5C97-4FEC-B9E2-F5FF9A1F34BF}" srcOrd="0" destOrd="1" presId="urn:microsoft.com/office/officeart/2005/8/layout/radial2"/>
    <dgm:cxn modelId="{76F18BF9-4328-4759-BE4E-B35B4FF79728}" srcId="{504B2098-B38E-4456-B4FA-3F1819FFF734}" destId="{6721F847-7269-4169-8723-A735E8829899}" srcOrd="2" destOrd="0" parTransId="{F79F3C5D-7891-465F-818A-4719A5E8DB95}" sibTransId="{713FD5B2-6370-48D2-A34B-60F867C2AFF8}"/>
    <dgm:cxn modelId="{E4556941-BFD8-41D2-8343-B102542BA118}" type="presParOf" srcId="{5AB5494E-FC4C-4C17-851E-8A6C6D8C1499}" destId="{CFE57DEF-BC50-4CEC-BD2B-D108CC416841}" srcOrd="0" destOrd="0" presId="urn:microsoft.com/office/officeart/2005/8/layout/radial2"/>
    <dgm:cxn modelId="{AEA150CC-12B1-443D-92F2-A067B4BD8F80}" type="presParOf" srcId="{CFE57DEF-BC50-4CEC-BD2B-D108CC416841}" destId="{9A2D8ADB-1244-4F69-A0E8-5034D14B0AB3}" srcOrd="0" destOrd="0" presId="urn:microsoft.com/office/officeart/2005/8/layout/radial2"/>
    <dgm:cxn modelId="{8BCD2B05-E4E2-4660-8FC8-A1C46B388E5B}" type="presParOf" srcId="{9A2D8ADB-1244-4F69-A0E8-5034D14B0AB3}" destId="{1C737D9B-AEC2-4D4A-8B4F-3ECBAE6EFBD1}" srcOrd="0" destOrd="0" presId="urn:microsoft.com/office/officeart/2005/8/layout/radial2"/>
    <dgm:cxn modelId="{90909087-FB9B-4695-A9DE-B5A4DB4A591D}" type="presParOf" srcId="{9A2D8ADB-1244-4F69-A0E8-5034D14B0AB3}" destId="{B0F29E4F-4E4E-42E1-B8B2-62F87B59E83E}" srcOrd="1" destOrd="0" presId="urn:microsoft.com/office/officeart/2005/8/layout/radial2"/>
    <dgm:cxn modelId="{3D3D111E-4A0A-4846-9E71-3667CC556B2B}" type="presParOf" srcId="{CFE57DEF-BC50-4CEC-BD2B-D108CC416841}" destId="{838B4E55-FFE7-44B5-AB27-D077407EBC54}" srcOrd="1" destOrd="0" presId="urn:microsoft.com/office/officeart/2005/8/layout/radial2"/>
    <dgm:cxn modelId="{633A9EE4-2728-4D9E-9A52-737FF1DF34DC}" type="presParOf" srcId="{CFE57DEF-BC50-4CEC-BD2B-D108CC416841}" destId="{FCAE1A51-BA2B-443E-8925-648F66B23454}" srcOrd="2" destOrd="0" presId="urn:microsoft.com/office/officeart/2005/8/layout/radial2"/>
    <dgm:cxn modelId="{EBB4D997-8171-4991-9847-28C998DC2C94}" type="presParOf" srcId="{FCAE1A51-BA2B-443E-8925-648F66B23454}" destId="{26019975-FB8E-4CF7-88E1-FF113E7D5A85}" srcOrd="0" destOrd="0" presId="urn:microsoft.com/office/officeart/2005/8/layout/radial2"/>
    <dgm:cxn modelId="{DAE2C8DE-BDAD-42C6-AF40-5E205D653117}" type="presParOf" srcId="{FCAE1A51-BA2B-443E-8925-648F66B23454}" destId="{3CCAF6A7-9CA9-45EF-97ED-E0088FEEEED4}" srcOrd="1" destOrd="0" presId="urn:microsoft.com/office/officeart/2005/8/layout/radial2"/>
    <dgm:cxn modelId="{5625146B-F116-4172-A4D2-E5D102FB1FB2}" type="presParOf" srcId="{CFE57DEF-BC50-4CEC-BD2B-D108CC416841}" destId="{64819DE8-6DD4-45D8-9C0C-17FBA398004F}" srcOrd="3" destOrd="0" presId="urn:microsoft.com/office/officeart/2005/8/layout/radial2"/>
    <dgm:cxn modelId="{E8089DC6-A28A-478B-8641-DFCBA85510B1}" type="presParOf" srcId="{CFE57DEF-BC50-4CEC-BD2B-D108CC416841}" destId="{EB73B6EC-3525-4B4C-AF4C-6C112A65D43E}" srcOrd="4" destOrd="0" presId="urn:microsoft.com/office/officeart/2005/8/layout/radial2"/>
    <dgm:cxn modelId="{A30136D3-8994-4C1C-A80D-FB8DC0DFDAEA}" type="presParOf" srcId="{EB73B6EC-3525-4B4C-AF4C-6C112A65D43E}" destId="{689996F1-FACD-4DBA-A2BB-A2FAC78CFA95}" srcOrd="0" destOrd="0" presId="urn:microsoft.com/office/officeart/2005/8/layout/radial2"/>
    <dgm:cxn modelId="{F22434DA-D443-4B2C-9CC9-54169FD0B0E4}" type="presParOf" srcId="{EB73B6EC-3525-4B4C-AF4C-6C112A65D43E}" destId="{AC62CB79-D334-4FE1-ACEC-AFDEAD614283}" srcOrd="1" destOrd="0" presId="urn:microsoft.com/office/officeart/2005/8/layout/radial2"/>
    <dgm:cxn modelId="{74CDA1A3-2D40-4FE6-8890-60A146F0CCEE}" type="presParOf" srcId="{CFE57DEF-BC50-4CEC-BD2B-D108CC416841}" destId="{15D85EFB-2247-461D-AC31-C1C8FD2D37D5}" srcOrd="5" destOrd="0" presId="urn:microsoft.com/office/officeart/2005/8/layout/radial2"/>
    <dgm:cxn modelId="{62555ADD-8952-46B1-B85A-7099AE7C695B}" type="presParOf" srcId="{CFE57DEF-BC50-4CEC-BD2B-D108CC416841}" destId="{85402503-017F-46F7-8179-8341DB54E853}" srcOrd="6" destOrd="0" presId="urn:microsoft.com/office/officeart/2005/8/layout/radial2"/>
    <dgm:cxn modelId="{5C9F4AEB-1E1A-468E-986F-C93FC69D8DA6}" type="presParOf" srcId="{85402503-017F-46F7-8179-8341DB54E853}" destId="{423D1D10-EFCD-4EA4-94DC-613B4174F9CB}" srcOrd="0" destOrd="0" presId="urn:microsoft.com/office/officeart/2005/8/layout/radial2"/>
    <dgm:cxn modelId="{E52BAD39-5C7B-4A87-9B2D-D98A7D38A198}" type="presParOf" srcId="{85402503-017F-46F7-8179-8341DB54E853}" destId="{78269347-5C97-4FEC-B9E2-F5FF9A1F34BF}" srcOrd="1" destOrd="0" presId="urn:microsoft.com/office/officeart/2005/8/layout/radial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AB62A9D-463C-4CEA-8A03-D1B0253F5A1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4D0CE543-4FED-4CAE-A42C-93FD53CF8E52}">
      <dgm:prSet custT="1">
        <dgm:style>
          <a:lnRef idx="2">
            <a:schemeClr val="accent2"/>
          </a:lnRef>
          <a:fillRef idx="1">
            <a:schemeClr val="lt1"/>
          </a:fillRef>
          <a:effectRef idx="0">
            <a:schemeClr val="accent2"/>
          </a:effectRef>
          <a:fontRef idx="minor">
            <a:schemeClr val="dk1"/>
          </a:fontRef>
        </dgm:style>
      </dgm:prSet>
      <dgm:spPr/>
      <dgm:t>
        <a:bodyPr/>
        <a:lstStyle/>
        <a:p>
          <a:r>
            <a:rPr lang="en-US" sz="2000" b="1">
              <a:solidFill>
                <a:srgbClr val="FF0000"/>
              </a:solidFill>
              <a:latin typeface="Times New Roman" panose="02020603050405020304" pitchFamily="18" charset="0"/>
              <a:cs typeface="Times New Roman" panose="02020603050405020304" pitchFamily="18" charset="0"/>
            </a:rPr>
            <a:t>1.853 </a:t>
          </a:r>
          <a:r>
            <a:rPr lang="en-US" sz="2000" b="1" dirty="0">
              <a:solidFill>
                <a:srgbClr val="FF0000"/>
              </a:solidFill>
              <a:latin typeface="Times New Roman" panose="02020603050405020304" pitchFamily="18" charset="0"/>
              <a:cs typeface="Times New Roman" panose="02020603050405020304" pitchFamily="18" charset="0"/>
            </a:rPr>
            <a:t>KHOA </a:t>
          </a:r>
          <a:r>
            <a:rPr lang="en-US" sz="2000" b="1" dirty="0">
              <a:solidFill>
                <a:srgbClr val="002060"/>
              </a:solidFill>
              <a:latin typeface="Times New Roman" panose="02020603050405020304" pitchFamily="18" charset="0"/>
              <a:cs typeface="Times New Roman" panose="02020603050405020304" pitchFamily="18" charset="0"/>
            </a:rPr>
            <a:t>TRỰC </a:t>
          </a:r>
          <a:r>
            <a:rPr lang="en-US" sz="2000" b="1">
              <a:solidFill>
                <a:srgbClr val="002060"/>
              </a:solidFill>
              <a:latin typeface="Times New Roman" panose="02020603050405020304" pitchFamily="18" charset="0"/>
              <a:cs typeface="Times New Roman" panose="02020603050405020304" pitchFamily="18" charset="0"/>
            </a:rPr>
            <a:t>THUỘC BỆNH VIỆN/TTYT</a:t>
          </a:r>
          <a:endParaRPr lang="en-US" sz="2000" b="1" dirty="0">
            <a:solidFill>
              <a:srgbClr val="002060"/>
            </a:solidFill>
            <a:latin typeface="Times New Roman" panose="02020603050405020304" pitchFamily="18" charset="0"/>
            <a:cs typeface="Times New Roman" panose="02020603050405020304" pitchFamily="18" charset="0"/>
          </a:endParaRPr>
        </a:p>
      </dgm:t>
    </dgm:pt>
    <dgm:pt modelId="{8727514C-42C6-46D6-8014-D2D1A36E03AD}" type="parTrans" cxnId="{740FE246-C8D2-4A28-A3E6-AE6A08451BDD}">
      <dgm:prSet/>
      <dgm:spPr/>
      <dgm:t>
        <a:bodyPr/>
        <a:lstStyle/>
        <a:p>
          <a:endParaRPr lang="en-US"/>
        </a:p>
      </dgm:t>
    </dgm:pt>
    <dgm:pt modelId="{359BA213-1FC8-4283-8713-E0C806B919DF}" type="sibTrans" cxnId="{740FE246-C8D2-4A28-A3E6-AE6A08451BDD}">
      <dgm:prSet/>
      <dgm:spPr/>
      <dgm:t>
        <a:bodyPr/>
        <a:lstStyle/>
        <a:p>
          <a:endParaRPr lang="en-US"/>
        </a:p>
      </dgm:t>
    </dgm:pt>
    <dgm:pt modelId="{AF94E46A-4361-4663-95A6-B4B8C61F00C8}" type="pres">
      <dgm:prSet presAssocID="{CAB62A9D-463C-4CEA-8A03-D1B0253F5A1C}" presName="Name0" presStyleCnt="0">
        <dgm:presLayoutVars>
          <dgm:dir/>
          <dgm:animLvl val="lvl"/>
          <dgm:resizeHandles val="exact"/>
        </dgm:presLayoutVars>
      </dgm:prSet>
      <dgm:spPr/>
    </dgm:pt>
    <dgm:pt modelId="{CB527E43-1386-4DE3-8709-D5720982F3A6}" type="pres">
      <dgm:prSet presAssocID="{4D0CE543-4FED-4CAE-A42C-93FD53CF8E52}" presName="linNode" presStyleCnt="0"/>
      <dgm:spPr/>
    </dgm:pt>
    <dgm:pt modelId="{D07E4B2B-E04C-4236-86A8-887DCB336E44}" type="pres">
      <dgm:prSet presAssocID="{4D0CE543-4FED-4CAE-A42C-93FD53CF8E52}" presName="parentText" presStyleLbl="node1" presStyleIdx="0" presStyleCnt="1" custScaleX="277778">
        <dgm:presLayoutVars>
          <dgm:chMax val="1"/>
          <dgm:bulletEnabled val="1"/>
        </dgm:presLayoutVars>
      </dgm:prSet>
      <dgm:spPr/>
    </dgm:pt>
  </dgm:ptLst>
  <dgm:cxnLst>
    <dgm:cxn modelId="{622DEB35-6060-4A95-9D08-2568A23D5C46}" type="presOf" srcId="{CAB62A9D-463C-4CEA-8A03-D1B0253F5A1C}" destId="{AF94E46A-4361-4663-95A6-B4B8C61F00C8}" srcOrd="0" destOrd="0" presId="urn:microsoft.com/office/officeart/2005/8/layout/vList5"/>
    <dgm:cxn modelId="{740FE246-C8D2-4A28-A3E6-AE6A08451BDD}" srcId="{CAB62A9D-463C-4CEA-8A03-D1B0253F5A1C}" destId="{4D0CE543-4FED-4CAE-A42C-93FD53CF8E52}" srcOrd="0" destOrd="0" parTransId="{8727514C-42C6-46D6-8014-D2D1A36E03AD}" sibTransId="{359BA213-1FC8-4283-8713-E0C806B919DF}"/>
    <dgm:cxn modelId="{62F0F6CE-393C-43A6-B1FC-2A445F49EDF5}" type="presOf" srcId="{4D0CE543-4FED-4CAE-A42C-93FD53CF8E52}" destId="{D07E4B2B-E04C-4236-86A8-887DCB336E44}" srcOrd="0" destOrd="0" presId="urn:microsoft.com/office/officeart/2005/8/layout/vList5"/>
    <dgm:cxn modelId="{B458CC91-5A18-46F0-89F3-CBC93477A1BA}" type="presParOf" srcId="{AF94E46A-4361-4663-95A6-B4B8C61F00C8}" destId="{CB527E43-1386-4DE3-8709-D5720982F3A6}" srcOrd="0" destOrd="0" presId="urn:microsoft.com/office/officeart/2005/8/layout/vList5"/>
    <dgm:cxn modelId="{3048ED6F-9E2F-4365-940A-E111A7CD2D2B}" type="presParOf" srcId="{CB527E43-1386-4DE3-8709-D5720982F3A6}" destId="{D07E4B2B-E04C-4236-86A8-887DCB336E44}" srcOrd="0" destOrd="0" presId="urn:microsoft.com/office/officeart/2005/8/layout/vList5"/>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06E64E1-A5EF-4DD4-A8FE-04BA5CE0E59A}"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67FFB099-8B56-40FC-B1DE-09342645B232}">
      <dgm:prSet custT="1"/>
      <dgm:spPr/>
      <dgm:t>
        <a:bodyPr/>
        <a:lstStyle/>
        <a:p>
          <a:r>
            <a:rPr lang="en-US" sz="2800" b="1" dirty="0">
              <a:solidFill>
                <a:srgbClr val="2D2D87"/>
              </a:solidFill>
            </a:rPr>
            <a:t>SỐ</a:t>
          </a:r>
          <a:r>
            <a:rPr lang="en-US" sz="2800" b="1" baseline="0" dirty="0">
              <a:solidFill>
                <a:srgbClr val="2D2D87"/>
              </a:solidFill>
            </a:rPr>
            <a:t> LƯỢT, CHI BHTT TẠI CÁC CƠ SỞ CHUYÊN KHOA YHCT 11 THÁNG ĐẦU 2023 VÀ CÙNG KỲ</a:t>
          </a:r>
          <a:br>
            <a:rPr lang="en-US" sz="2300" b="1" dirty="0">
              <a:solidFill>
                <a:srgbClr val="2D2D87"/>
              </a:solidFill>
            </a:rPr>
          </a:br>
          <a:endParaRPr lang="en-US" sz="2300" dirty="0">
            <a:solidFill>
              <a:srgbClr val="2D2D87"/>
            </a:solidFill>
          </a:endParaRPr>
        </a:p>
      </dgm:t>
    </dgm:pt>
    <dgm:pt modelId="{6CFEA01F-3189-4AB0-ADBC-B0845CED7663}" type="parTrans" cxnId="{D6E29F54-B229-452B-8DEA-23776239155D}">
      <dgm:prSet/>
      <dgm:spPr/>
      <dgm:t>
        <a:bodyPr/>
        <a:lstStyle/>
        <a:p>
          <a:endParaRPr lang="en-US"/>
        </a:p>
      </dgm:t>
    </dgm:pt>
    <dgm:pt modelId="{8B70078B-BBB1-4ED9-8248-9A953CDF952F}" type="sibTrans" cxnId="{D6E29F54-B229-452B-8DEA-23776239155D}">
      <dgm:prSet/>
      <dgm:spPr/>
      <dgm:t>
        <a:bodyPr/>
        <a:lstStyle/>
        <a:p>
          <a:endParaRPr lang="en-US"/>
        </a:p>
      </dgm:t>
    </dgm:pt>
    <dgm:pt modelId="{53C26C5B-8504-4EA4-846D-9E0BEED2D3A3}" type="pres">
      <dgm:prSet presAssocID="{806E64E1-A5EF-4DD4-A8FE-04BA5CE0E59A}" presName="vert0" presStyleCnt="0">
        <dgm:presLayoutVars>
          <dgm:dir/>
          <dgm:animOne val="branch"/>
          <dgm:animLvl val="lvl"/>
        </dgm:presLayoutVars>
      </dgm:prSet>
      <dgm:spPr/>
    </dgm:pt>
    <dgm:pt modelId="{0722E887-AFB6-42FE-BB3C-F2210C6DC01E}" type="pres">
      <dgm:prSet presAssocID="{67FFB099-8B56-40FC-B1DE-09342645B232}" presName="thickLine" presStyleLbl="alignNode1" presStyleIdx="0" presStyleCnt="1"/>
      <dgm:spPr/>
    </dgm:pt>
    <dgm:pt modelId="{D5E82519-3796-443D-88FC-5B4C7EC02454}" type="pres">
      <dgm:prSet presAssocID="{67FFB099-8B56-40FC-B1DE-09342645B232}" presName="horz1" presStyleCnt="0"/>
      <dgm:spPr/>
    </dgm:pt>
    <dgm:pt modelId="{7EA6CCCB-034B-4552-89B7-B5082F20FD7C}" type="pres">
      <dgm:prSet presAssocID="{67FFB099-8B56-40FC-B1DE-09342645B232}" presName="tx1" presStyleLbl="revTx" presStyleIdx="0" presStyleCnt="1"/>
      <dgm:spPr/>
    </dgm:pt>
    <dgm:pt modelId="{58DCFC47-6A0C-4657-9553-37776F84C7EA}" type="pres">
      <dgm:prSet presAssocID="{67FFB099-8B56-40FC-B1DE-09342645B232}" presName="vert1" presStyleCnt="0"/>
      <dgm:spPr/>
    </dgm:pt>
  </dgm:ptLst>
  <dgm:cxnLst>
    <dgm:cxn modelId="{D6E29F54-B229-452B-8DEA-23776239155D}" srcId="{806E64E1-A5EF-4DD4-A8FE-04BA5CE0E59A}" destId="{67FFB099-8B56-40FC-B1DE-09342645B232}" srcOrd="0" destOrd="0" parTransId="{6CFEA01F-3189-4AB0-ADBC-B0845CED7663}" sibTransId="{8B70078B-BBB1-4ED9-8248-9A953CDF952F}"/>
    <dgm:cxn modelId="{15410D99-1438-41F1-ADC4-66B7D56093AA}" type="presOf" srcId="{806E64E1-A5EF-4DD4-A8FE-04BA5CE0E59A}" destId="{53C26C5B-8504-4EA4-846D-9E0BEED2D3A3}" srcOrd="0" destOrd="0" presId="urn:microsoft.com/office/officeart/2008/layout/LinedList"/>
    <dgm:cxn modelId="{298681BF-B08B-48A2-B5E0-783E79B0D9AC}" type="presOf" srcId="{67FFB099-8B56-40FC-B1DE-09342645B232}" destId="{7EA6CCCB-034B-4552-89B7-B5082F20FD7C}" srcOrd="0" destOrd="0" presId="urn:microsoft.com/office/officeart/2008/layout/LinedList"/>
    <dgm:cxn modelId="{BFF04726-40B9-4DF4-8DA3-A116E8CCF295}" type="presParOf" srcId="{53C26C5B-8504-4EA4-846D-9E0BEED2D3A3}" destId="{0722E887-AFB6-42FE-BB3C-F2210C6DC01E}" srcOrd="0" destOrd="0" presId="urn:microsoft.com/office/officeart/2008/layout/LinedList"/>
    <dgm:cxn modelId="{AB0BB21D-5408-4FB7-A8A4-BB9278431A3D}" type="presParOf" srcId="{53C26C5B-8504-4EA4-846D-9E0BEED2D3A3}" destId="{D5E82519-3796-443D-88FC-5B4C7EC02454}" srcOrd="1" destOrd="0" presId="urn:microsoft.com/office/officeart/2008/layout/LinedList"/>
    <dgm:cxn modelId="{F589431C-49FD-4547-BE67-28A2451D232D}" type="presParOf" srcId="{D5E82519-3796-443D-88FC-5B4C7EC02454}" destId="{7EA6CCCB-034B-4552-89B7-B5082F20FD7C}" srcOrd="0" destOrd="0" presId="urn:microsoft.com/office/officeart/2008/layout/LinedList"/>
    <dgm:cxn modelId="{3F8B1CD9-5A52-4F9C-965C-55A8E089A801}" type="presParOf" srcId="{D5E82519-3796-443D-88FC-5B4C7EC02454}" destId="{58DCFC47-6A0C-4657-9553-37776F84C7E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58BE41-9060-4903-85AD-05F5731BB6E8}">
      <dsp:nvSpPr>
        <dsp:cNvPr id="0" name=""/>
        <dsp:cNvSpPr/>
      </dsp:nvSpPr>
      <dsp:spPr>
        <a:xfrm>
          <a:off x="0" y="21681"/>
          <a:ext cx="8229600" cy="748800"/>
        </a:xfrm>
        <a:prstGeom prst="roundRect">
          <a:avLst/>
        </a:prstGeom>
        <a:solidFill>
          <a:schemeClr val="lt1"/>
        </a:solidFill>
        <a:ln w="25400" cap="flat" cmpd="sng" algn="ctr">
          <a:solidFill>
            <a:schemeClr val="accent2"/>
          </a:solidFill>
          <a:prstDash val="solid"/>
        </a:ln>
        <a:effectLst/>
        <a:scene3d>
          <a:camera prst="orthographicFront"/>
          <a:lightRig rig="flat" dir="t"/>
        </a:scene3d>
      </dsp:spPr>
      <dsp:style>
        <a:lnRef idx="2">
          <a:schemeClr val="accent2"/>
        </a:lnRef>
        <a:fillRef idx="1">
          <a:schemeClr val="lt1"/>
        </a:fillRef>
        <a:effectRef idx="0">
          <a:schemeClr val="accent2"/>
        </a:effectRef>
        <a:fontRef idx="minor">
          <a:schemeClr val="dk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b="1" kern="1200" dirty="0">
              <a:solidFill>
                <a:srgbClr val="2D2D87"/>
              </a:solidFill>
              <a:latin typeface="Times New Roman (Headings)"/>
            </a:rPr>
            <a:t>SỐ L</a:t>
          </a:r>
          <a:r>
            <a:rPr lang="vi-VN" sz="3200" b="1" kern="1200" dirty="0">
              <a:solidFill>
                <a:srgbClr val="2D2D87"/>
              </a:solidFill>
              <a:latin typeface="Times New Roman (Headings)"/>
            </a:rPr>
            <a:t>Ư</a:t>
          </a:r>
          <a:r>
            <a:rPr lang="en-US" sz="3200" b="1" kern="1200" dirty="0">
              <a:solidFill>
                <a:srgbClr val="2D2D87"/>
              </a:solidFill>
              <a:latin typeface="Times New Roman (Headings)"/>
            </a:rPr>
            <a:t>ỢNG Đ</a:t>
          </a:r>
          <a:r>
            <a:rPr lang="vi-VN" sz="3200" b="1" kern="1200" dirty="0">
              <a:solidFill>
                <a:srgbClr val="2D2D87"/>
              </a:solidFill>
              <a:latin typeface="Times New Roman (Headings)"/>
            </a:rPr>
            <a:t>Ơ</a:t>
          </a:r>
          <a:r>
            <a:rPr lang="en-US" sz="3200" b="1" kern="1200" dirty="0">
              <a:solidFill>
                <a:srgbClr val="2D2D87"/>
              </a:solidFill>
              <a:latin typeface="Times New Roman (Headings)"/>
            </a:rPr>
            <a:t>N VỊ KCB YHCT 2022-2023</a:t>
          </a:r>
        </a:p>
      </dsp:txBody>
      <dsp:txXfrm>
        <a:off x="36553" y="58234"/>
        <a:ext cx="8156494" cy="6756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D85EFB-2247-461D-AC31-C1C8FD2D37D5}">
      <dsp:nvSpPr>
        <dsp:cNvPr id="0" name=""/>
        <dsp:cNvSpPr/>
      </dsp:nvSpPr>
      <dsp:spPr>
        <a:xfrm rot="2562389">
          <a:off x="2915864" y="2670888"/>
          <a:ext cx="576226" cy="41572"/>
        </a:xfrm>
        <a:custGeom>
          <a:avLst/>
          <a:gdLst/>
          <a:ahLst/>
          <a:cxnLst/>
          <a:rect l="0" t="0" r="0" b="0"/>
          <a:pathLst>
            <a:path>
              <a:moveTo>
                <a:pt x="0" y="20786"/>
              </a:moveTo>
              <a:lnTo>
                <a:pt x="576226" y="20786"/>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4819DE8-6DD4-45D8-9C0C-17FBA398004F}">
      <dsp:nvSpPr>
        <dsp:cNvPr id="0" name=""/>
        <dsp:cNvSpPr/>
      </dsp:nvSpPr>
      <dsp:spPr>
        <a:xfrm>
          <a:off x="2992261" y="1884213"/>
          <a:ext cx="640772" cy="41572"/>
        </a:xfrm>
        <a:custGeom>
          <a:avLst/>
          <a:gdLst/>
          <a:ahLst/>
          <a:cxnLst/>
          <a:rect l="0" t="0" r="0" b="0"/>
          <a:pathLst>
            <a:path>
              <a:moveTo>
                <a:pt x="0" y="20786"/>
              </a:moveTo>
              <a:lnTo>
                <a:pt x="640772" y="20786"/>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8B4E55-FFE7-44B5-AB27-D077407EBC54}">
      <dsp:nvSpPr>
        <dsp:cNvPr id="0" name=""/>
        <dsp:cNvSpPr/>
      </dsp:nvSpPr>
      <dsp:spPr>
        <a:xfrm rot="19037611">
          <a:off x="2915864" y="1097539"/>
          <a:ext cx="576226" cy="41572"/>
        </a:xfrm>
        <a:custGeom>
          <a:avLst/>
          <a:gdLst/>
          <a:ahLst/>
          <a:cxnLst/>
          <a:rect l="0" t="0" r="0" b="0"/>
          <a:pathLst>
            <a:path>
              <a:moveTo>
                <a:pt x="0" y="20786"/>
              </a:moveTo>
              <a:lnTo>
                <a:pt x="576226" y="20786"/>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F29E4F-4E4E-42E1-B8B2-62F87B59E83E}">
      <dsp:nvSpPr>
        <dsp:cNvPr id="0" name=""/>
        <dsp:cNvSpPr/>
      </dsp:nvSpPr>
      <dsp:spPr>
        <a:xfrm>
          <a:off x="1436516" y="989855"/>
          <a:ext cx="1830288" cy="1830288"/>
        </a:xfrm>
        <a:prstGeom prst="ellipse">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26019975-FB8E-4CF7-88E1-FF113E7D5A85}">
      <dsp:nvSpPr>
        <dsp:cNvPr id="0" name=""/>
        <dsp:cNvSpPr/>
      </dsp:nvSpPr>
      <dsp:spPr>
        <a:xfrm>
          <a:off x="3270097" y="1414"/>
          <a:ext cx="1098172" cy="1098172"/>
        </a:xfrm>
        <a:prstGeom prst="ellipse">
          <a:avLst/>
        </a:prstGeom>
        <a:gradFill rotWithShape="0">
          <a:gsLst>
            <a:gs pos="0">
              <a:schemeClr val="accent2">
                <a:hueOff val="-973238"/>
                <a:satOff val="-33333"/>
                <a:lumOff val="16602"/>
                <a:alphaOff val="0"/>
                <a:tint val="50000"/>
                <a:satMod val="300000"/>
              </a:schemeClr>
            </a:gs>
            <a:gs pos="35000">
              <a:schemeClr val="accent2">
                <a:hueOff val="-973238"/>
                <a:satOff val="-33333"/>
                <a:lumOff val="16602"/>
                <a:alphaOff val="0"/>
                <a:tint val="37000"/>
                <a:satMod val="300000"/>
              </a:schemeClr>
            </a:gs>
            <a:gs pos="100000">
              <a:schemeClr val="accent2">
                <a:hueOff val="-973238"/>
                <a:satOff val="-33333"/>
                <a:lumOff val="1660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TUYẾN</a:t>
          </a:r>
        </a:p>
      </dsp:txBody>
      <dsp:txXfrm>
        <a:off x="3430921" y="162238"/>
        <a:ext cx="776524" cy="776524"/>
      </dsp:txXfrm>
    </dsp:sp>
    <dsp:sp modelId="{3CCAF6A7-9CA9-45EF-97ED-E0088FEEEED4}">
      <dsp:nvSpPr>
        <dsp:cNvPr id="0" name=""/>
        <dsp:cNvSpPr/>
      </dsp:nvSpPr>
      <dsp:spPr>
        <a:xfrm>
          <a:off x="4478087" y="1414"/>
          <a:ext cx="1647259" cy="10981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a:latin typeface="Times New Roman" panose="02020603050405020304" pitchFamily="18" charset="0"/>
              <a:cs typeface="Times New Roman" panose="02020603050405020304" pitchFamily="18" charset="0"/>
            </a:rPr>
            <a:t>TW</a:t>
          </a:r>
          <a:r>
            <a:rPr lang="en-US" sz="2500" kern="1200">
              <a:latin typeface="Times New Roman" panose="02020603050405020304" pitchFamily="18" charset="0"/>
              <a:cs typeface="Times New Roman" panose="02020603050405020304" pitchFamily="18" charset="0"/>
            </a:rPr>
            <a:t>: 4</a:t>
          </a:r>
          <a:endParaRPr lang="en-US" sz="2500" kern="1200" dirty="0">
            <a:latin typeface="Times New Roman" panose="02020603050405020304" pitchFamily="18" charset="0"/>
            <a:cs typeface="Times New Roman" panose="02020603050405020304" pitchFamily="18" charset="0"/>
          </a:endParaRPr>
        </a:p>
        <a:p>
          <a:pPr marL="228600" lvl="1" indent="-228600" algn="l" defTabSz="1111250">
            <a:lnSpc>
              <a:spcPct val="90000"/>
            </a:lnSpc>
            <a:spcBef>
              <a:spcPct val="0"/>
            </a:spcBef>
            <a:spcAft>
              <a:spcPct val="15000"/>
            </a:spcAft>
            <a:buChar char="•"/>
          </a:pPr>
          <a:r>
            <a:rPr lang="en-US" sz="2500" kern="1200" dirty="0" err="1">
              <a:latin typeface="Times New Roman" panose="02020603050405020304" pitchFamily="18" charset="0"/>
              <a:cs typeface="Times New Roman" panose="02020603050405020304" pitchFamily="18" charset="0"/>
            </a:rPr>
            <a:t>Tỉnh</a:t>
          </a:r>
          <a:r>
            <a:rPr lang="en-US" sz="2500" kern="1200">
              <a:latin typeface="Times New Roman" panose="02020603050405020304" pitchFamily="18" charset="0"/>
              <a:cs typeface="Times New Roman" panose="02020603050405020304" pitchFamily="18" charset="0"/>
            </a:rPr>
            <a:t>: 64</a:t>
          </a:r>
          <a:endParaRPr lang="en-US" sz="2500" kern="1200" dirty="0">
            <a:latin typeface="Times New Roman" panose="02020603050405020304" pitchFamily="18" charset="0"/>
            <a:cs typeface="Times New Roman" panose="02020603050405020304" pitchFamily="18" charset="0"/>
          </a:endParaRPr>
        </a:p>
        <a:p>
          <a:pPr marL="228600" lvl="1" indent="-228600" algn="l" defTabSz="1111250">
            <a:lnSpc>
              <a:spcPct val="90000"/>
            </a:lnSpc>
            <a:spcBef>
              <a:spcPct val="0"/>
            </a:spcBef>
            <a:spcAft>
              <a:spcPct val="15000"/>
            </a:spcAft>
            <a:buChar char="•"/>
          </a:pPr>
          <a:r>
            <a:rPr lang="en-US" sz="2500" kern="1200" dirty="0" err="1">
              <a:latin typeface="Times New Roman" panose="02020603050405020304" pitchFamily="18" charset="0"/>
              <a:cs typeface="Times New Roman" panose="02020603050405020304" pitchFamily="18" charset="0"/>
            </a:rPr>
            <a:t>Huyện</a:t>
          </a:r>
          <a:r>
            <a:rPr lang="en-US" sz="2500" kern="1200">
              <a:latin typeface="Times New Roman" panose="02020603050405020304" pitchFamily="18" charset="0"/>
              <a:cs typeface="Times New Roman" panose="02020603050405020304" pitchFamily="18" charset="0"/>
            </a:rPr>
            <a:t>: 14</a:t>
          </a:r>
          <a:endParaRPr lang="en-US" sz="2500" kern="1200" dirty="0">
            <a:latin typeface="Times New Roman" panose="02020603050405020304" pitchFamily="18" charset="0"/>
            <a:cs typeface="Times New Roman" panose="02020603050405020304" pitchFamily="18" charset="0"/>
          </a:endParaRPr>
        </a:p>
      </dsp:txBody>
      <dsp:txXfrm>
        <a:off x="4478087" y="1414"/>
        <a:ext cx="1647259" cy="1098172"/>
      </dsp:txXfrm>
    </dsp:sp>
    <dsp:sp modelId="{689996F1-FACD-4DBA-A2BB-A2FAC78CFA95}">
      <dsp:nvSpPr>
        <dsp:cNvPr id="0" name=""/>
        <dsp:cNvSpPr/>
      </dsp:nvSpPr>
      <dsp:spPr>
        <a:xfrm>
          <a:off x="3633034" y="1355913"/>
          <a:ext cx="1098172" cy="1098172"/>
        </a:xfrm>
        <a:prstGeom prst="ellipse">
          <a:avLst/>
        </a:prstGeom>
        <a:gradFill rotWithShape="0">
          <a:gsLst>
            <a:gs pos="0">
              <a:schemeClr val="accent2">
                <a:hueOff val="-1946477"/>
                <a:satOff val="-66667"/>
                <a:lumOff val="33204"/>
                <a:alphaOff val="0"/>
                <a:tint val="50000"/>
                <a:satMod val="300000"/>
              </a:schemeClr>
            </a:gs>
            <a:gs pos="35000">
              <a:schemeClr val="accent2">
                <a:hueOff val="-1946477"/>
                <a:satOff val="-66667"/>
                <a:lumOff val="33204"/>
                <a:alphaOff val="0"/>
                <a:tint val="37000"/>
                <a:satMod val="300000"/>
              </a:schemeClr>
            </a:gs>
            <a:gs pos="100000">
              <a:schemeClr val="accent2">
                <a:hueOff val="-1946477"/>
                <a:satOff val="-66667"/>
                <a:lumOff val="3320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HẠNG</a:t>
          </a:r>
        </a:p>
      </dsp:txBody>
      <dsp:txXfrm>
        <a:off x="3793858" y="1516737"/>
        <a:ext cx="776524" cy="776524"/>
      </dsp:txXfrm>
    </dsp:sp>
    <dsp:sp modelId="{AC62CB79-D334-4FE1-ACEC-AFDEAD614283}">
      <dsp:nvSpPr>
        <dsp:cNvPr id="0" name=""/>
        <dsp:cNvSpPr/>
      </dsp:nvSpPr>
      <dsp:spPr>
        <a:xfrm>
          <a:off x="4841024" y="1355913"/>
          <a:ext cx="1647259" cy="10981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71450" lvl="1" indent="-171450" algn="l" defTabSz="711200">
            <a:lnSpc>
              <a:spcPct val="90000"/>
            </a:lnSpc>
            <a:spcBef>
              <a:spcPct val="0"/>
            </a:spcBef>
            <a:spcAft>
              <a:spcPct val="15000"/>
            </a:spcAft>
            <a:buChar char="•"/>
          </a:pPr>
          <a:r>
            <a:rPr lang="en-US" sz="1600" b="1" kern="1200">
              <a:solidFill>
                <a:srgbClr val="FF0000"/>
              </a:solidFill>
            </a:rPr>
            <a:t>I: 8</a:t>
          </a:r>
        </a:p>
        <a:p>
          <a:pPr marL="171450" lvl="1" indent="-171450" algn="l" defTabSz="711200">
            <a:lnSpc>
              <a:spcPct val="90000"/>
            </a:lnSpc>
            <a:spcBef>
              <a:spcPct val="0"/>
            </a:spcBef>
            <a:spcAft>
              <a:spcPct val="15000"/>
            </a:spcAft>
            <a:buChar char="•"/>
          </a:pPr>
          <a:r>
            <a:rPr lang="en-US" sz="1600" b="1" kern="1200">
              <a:solidFill>
                <a:srgbClr val="FF0000"/>
              </a:solidFill>
            </a:rPr>
            <a:t>II: 38</a:t>
          </a:r>
        </a:p>
        <a:p>
          <a:pPr marL="171450" lvl="1" indent="-171450" algn="l" defTabSz="711200">
            <a:lnSpc>
              <a:spcPct val="90000"/>
            </a:lnSpc>
            <a:spcBef>
              <a:spcPct val="0"/>
            </a:spcBef>
            <a:spcAft>
              <a:spcPct val="15000"/>
            </a:spcAft>
            <a:buChar char="•"/>
          </a:pPr>
          <a:r>
            <a:rPr lang="en-US" sz="1600" b="1" kern="1200">
              <a:solidFill>
                <a:srgbClr val="FF0000"/>
              </a:solidFill>
            </a:rPr>
            <a:t>III: 30</a:t>
          </a:r>
        </a:p>
        <a:p>
          <a:pPr marL="171450" lvl="1" indent="-171450" algn="l" defTabSz="711200">
            <a:lnSpc>
              <a:spcPct val="90000"/>
            </a:lnSpc>
            <a:spcBef>
              <a:spcPct val="0"/>
            </a:spcBef>
            <a:spcAft>
              <a:spcPct val="15000"/>
            </a:spcAft>
            <a:buChar char="•"/>
          </a:pPr>
          <a:r>
            <a:rPr lang="en-US" sz="1600" b="1" kern="1200">
              <a:solidFill>
                <a:srgbClr val="FF0000"/>
              </a:solidFill>
            </a:rPr>
            <a:t>IV: 1</a:t>
          </a:r>
        </a:p>
        <a:p>
          <a:pPr marL="171450" lvl="1" indent="-171450" algn="l" defTabSz="711200">
            <a:lnSpc>
              <a:spcPct val="90000"/>
            </a:lnSpc>
            <a:spcBef>
              <a:spcPct val="0"/>
            </a:spcBef>
            <a:spcAft>
              <a:spcPct val="15000"/>
            </a:spcAft>
            <a:buChar char="•"/>
          </a:pPr>
          <a:r>
            <a:rPr lang="en-US" sz="1600" b="1" kern="1200">
              <a:solidFill>
                <a:srgbClr val="FF0000"/>
              </a:solidFill>
            </a:rPr>
            <a:t>CXH: 1</a:t>
          </a:r>
        </a:p>
      </dsp:txBody>
      <dsp:txXfrm>
        <a:off x="4841024" y="1355913"/>
        <a:ext cx="1647259" cy="1098172"/>
      </dsp:txXfrm>
    </dsp:sp>
    <dsp:sp modelId="{423D1D10-EFCD-4EA4-94DC-613B4174F9CB}">
      <dsp:nvSpPr>
        <dsp:cNvPr id="0" name=""/>
        <dsp:cNvSpPr/>
      </dsp:nvSpPr>
      <dsp:spPr>
        <a:xfrm>
          <a:off x="3270097" y="2710412"/>
          <a:ext cx="1098172" cy="1098172"/>
        </a:xfrm>
        <a:prstGeom prst="ellipse">
          <a:avLst/>
        </a:prstGeom>
        <a:gradFill rotWithShape="0">
          <a:gsLst>
            <a:gs pos="0">
              <a:schemeClr val="accent2">
                <a:hueOff val="-2919715"/>
                <a:satOff val="-100000"/>
                <a:lumOff val="49806"/>
                <a:alphaOff val="0"/>
                <a:tint val="50000"/>
                <a:satMod val="300000"/>
              </a:schemeClr>
            </a:gs>
            <a:gs pos="35000">
              <a:schemeClr val="accent2">
                <a:hueOff val="-2919715"/>
                <a:satOff val="-100000"/>
                <a:lumOff val="49806"/>
                <a:alphaOff val="0"/>
                <a:tint val="37000"/>
                <a:satMod val="300000"/>
              </a:schemeClr>
            </a:gs>
            <a:gs pos="100000">
              <a:schemeClr val="accent2">
                <a:hueOff val="-2919715"/>
                <a:satOff val="-100000"/>
                <a:lumOff val="4980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TỔ  CHỨC: </a:t>
          </a:r>
        </a:p>
      </dsp:txBody>
      <dsp:txXfrm>
        <a:off x="3430921" y="2871236"/>
        <a:ext cx="776524" cy="776524"/>
      </dsp:txXfrm>
    </dsp:sp>
    <dsp:sp modelId="{78269347-5C97-4FEC-B9E2-F5FF9A1F34BF}">
      <dsp:nvSpPr>
        <dsp:cNvPr id="0" name=""/>
        <dsp:cNvSpPr/>
      </dsp:nvSpPr>
      <dsp:spPr>
        <a:xfrm>
          <a:off x="4478087" y="2710412"/>
          <a:ext cx="1647259" cy="10981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err="1">
              <a:latin typeface="Times New Roman" panose="02020603050405020304" pitchFamily="18" charset="0"/>
              <a:cs typeface="Times New Roman" panose="02020603050405020304" pitchFamily="18" charset="0"/>
            </a:rPr>
            <a:t>Bệnh</a:t>
          </a:r>
          <a:r>
            <a:rPr lang="en-US" sz="1800" kern="1200" dirty="0">
              <a:latin typeface="Times New Roman" panose="02020603050405020304" pitchFamily="18" charset="0"/>
              <a:cs typeface="Times New Roman" panose="02020603050405020304" pitchFamily="18" charset="0"/>
            </a:rPr>
            <a:t> </a:t>
          </a:r>
          <a:r>
            <a:rPr lang="en-US" sz="1800" kern="1200" dirty="0" err="1">
              <a:latin typeface="Times New Roman" panose="02020603050405020304" pitchFamily="18" charset="0"/>
              <a:cs typeface="Times New Roman" panose="02020603050405020304" pitchFamily="18" charset="0"/>
            </a:rPr>
            <a:t>viện</a:t>
          </a:r>
          <a:r>
            <a:rPr lang="en-US" sz="1800" kern="1200">
              <a:latin typeface="Times New Roman" panose="02020603050405020304" pitchFamily="18" charset="0"/>
              <a:cs typeface="Times New Roman" panose="02020603050405020304" pitchFamily="18" charset="0"/>
            </a:rPr>
            <a:t>: 74</a:t>
          </a:r>
          <a:endParaRPr lang="en-US" sz="1800" kern="1200" dirty="0">
            <a:latin typeface="Times New Roman" panose="02020603050405020304" pitchFamily="18" charset="0"/>
            <a:cs typeface="Times New Roman" panose="02020603050405020304" pitchFamily="18" charset="0"/>
          </a:endParaRPr>
        </a:p>
        <a:p>
          <a:pPr marL="171450" lvl="1" indent="-171450" algn="l" defTabSz="800100">
            <a:lnSpc>
              <a:spcPct val="90000"/>
            </a:lnSpc>
            <a:spcBef>
              <a:spcPct val="0"/>
            </a:spcBef>
            <a:spcAft>
              <a:spcPct val="15000"/>
            </a:spcAft>
            <a:buChar char="•"/>
          </a:pPr>
          <a:r>
            <a:rPr lang="en-US" sz="1800" kern="1200" dirty="0" err="1">
              <a:latin typeface="Times New Roman" panose="02020603050405020304" pitchFamily="18" charset="0"/>
              <a:cs typeface="Times New Roman" panose="02020603050405020304" pitchFamily="18" charset="0"/>
            </a:rPr>
            <a:t>Phòng</a:t>
          </a:r>
          <a:r>
            <a:rPr lang="en-US" sz="1800" kern="1200" dirty="0">
              <a:latin typeface="Times New Roman" panose="02020603050405020304" pitchFamily="18" charset="0"/>
              <a:cs typeface="Times New Roman" panose="02020603050405020304" pitchFamily="18" charset="0"/>
            </a:rPr>
            <a:t> </a:t>
          </a:r>
          <a:r>
            <a:rPr lang="en-US" sz="1800" kern="1200" dirty="0" err="1">
              <a:latin typeface="Times New Roman" panose="02020603050405020304" pitchFamily="18" charset="0"/>
              <a:cs typeface="Times New Roman" panose="02020603050405020304" pitchFamily="18" charset="0"/>
            </a:rPr>
            <a:t>khám</a:t>
          </a:r>
          <a:r>
            <a:rPr lang="en-US" sz="1800" kern="1200">
              <a:latin typeface="Times New Roman" panose="02020603050405020304" pitchFamily="18" charset="0"/>
              <a:cs typeface="Times New Roman" panose="02020603050405020304" pitchFamily="18" charset="0"/>
            </a:rPr>
            <a:t>: 4</a:t>
          </a:r>
          <a:endParaRPr lang="en-US" sz="1800" kern="1200" dirty="0">
            <a:latin typeface="Times New Roman" panose="02020603050405020304" pitchFamily="18" charset="0"/>
            <a:cs typeface="Times New Roman" panose="02020603050405020304" pitchFamily="18" charset="0"/>
          </a:endParaRPr>
        </a:p>
      </dsp:txBody>
      <dsp:txXfrm>
        <a:off x="4478087" y="2710412"/>
        <a:ext cx="1647259" cy="10981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7E4B2B-E04C-4236-86A8-887DCB336E44}">
      <dsp:nvSpPr>
        <dsp:cNvPr id="0" name=""/>
        <dsp:cNvSpPr/>
      </dsp:nvSpPr>
      <dsp:spPr>
        <a:xfrm>
          <a:off x="2924" y="0"/>
          <a:ext cx="5988160" cy="685800"/>
        </a:xfrm>
        <a:prstGeom prst="round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kern="1200">
              <a:solidFill>
                <a:srgbClr val="FF0000"/>
              </a:solidFill>
              <a:latin typeface="Times New Roman" panose="02020603050405020304" pitchFamily="18" charset="0"/>
              <a:cs typeface="Times New Roman" panose="02020603050405020304" pitchFamily="18" charset="0"/>
            </a:rPr>
            <a:t>1.853 </a:t>
          </a:r>
          <a:r>
            <a:rPr lang="en-US" sz="2000" b="1" kern="1200" dirty="0">
              <a:solidFill>
                <a:srgbClr val="FF0000"/>
              </a:solidFill>
              <a:latin typeface="Times New Roman" panose="02020603050405020304" pitchFamily="18" charset="0"/>
              <a:cs typeface="Times New Roman" panose="02020603050405020304" pitchFamily="18" charset="0"/>
            </a:rPr>
            <a:t>KHOA </a:t>
          </a:r>
          <a:r>
            <a:rPr lang="en-US" sz="2000" b="1" kern="1200" dirty="0">
              <a:solidFill>
                <a:srgbClr val="002060"/>
              </a:solidFill>
              <a:latin typeface="Times New Roman" panose="02020603050405020304" pitchFamily="18" charset="0"/>
              <a:cs typeface="Times New Roman" panose="02020603050405020304" pitchFamily="18" charset="0"/>
            </a:rPr>
            <a:t>TRỰC </a:t>
          </a:r>
          <a:r>
            <a:rPr lang="en-US" sz="2000" b="1" kern="1200">
              <a:solidFill>
                <a:srgbClr val="002060"/>
              </a:solidFill>
              <a:latin typeface="Times New Roman" panose="02020603050405020304" pitchFamily="18" charset="0"/>
              <a:cs typeface="Times New Roman" panose="02020603050405020304" pitchFamily="18" charset="0"/>
            </a:rPr>
            <a:t>THUỘC BỆNH VIỆN/TTYT</a:t>
          </a:r>
          <a:endParaRPr lang="en-US" sz="2000" b="1" kern="1200" dirty="0">
            <a:solidFill>
              <a:srgbClr val="002060"/>
            </a:solidFill>
            <a:latin typeface="Times New Roman" panose="02020603050405020304" pitchFamily="18" charset="0"/>
            <a:cs typeface="Times New Roman" panose="02020603050405020304" pitchFamily="18" charset="0"/>
          </a:endParaRPr>
        </a:p>
      </dsp:txBody>
      <dsp:txXfrm>
        <a:off x="36402" y="33478"/>
        <a:ext cx="5921204" cy="6188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22E887-AFB6-42FE-BB3C-F2210C6DC01E}">
      <dsp:nvSpPr>
        <dsp:cNvPr id="0" name=""/>
        <dsp:cNvSpPr/>
      </dsp:nvSpPr>
      <dsp:spPr>
        <a:xfrm>
          <a:off x="0" y="558"/>
          <a:ext cx="8991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A6CCCB-034B-4552-89B7-B5082F20FD7C}">
      <dsp:nvSpPr>
        <dsp:cNvPr id="0" name=""/>
        <dsp:cNvSpPr/>
      </dsp:nvSpPr>
      <dsp:spPr>
        <a:xfrm>
          <a:off x="0" y="558"/>
          <a:ext cx="8991600" cy="11418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1" kern="1200" dirty="0">
              <a:solidFill>
                <a:srgbClr val="2D2D87"/>
              </a:solidFill>
            </a:rPr>
            <a:t>SỐ</a:t>
          </a:r>
          <a:r>
            <a:rPr lang="en-US" sz="2800" b="1" kern="1200" baseline="0" dirty="0">
              <a:solidFill>
                <a:srgbClr val="2D2D87"/>
              </a:solidFill>
            </a:rPr>
            <a:t> LƯỢT, CHI BHTT TẠI CÁC CƠ SỞ CHUYÊN KHOA YHCT 11 THÁNG ĐẦU 2023 VÀ CÙNG KỲ</a:t>
          </a:r>
          <a:br>
            <a:rPr lang="en-US" sz="2300" b="1" kern="1200" dirty="0">
              <a:solidFill>
                <a:srgbClr val="2D2D87"/>
              </a:solidFill>
            </a:rPr>
          </a:br>
          <a:endParaRPr lang="en-US" sz="2300" kern="1200" dirty="0">
            <a:solidFill>
              <a:srgbClr val="2D2D87"/>
            </a:solidFill>
          </a:endParaRPr>
        </a:p>
      </dsp:txBody>
      <dsp:txXfrm>
        <a:off x="0" y="558"/>
        <a:ext cx="8991600" cy="114188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0.75472</cdr:x>
      <cdr:y>0</cdr:y>
    </cdr:from>
    <cdr:to>
      <cdr:x>1</cdr:x>
      <cdr:y>0.11328</cdr:y>
    </cdr:to>
    <cdr:sp macro="" textlink="">
      <cdr:nvSpPr>
        <cdr:cNvPr id="2" name="Rectangle 1">
          <a:extLst xmlns:a="http://schemas.openxmlformats.org/drawingml/2006/main">
            <a:ext uri="{FF2B5EF4-FFF2-40B4-BE49-F238E27FC236}">
              <a16:creationId xmlns:a16="http://schemas.microsoft.com/office/drawing/2014/main" id="{A6B955EC-825D-66B6-5D43-918178805CF2}"/>
            </a:ext>
          </a:extLst>
        </cdr:cNvPr>
        <cdr:cNvSpPr/>
      </cdr:nvSpPr>
      <cdr:spPr>
        <a:xfrm xmlns:a="http://schemas.openxmlformats.org/drawingml/2006/main">
          <a:off x="3047998" y="0"/>
          <a:ext cx="990602" cy="512701"/>
        </a:xfrm>
        <a:prstGeom xmlns:a="http://schemas.openxmlformats.org/drawingml/2006/main" prst="rect">
          <a:avLst/>
        </a:prstGeom>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xmlns:a="http://schemas.openxmlformats.org/drawingml/2006/main">
          <a:pPr algn="ctr"/>
          <a:r>
            <a:rPr lang="en-US" b="1" dirty="0" err="1">
              <a:solidFill>
                <a:srgbClr val="FF0000"/>
              </a:solidFill>
            </a:rPr>
            <a:t>Nghìn</a:t>
          </a:r>
          <a:r>
            <a:rPr lang="en-US" b="1" dirty="0">
              <a:solidFill>
                <a:srgbClr val="FF0000"/>
              </a:solidFill>
            </a:rPr>
            <a:t> </a:t>
          </a:r>
          <a:r>
            <a:rPr lang="en-US" b="1" dirty="0" err="1">
              <a:solidFill>
                <a:srgbClr val="FF0000"/>
              </a:solidFill>
            </a:rPr>
            <a:t>đồng</a:t>
          </a:r>
          <a:endParaRPr lang="en-US" b="1" dirty="0">
            <a:solidFill>
              <a:srgbClr val="FF0000"/>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0.74074</cdr:x>
      <cdr:y>0.03877</cdr:y>
    </cdr:from>
    <cdr:to>
      <cdr:x>1</cdr:x>
      <cdr:y>0.15205</cdr:y>
    </cdr:to>
    <cdr:sp macro="" textlink="">
      <cdr:nvSpPr>
        <cdr:cNvPr id="2" name="Rectangle 1">
          <a:extLst xmlns:a="http://schemas.openxmlformats.org/drawingml/2006/main">
            <a:ext uri="{FF2B5EF4-FFF2-40B4-BE49-F238E27FC236}">
              <a16:creationId xmlns:a16="http://schemas.microsoft.com/office/drawing/2014/main" id="{A6B955EC-825D-66B6-5D43-918178805CF2}"/>
            </a:ext>
          </a:extLst>
        </cdr:cNvPr>
        <cdr:cNvSpPr/>
      </cdr:nvSpPr>
      <cdr:spPr>
        <a:xfrm xmlns:a="http://schemas.openxmlformats.org/drawingml/2006/main">
          <a:off x="6095994" y="182562"/>
          <a:ext cx="2133606" cy="533382"/>
        </a:xfrm>
        <a:prstGeom xmlns:a="http://schemas.openxmlformats.org/drawingml/2006/main" prst="rect">
          <a:avLst/>
        </a:prstGeom>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xmlns:a="http://schemas.openxmlformats.org/drawingml/2006/main">
          <a:pPr algn="ctr"/>
          <a:r>
            <a:rPr lang="en-US"/>
            <a:t>Đơn vị: </a:t>
          </a:r>
          <a:r>
            <a:rPr lang="en-US" b="1">
              <a:solidFill>
                <a:srgbClr val="FF0000"/>
              </a:solidFill>
            </a:rPr>
            <a:t>Triệu đồng</a:t>
          </a:r>
        </a:p>
      </cdr:txBody>
    </cdr:sp>
  </cdr:relSizeAnchor>
</c:userShapes>
</file>

<file path=ppt/drawings/drawing3.xml><?xml version="1.0" encoding="utf-8"?>
<c:userShapes xmlns:c="http://schemas.openxmlformats.org/drawingml/2006/chart">
  <cdr:relSizeAnchor xmlns:cdr="http://schemas.openxmlformats.org/drawingml/2006/chartDrawing">
    <cdr:from>
      <cdr:x>0.74074</cdr:x>
      <cdr:y>0.03877</cdr:y>
    </cdr:from>
    <cdr:to>
      <cdr:x>1</cdr:x>
      <cdr:y>0.15205</cdr:y>
    </cdr:to>
    <cdr:sp macro="" textlink="">
      <cdr:nvSpPr>
        <cdr:cNvPr id="2" name="Rectangle 1">
          <a:extLst xmlns:a="http://schemas.openxmlformats.org/drawingml/2006/main">
            <a:ext uri="{FF2B5EF4-FFF2-40B4-BE49-F238E27FC236}">
              <a16:creationId xmlns:a16="http://schemas.microsoft.com/office/drawing/2014/main" id="{A6B955EC-825D-66B6-5D43-918178805CF2}"/>
            </a:ext>
          </a:extLst>
        </cdr:cNvPr>
        <cdr:cNvSpPr/>
      </cdr:nvSpPr>
      <cdr:spPr>
        <a:xfrm xmlns:a="http://schemas.openxmlformats.org/drawingml/2006/main">
          <a:off x="6095994" y="182562"/>
          <a:ext cx="2133606" cy="533382"/>
        </a:xfrm>
        <a:prstGeom xmlns:a="http://schemas.openxmlformats.org/drawingml/2006/main" prst="rect">
          <a:avLst/>
        </a:prstGeom>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xmlns:a="http://schemas.openxmlformats.org/drawingml/2006/main">
          <a:pPr algn="ctr"/>
          <a:r>
            <a:rPr lang="en-US"/>
            <a:t>Đơn vị: </a:t>
          </a:r>
          <a:r>
            <a:rPr lang="en-US" b="1">
              <a:solidFill>
                <a:srgbClr val="FF0000"/>
              </a:solidFill>
            </a:rPr>
            <a:t>Triệu đồng</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BB08D2CB-A23E-4857-AF6E-B19A011AA09A}" type="datetimeFigureOut">
              <a:rPr lang="en-US" smtClean="0"/>
              <a:t>12/9/2023</a:t>
            </a:fld>
            <a:endParaRPr lang="en-US"/>
          </a:p>
        </p:txBody>
      </p:sp>
      <p:sp>
        <p:nvSpPr>
          <p:cNvPr id="4" name="Footer Placeholder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04C3299D-C251-40B0-AACE-5B3DAA755A34}" type="slidenum">
              <a:rPr lang="en-US" smtClean="0"/>
              <a:t>‹#›</a:t>
            </a:fld>
            <a:endParaRPr lang="en-US"/>
          </a:p>
        </p:txBody>
      </p:sp>
    </p:spTree>
    <p:extLst>
      <p:ext uri="{BB962C8B-B14F-4D97-AF65-F5344CB8AC3E}">
        <p14:creationId xmlns:p14="http://schemas.microsoft.com/office/powerpoint/2010/main" val="11726327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349EB1B3-1EAA-40E6-B5AE-ADB3D7B4B431}" type="datetimeFigureOut">
              <a:rPr lang="en-US" smtClean="0"/>
              <a:t>12/9/2023</a:t>
            </a:fld>
            <a:endParaRPr lang="en-US"/>
          </a:p>
        </p:txBody>
      </p:sp>
      <p:sp>
        <p:nvSpPr>
          <p:cNvPr id="4" name="Slide Image Placeholder 3"/>
          <p:cNvSpPr>
            <a:spLocks noGrp="1" noRot="1" noChangeAspect="1"/>
          </p:cNvSpPr>
          <p:nvPr>
            <p:ph type="sldImg" idx="2"/>
          </p:nvPr>
        </p:nvSpPr>
        <p:spPr>
          <a:xfrm>
            <a:off x="79375" y="739775"/>
            <a:ext cx="6577013" cy="37004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CCCBC9E9-BC03-4CAC-AA2E-811CE01CAD28}" type="slidenum">
              <a:rPr lang="en-US" smtClean="0"/>
              <a:t>‹#›</a:t>
            </a:fld>
            <a:endParaRPr lang="en-US"/>
          </a:p>
        </p:txBody>
      </p:sp>
    </p:spTree>
    <p:extLst>
      <p:ext uri="{BB962C8B-B14F-4D97-AF65-F5344CB8AC3E}">
        <p14:creationId xmlns:p14="http://schemas.microsoft.com/office/powerpoint/2010/main" val="757503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1922" name="Group 2"/>
          <p:cNvGrpSpPr>
            <a:grpSpLocks/>
          </p:cNvGrpSpPr>
          <p:nvPr/>
        </p:nvGrpSpPr>
        <p:grpSpPr bwMode="auto">
          <a:xfrm>
            <a:off x="1" y="2438401"/>
            <a:ext cx="12012084" cy="1052513"/>
            <a:chOff x="0" y="1536"/>
            <a:chExt cx="5675" cy="663"/>
          </a:xfrm>
        </p:grpSpPr>
        <p:grpSp>
          <p:nvGrpSpPr>
            <p:cNvPr id="81923" name="Group 3"/>
            <p:cNvGrpSpPr>
              <a:grpSpLocks/>
            </p:cNvGrpSpPr>
            <p:nvPr/>
          </p:nvGrpSpPr>
          <p:grpSpPr bwMode="auto">
            <a:xfrm>
              <a:off x="183" y="1604"/>
              <a:ext cx="448" cy="299"/>
              <a:chOff x="720" y="336"/>
              <a:chExt cx="624" cy="432"/>
            </a:xfrm>
          </p:grpSpPr>
          <p:sp>
            <p:nvSpPr>
              <p:cNvPr id="81924"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25"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81926" name="Group 6"/>
            <p:cNvGrpSpPr>
              <a:grpSpLocks/>
            </p:cNvGrpSpPr>
            <p:nvPr/>
          </p:nvGrpSpPr>
          <p:grpSpPr bwMode="auto">
            <a:xfrm>
              <a:off x="261" y="1870"/>
              <a:ext cx="465" cy="299"/>
              <a:chOff x="912" y="2640"/>
              <a:chExt cx="672" cy="432"/>
            </a:xfrm>
          </p:grpSpPr>
          <p:sp>
            <p:nvSpPr>
              <p:cNvPr id="81927"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28"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1929"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30"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31"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1932" name="Rectangle 12"/>
          <p:cNvSpPr>
            <a:spLocks noGrp="1" noChangeArrowheads="1"/>
          </p:cNvSpPr>
          <p:nvPr>
            <p:ph type="ctrTitle"/>
          </p:nvPr>
        </p:nvSpPr>
        <p:spPr>
          <a:xfrm>
            <a:off x="1320800" y="1676400"/>
            <a:ext cx="10363200" cy="1462088"/>
          </a:xfrm>
        </p:spPr>
        <p:txBody>
          <a:bodyPr/>
          <a:lstStyle>
            <a:lvl1pPr>
              <a:defRPr/>
            </a:lvl1pPr>
          </a:lstStyle>
          <a:p>
            <a:pPr lvl="0"/>
            <a:r>
              <a:rPr lang="en-US" noProof="0"/>
              <a:t>Click to edit Master title style</a:t>
            </a:r>
          </a:p>
        </p:txBody>
      </p:sp>
      <p:sp>
        <p:nvSpPr>
          <p:cNvPr id="81933" name="Rectangle 13"/>
          <p:cNvSpPr>
            <a:spLocks noGrp="1" noChangeArrowheads="1"/>
          </p:cNvSpPr>
          <p:nvPr>
            <p:ph type="subTitle" idx="1"/>
          </p:nvPr>
        </p:nvSpPr>
        <p:spPr>
          <a:xfrm>
            <a:off x="1828800" y="3886200"/>
            <a:ext cx="85344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81934" name="Rectangle 14"/>
          <p:cNvSpPr>
            <a:spLocks noGrp="1" noChangeArrowheads="1"/>
          </p:cNvSpPr>
          <p:nvPr>
            <p:ph type="dt" sz="half" idx="2"/>
          </p:nvPr>
        </p:nvSpPr>
        <p:spPr>
          <a:xfrm>
            <a:off x="1320800" y="6248400"/>
            <a:ext cx="2540000" cy="457200"/>
          </a:xfrm>
        </p:spPr>
        <p:txBody>
          <a:bodyPr/>
          <a:lstStyle>
            <a:lvl1pPr>
              <a:defRPr>
                <a:solidFill>
                  <a:schemeClr val="bg2"/>
                </a:solidFill>
              </a:defRPr>
            </a:lvl1pPr>
          </a:lstStyle>
          <a:p>
            <a:endParaRPr lang="en-US"/>
          </a:p>
        </p:txBody>
      </p:sp>
      <p:sp>
        <p:nvSpPr>
          <p:cNvPr id="81935" name="Rectangle 15"/>
          <p:cNvSpPr>
            <a:spLocks noGrp="1" noChangeArrowheads="1"/>
          </p:cNvSpPr>
          <p:nvPr>
            <p:ph type="ftr" sz="quarter" idx="3"/>
          </p:nvPr>
        </p:nvSpPr>
        <p:spPr>
          <a:xfrm>
            <a:off x="4572000" y="6248400"/>
            <a:ext cx="3860800" cy="457200"/>
          </a:xfrm>
        </p:spPr>
        <p:txBody>
          <a:bodyPr/>
          <a:lstStyle>
            <a:lvl1pPr>
              <a:defRPr>
                <a:solidFill>
                  <a:schemeClr val="bg2"/>
                </a:solidFill>
              </a:defRPr>
            </a:lvl1pPr>
          </a:lstStyle>
          <a:p>
            <a:endParaRPr lang="en-US"/>
          </a:p>
        </p:txBody>
      </p:sp>
      <p:sp>
        <p:nvSpPr>
          <p:cNvPr id="81936" name="Rectangle 16"/>
          <p:cNvSpPr>
            <a:spLocks noGrp="1" noChangeArrowheads="1"/>
          </p:cNvSpPr>
          <p:nvPr>
            <p:ph type="sldNum" sz="quarter" idx="4"/>
          </p:nvPr>
        </p:nvSpPr>
        <p:spPr>
          <a:xfrm>
            <a:off x="9144000" y="6248400"/>
            <a:ext cx="2540000" cy="457200"/>
          </a:xfrm>
        </p:spPr>
        <p:txBody>
          <a:bodyPr/>
          <a:lstStyle>
            <a:lvl1pPr>
              <a:defRPr>
                <a:solidFill>
                  <a:schemeClr val="bg2"/>
                </a:solidFill>
              </a:defRPr>
            </a:lvl1pPr>
          </a:lstStyle>
          <a:p>
            <a:fld id="{2F556719-F573-4450-8844-45B869B5C15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A39B8BA-7E62-4EE8-92B9-0F7D14A25A28}" type="slidenum">
              <a:rPr lang="en-US"/>
              <a:pPr/>
              <a:t>‹#›</a:t>
            </a:fld>
            <a:endParaRPr lang="en-US"/>
          </a:p>
        </p:txBody>
      </p:sp>
    </p:spTree>
    <p:extLst>
      <p:ext uri="{BB962C8B-B14F-4D97-AF65-F5344CB8AC3E}">
        <p14:creationId xmlns:p14="http://schemas.microsoft.com/office/powerpoint/2010/main" val="4099941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38733" y="214313"/>
            <a:ext cx="2601384" cy="5918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34584" y="214313"/>
            <a:ext cx="7600949" cy="5918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211422F-4311-4FC8-B98A-FADACE860D70}" type="slidenum">
              <a:rPr lang="en-US"/>
              <a:pPr/>
              <a:t>‹#›</a:t>
            </a:fld>
            <a:endParaRPr lang="en-US"/>
          </a:p>
        </p:txBody>
      </p:sp>
    </p:spTree>
    <p:extLst>
      <p:ext uri="{BB962C8B-B14F-4D97-AF65-F5344CB8AC3E}">
        <p14:creationId xmlns:p14="http://schemas.microsoft.com/office/powerpoint/2010/main" val="2852314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8138ACE-93BB-4EE1-9AD6-CBD50CB29056}" type="slidenum">
              <a:rPr lang="en-US"/>
              <a:pPr/>
              <a:t>‹#›</a:t>
            </a:fld>
            <a:endParaRPr lang="en-US"/>
          </a:p>
        </p:txBody>
      </p:sp>
    </p:spTree>
    <p:extLst>
      <p:ext uri="{BB962C8B-B14F-4D97-AF65-F5344CB8AC3E}">
        <p14:creationId xmlns:p14="http://schemas.microsoft.com/office/powerpoint/2010/main" val="2064329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B607A3D-350C-40D8-9CB3-A2206F1112C9}" type="slidenum">
              <a:rPr lang="en-US"/>
              <a:pPr/>
              <a:t>‹#›</a:t>
            </a:fld>
            <a:endParaRPr lang="en-US"/>
          </a:p>
        </p:txBody>
      </p:sp>
    </p:spTree>
    <p:extLst>
      <p:ext uri="{BB962C8B-B14F-4D97-AF65-F5344CB8AC3E}">
        <p14:creationId xmlns:p14="http://schemas.microsoft.com/office/powerpoint/2010/main" val="2655155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76917" y="2017713"/>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60117" y="2017713"/>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0425B64-63A5-45A2-942F-318F2BF3F743}" type="slidenum">
              <a:rPr lang="en-US"/>
              <a:pPr/>
              <a:t>‹#›</a:t>
            </a:fld>
            <a:endParaRPr lang="en-US"/>
          </a:p>
        </p:txBody>
      </p:sp>
    </p:spTree>
    <p:extLst>
      <p:ext uri="{BB962C8B-B14F-4D97-AF65-F5344CB8AC3E}">
        <p14:creationId xmlns:p14="http://schemas.microsoft.com/office/powerpoint/2010/main" val="2896170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E4F4C7E-F873-4D5D-881E-22190710438C}" type="slidenum">
              <a:rPr lang="en-US"/>
              <a:pPr/>
              <a:t>‹#›</a:t>
            </a:fld>
            <a:endParaRPr lang="en-US"/>
          </a:p>
        </p:txBody>
      </p:sp>
    </p:spTree>
    <p:extLst>
      <p:ext uri="{BB962C8B-B14F-4D97-AF65-F5344CB8AC3E}">
        <p14:creationId xmlns:p14="http://schemas.microsoft.com/office/powerpoint/2010/main" val="2158698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B9C1265-5A93-4293-B0A5-72B0303477E6}" type="slidenum">
              <a:rPr lang="en-US"/>
              <a:pPr/>
              <a:t>‹#›</a:t>
            </a:fld>
            <a:endParaRPr lang="en-US"/>
          </a:p>
        </p:txBody>
      </p:sp>
    </p:spTree>
    <p:extLst>
      <p:ext uri="{BB962C8B-B14F-4D97-AF65-F5344CB8AC3E}">
        <p14:creationId xmlns:p14="http://schemas.microsoft.com/office/powerpoint/2010/main" val="2724819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DC8D83C-C00A-43EA-A43B-C60DBCD1E0B7}" type="slidenum">
              <a:rPr lang="en-US"/>
              <a:pPr/>
              <a:t>‹#›</a:t>
            </a:fld>
            <a:endParaRPr lang="en-US"/>
          </a:p>
        </p:txBody>
      </p:sp>
    </p:spTree>
    <p:extLst>
      <p:ext uri="{BB962C8B-B14F-4D97-AF65-F5344CB8AC3E}">
        <p14:creationId xmlns:p14="http://schemas.microsoft.com/office/powerpoint/2010/main" val="2975190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7244A4F-6A8D-4E35-B55E-4C16007F6B1D}" type="slidenum">
              <a:rPr lang="en-US"/>
              <a:pPr/>
              <a:t>‹#›</a:t>
            </a:fld>
            <a:endParaRPr lang="en-US"/>
          </a:p>
        </p:txBody>
      </p:sp>
    </p:spTree>
    <p:extLst>
      <p:ext uri="{BB962C8B-B14F-4D97-AF65-F5344CB8AC3E}">
        <p14:creationId xmlns:p14="http://schemas.microsoft.com/office/powerpoint/2010/main" val="1006154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5BCC0B8-9948-432F-83CD-607565C0AD01}" type="slidenum">
              <a:rPr lang="en-US"/>
              <a:pPr/>
              <a:t>‹#›</a:t>
            </a:fld>
            <a:endParaRPr lang="en-US"/>
          </a:p>
        </p:txBody>
      </p:sp>
    </p:spTree>
    <p:extLst>
      <p:ext uri="{BB962C8B-B14F-4D97-AF65-F5344CB8AC3E}">
        <p14:creationId xmlns:p14="http://schemas.microsoft.com/office/powerpoint/2010/main" val="1190458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ChangeArrowheads="1"/>
          </p:cNvSpPr>
          <p:nvPr/>
        </p:nvSpPr>
        <p:spPr bwMode="ltGray">
          <a:xfrm>
            <a:off x="556684" y="1098551"/>
            <a:ext cx="58420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80899" name="Rectangle 3"/>
          <p:cNvSpPr>
            <a:spLocks noChangeArrowheads="1"/>
          </p:cNvSpPr>
          <p:nvPr/>
        </p:nvSpPr>
        <p:spPr bwMode="ltGray">
          <a:xfrm>
            <a:off x="1066801" y="1098551"/>
            <a:ext cx="438151"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80900" name="Rectangle 4"/>
          <p:cNvSpPr>
            <a:spLocks noChangeArrowheads="1"/>
          </p:cNvSpPr>
          <p:nvPr/>
        </p:nvSpPr>
        <p:spPr bwMode="ltGray">
          <a:xfrm>
            <a:off x="721785" y="1520826"/>
            <a:ext cx="563033"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80901" name="Rectangle 5"/>
          <p:cNvSpPr>
            <a:spLocks noChangeArrowheads="1"/>
          </p:cNvSpPr>
          <p:nvPr/>
        </p:nvSpPr>
        <p:spPr bwMode="ltGray">
          <a:xfrm>
            <a:off x="1214967" y="1520826"/>
            <a:ext cx="491067"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80902" name="Rectangle 6"/>
          <p:cNvSpPr>
            <a:spLocks noChangeArrowheads="1"/>
          </p:cNvSpPr>
          <p:nvPr/>
        </p:nvSpPr>
        <p:spPr bwMode="ltGray">
          <a:xfrm>
            <a:off x="169333" y="1447801"/>
            <a:ext cx="747184"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80903" name="Rectangle 7"/>
          <p:cNvSpPr>
            <a:spLocks noChangeArrowheads="1"/>
          </p:cNvSpPr>
          <p:nvPr/>
        </p:nvSpPr>
        <p:spPr bwMode="gray">
          <a:xfrm>
            <a:off x="1016000" y="990601"/>
            <a:ext cx="42333"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80904" name="Rectangle 8"/>
          <p:cNvSpPr>
            <a:spLocks noChangeArrowheads="1"/>
          </p:cNvSpPr>
          <p:nvPr/>
        </p:nvSpPr>
        <p:spPr bwMode="gray">
          <a:xfrm>
            <a:off x="590551" y="1781175"/>
            <a:ext cx="10968567"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80905" name="Rectangle 9"/>
          <p:cNvSpPr>
            <a:spLocks noGrp="1" noChangeArrowheads="1"/>
          </p:cNvSpPr>
          <p:nvPr>
            <p:ph type="title"/>
          </p:nvPr>
        </p:nvSpPr>
        <p:spPr bwMode="auto">
          <a:xfrm>
            <a:off x="1534585" y="214314"/>
            <a:ext cx="10390716"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80906" name="Rectangle 10"/>
          <p:cNvSpPr>
            <a:spLocks noGrp="1" noChangeArrowheads="1"/>
          </p:cNvSpPr>
          <p:nvPr>
            <p:ph type="body" idx="1"/>
          </p:nvPr>
        </p:nvSpPr>
        <p:spPr bwMode="auto">
          <a:xfrm>
            <a:off x="1576917" y="2017713"/>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0907" name="Rectangle 11"/>
          <p:cNvSpPr>
            <a:spLocks noGrp="1" noChangeArrowheads="1"/>
          </p:cNvSpPr>
          <p:nvPr>
            <p:ph type="dt" sz="half" idx="2"/>
          </p:nvPr>
        </p:nvSpPr>
        <p:spPr bwMode="auto">
          <a:xfrm>
            <a:off x="1549400" y="6243638"/>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endParaRPr lang="en-US"/>
          </a:p>
        </p:txBody>
      </p:sp>
      <p:sp>
        <p:nvSpPr>
          <p:cNvPr id="80908" name="Rectangle 12"/>
          <p:cNvSpPr>
            <a:spLocks noGrp="1" noChangeArrowheads="1"/>
          </p:cNvSpPr>
          <p:nvPr>
            <p:ph type="ftr" sz="quarter" idx="3"/>
          </p:nvPr>
        </p:nvSpPr>
        <p:spPr bwMode="auto">
          <a:xfrm>
            <a:off x="4876800" y="6243638"/>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80909" name="Rectangle 13"/>
          <p:cNvSpPr>
            <a:spLocks noGrp="1" noChangeArrowheads="1"/>
          </p:cNvSpPr>
          <p:nvPr>
            <p:ph type="sldNum" sz="quarter" idx="4"/>
          </p:nvPr>
        </p:nvSpPr>
        <p:spPr bwMode="auto">
          <a:xfrm>
            <a:off x="9389533" y="6243638"/>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fld id="{AE16FE03-DE2B-4DFF-ABA1-57802E16C78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pitchFamily="34" charset="0"/>
        </a:defRPr>
      </a:lvl2pPr>
      <a:lvl3pPr algn="l" rtl="0" eaLnBrk="1" fontAlgn="base" hangingPunct="1">
        <a:spcBef>
          <a:spcPct val="0"/>
        </a:spcBef>
        <a:spcAft>
          <a:spcPct val="0"/>
        </a:spcAft>
        <a:defRPr sz="4400">
          <a:solidFill>
            <a:schemeClr val="tx2"/>
          </a:solidFill>
          <a:latin typeface="Tahoma" pitchFamily="34" charset="0"/>
        </a:defRPr>
      </a:lvl3pPr>
      <a:lvl4pPr algn="l" rtl="0" eaLnBrk="1" fontAlgn="base" hangingPunct="1">
        <a:spcBef>
          <a:spcPct val="0"/>
        </a:spcBef>
        <a:spcAft>
          <a:spcPct val="0"/>
        </a:spcAft>
        <a:defRPr sz="4400">
          <a:solidFill>
            <a:schemeClr val="tx2"/>
          </a:solidFill>
          <a:latin typeface="Tahoma" pitchFamily="34" charset="0"/>
        </a:defRPr>
      </a:lvl4pPr>
      <a:lvl5pPr algn="l" rtl="0" eaLnBrk="1" fontAlgn="base" hangingPunct="1">
        <a:spcBef>
          <a:spcPct val="0"/>
        </a:spcBef>
        <a:spcAft>
          <a:spcPct val="0"/>
        </a:spcAft>
        <a:defRPr sz="4400">
          <a:solidFill>
            <a:schemeClr val="tx2"/>
          </a:solidFill>
          <a:latin typeface="Tahoma" pitchFamily="34" charset="0"/>
        </a:defRPr>
      </a:lvl5pPr>
      <a:lvl6pPr marL="457200" algn="l" rtl="0" eaLnBrk="1" fontAlgn="base" hangingPunct="1">
        <a:spcBef>
          <a:spcPct val="0"/>
        </a:spcBef>
        <a:spcAft>
          <a:spcPct val="0"/>
        </a:spcAft>
        <a:defRPr sz="4400">
          <a:solidFill>
            <a:schemeClr val="tx2"/>
          </a:solidFill>
          <a:latin typeface="Tahoma" pitchFamily="34" charset="0"/>
        </a:defRPr>
      </a:lvl6pPr>
      <a:lvl7pPr marL="914400" algn="l" rtl="0" eaLnBrk="1" fontAlgn="base" hangingPunct="1">
        <a:spcBef>
          <a:spcPct val="0"/>
        </a:spcBef>
        <a:spcAft>
          <a:spcPct val="0"/>
        </a:spcAft>
        <a:defRPr sz="4400">
          <a:solidFill>
            <a:schemeClr val="tx2"/>
          </a:solidFill>
          <a:latin typeface="Tahoma" pitchFamily="34" charset="0"/>
        </a:defRPr>
      </a:lvl7pPr>
      <a:lvl8pPr marL="1371600" algn="l" rtl="0" eaLnBrk="1" fontAlgn="base" hangingPunct="1">
        <a:spcBef>
          <a:spcPct val="0"/>
        </a:spcBef>
        <a:spcAft>
          <a:spcPct val="0"/>
        </a:spcAft>
        <a:defRPr sz="4400">
          <a:solidFill>
            <a:schemeClr val="tx2"/>
          </a:solidFill>
          <a:latin typeface="Tahoma" pitchFamily="34" charset="0"/>
        </a:defRPr>
      </a:lvl8pPr>
      <a:lvl9pPr marL="1828800" algn="l" rtl="0" eaLnBrk="1" fontAlgn="base" hangingPunct="1">
        <a:spcBef>
          <a:spcPct val="0"/>
        </a:spcBef>
        <a:spcAft>
          <a:spcPct val="0"/>
        </a:spcAft>
        <a:defRPr sz="4400">
          <a:solidFill>
            <a:schemeClr val="tx2"/>
          </a:solidFill>
          <a:latin typeface="Tahoma" pitchFamily="34" charset="0"/>
        </a:defRPr>
      </a:lvl9pPr>
    </p:titleStyle>
    <p:bodyStyle>
      <a:lvl1pPr marL="342900" indent="-342900" algn="l" rtl="0" eaLnBrk="1" fontAlgn="base" hangingPunct="1">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chart" Target="../charts/chart1.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057401"/>
            <a:ext cx="10210800" cy="1371599"/>
          </a:xfrm>
        </p:spPr>
        <p:txBody>
          <a:bodyPr/>
          <a:lstStyle/>
          <a:p>
            <a:pPr algn="ctr"/>
            <a:br>
              <a:rPr lang="en-US" sz="2800" dirty="0"/>
            </a:br>
            <a:br>
              <a:rPr lang="en-US" sz="2800" dirty="0"/>
            </a:br>
            <a:br>
              <a:rPr lang="en-US" sz="2800" dirty="0"/>
            </a:br>
            <a:br>
              <a:rPr lang="en-US" sz="2800" dirty="0"/>
            </a:br>
            <a:r>
              <a:rPr lang="en-US" sz="3600" dirty="0">
                <a:solidFill>
                  <a:srgbClr val="2D2D87"/>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KCB YHCT 11 THÁNG ĐẦU NĂM 2023 VÀ MỘT SỐ TỒN TẠI, VƯỚNG MẮC TRONG THANH, QUYẾT TOÁN</a:t>
            </a:r>
            <a:endParaRPr lang="en-US" sz="3600" b="1" dirty="0">
              <a:solidFill>
                <a:srgbClr val="2D2D87"/>
              </a:solidFill>
            </a:endParaRPr>
          </a:p>
        </p:txBody>
      </p:sp>
      <p:sp>
        <p:nvSpPr>
          <p:cNvPr id="3" name="Subtitle 2"/>
          <p:cNvSpPr>
            <a:spLocks noGrp="1"/>
          </p:cNvSpPr>
          <p:nvPr>
            <p:ph type="subTitle" idx="1"/>
          </p:nvPr>
        </p:nvSpPr>
        <p:spPr>
          <a:xfrm>
            <a:off x="2895600" y="422639"/>
            <a:ext cx="7620000" cy="533400"/>
          </a:xfrm>
        </p:spPr>
        <p:txBody>
          <a:bodyPr/>
          <a:lstStyle/>
          <a:p>
            <a:r>
              <a:rPr lang="en-US" sz="2400" b="1" dirty="0">
                <a:solidFill>
                  <a:srgbClr val="2D2D87"/>
                </a:solidFill>
              </a:rPr>
              <a:t>BAN THỰC HIỆN CHÍNH SÁCH BHYT</a:t>
            </a:r>
          </a:p>
        </p:txBody>
      </p:sp>
      <p:pic>
        <p:nvPicPr>
          <p:cNvPr id="4" name="Picture 6" descr="VSSlogo"/>
          <p:cNvPicPr>
            <a:picLocks noChangeAspect="1" noChangeArrowheads="1"/>
          </p:cNvPicPr>
          <p:nvPr/>
        </p:nvPicPr>
        <p:blipFill>
          <a:blip r:embed="rId2"/>
          <a:srcRect/>
          <a:stretch>
            <a:fillRect/>
          </a:stretch>
        </p:blipFill>
        <p:spPr bwMode="auto">
          <a:xfrm>
            <a:off x="1569221" y="0"/>
            <a:ext cx="1447800" cy="1378678"/>
          </a:xfrm>
          <a:prstGeom prst="rect">
            <a:avLst/>
          </a:prstGeom>
          <a:noFill/>
          <a:ln w="9525">
            <a:noFill/>
            <a:miter lim="800000"/>
            <a:headEnd/>
            <a:tailEnd/>
          </a:ln>
        </p:spPr>
      </p:pic>
      <p:sp>
        <p:nvSpPr>
          <p:cNvPr id="5" name="Rectangle 4"/>
          <p:cNvSpPr/>
          <p:nvPr/>
        </p:nvSpPr>
        <p:spPr>
          <a:xfrm>
            <a:off x="3657600" y="5943600"/>
            <a:ext cx="6477000" cy="461665"/>
          </a:xfrm>
          <a:prstGeom prst="rect">
            <a:avLst/>
          </a:prstGeom>
        </p:spPr>
        <p:txBody>
          <a:bodyPr wrap="square">
            <a:spAutoFit/>
          </a:bodyPr>
          <a:lstStyle/>
          <a:p>
            <a:pPr algn="ctr"/>
            <a:r>
              <a:rPr lang="en-US" sz="2400" b="1" i="1" dirty="0" err="1">
                <a:solidFill>
                  <a:srgbClr val="2D2D87"/>
                </a:solidFill>
                <a:latin typeface="Cambria" pitchFamily="18" charset="0"/>
              </a:rPr>
              <a:t>Nghệ</a:t>
            </a:r>
            <a:r>
              <a:rPr lang="en-US" sz="2400" b="1" i="1" dirty="0">
                <a:solidFill>
                  <a:srgbClr val="2D2D87"/>
                </a:solidFill>
                <a:latin typeface="Cambria" pitchFamily="18" charset="0"/>
              </a:rPr>
              <a:t> An, </a:t>
            </a:r>
            <a:r>
              <a:rPr lang="en-US" sz="2400" b="1" i="1" dirty="0" err="1">
                <a:solidFill>
                  <a:srgbClr val="2D2D87"/>
                </a:solidFill>
                <a:latin typeface="Cambria" pitchFamily="18" charset="0"/>
              </a:rPr>
              <a:t>ngày</a:t>
            </a:r>
            <a:r>
              <a:rPr lang="en-US" sz="2400" b="1" i="1" dirty="0">
                <a:solidFill>
                  <a:srgbClr val="2D2D87"/>
                </a:solidFill>
                <a:latin typeface="Cambria" pitchFamily="18" charset="0"/>
              </a:rPr>
              <a:t> 11 </a:t>
            </a:r>
            <a:r>
              <a:rPr lang="en-US" sz="2400" b="1" i="1" dirty="0" err="1">
                <a:solidFill>
                  <a:srgbClr val="2D2D87"/>
                </a:solidFill>
                <a:latin typeface="Cambria" pitchFamily="18" charset="0"/>
              </a:rPr>
              <a:t>tháng</a:t>
            </a:r>
            <a:r>
              <a:rPr lang="en-US" sz="2400" b="1" i="1" dirty="0">
                <a:solidFill>
                  <a:srgbClr val="2D2D87"/>
                </a:solidFill>
                <a:latin typeface="Cambria" pitchFamily="18" charset="0"/>
              </a:rPr>
              <a:t> 12 </a:t>
            </a:r>
            <a:r>
              <a:rPr lang="en-US" sz="2400" b="1" i="1" dirty="0" err="1">
                <a:solidFill>
                  <a:srgbClr val="2D2D87"/>
                </a:solidFill>
                <a:latin typeface="Cambria" pitchFamily="18" charset="0"/>
              </a:rPr>
              <a:t>năm</a:t>
            </a:r>
            <a:r>
              <a:rPr lang="en-US" sz="2400" b="1" i="1" dirty="0">
                <a:solidFill>
                  <a:srgbClr val="2D2D87"/>
                </a:solidFill>
                <a:latin typeface="Cambria" pitchFamily="18" charset="0"/>
              </a:rPr>
              <a:t> 2023</a:t>
            </a:r>
            <a:endParaRPr lang="en-US" sz="2400" i="1" dirty="0"/>
          </a:p>
        </p:txBody>
      </p:sp>
    </p:spTree>
    <p:extLst>
      <p:ext uri="{BB962C8B-B14F-4D97-AF65-F5344CB8AC3E}">
        <p14:creationId xmlns:p14="http://schemas.microsoft.com/office/powerpoint/2010/main" val="4189171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9FE59-350B-2CDD-68D4-EE0909DB3054}"/>
              </a:ext>
            </a:extLst>
          </p:cNvPr>
          <p:cNvSpPr>
            <a:spLocks noGrp="1"/>
          </p:cNvSpPr>
          <p:nvPr>
            <p:ph type="title"/>
          </p:nvPr>
        </p:nvSpPr>
        <p:spPr/>
        <p:txBody>
          <a:bodyPr/>
          <a:lstStyle/>
          <a:p>
            <a:pPr algn="ctr"/>
            <a:r>
              <a:rPr lang="en-US" sz="3200" b="1" dirty="0">
                <a:latin typeface="Times New Roman" panose="02020603050405020304" pitchFamily="18" charset="0"/>
                <a:cs typeface="Times New Roman" panose="02020603050405020304" pitchFamily="18" charset="0"/>
              </a:rPr>
              <a:t>SỬ DỤNG MỘT SỐ NHÓM DVKT 10 THÁNG ĐẦU NĂM 2023: CSCK YHCT – KHOA YHCT/CS KCB</a:t>
            </a:r>
            <a:endParaRPr lang="en-US" dirty="0"/>
          </a:p>
        </p:txBody>
      </p:sp>
      <p:graphicFrame>
        <p:nvGraphicFramePr>
          <p:cNvPr id="4" name="Content Placeholder 3">
            <a:extLst>
              <a:ext uri="{FF2B5EF4-FFF2-40B4-BE49-F238E27FC236}">
                <a16:creationId xmlns:a16="http://schemas.microsoft.com/office/drawing/2014/main" id="{2E042762-F988-9932-D115-D318C6BC3660}"/>
              </a:ext>
            </a:extLst>
          </p:cNvPr>
          <p:cNvGraphicFramePr>
            <a:graphicFrameLocks noGrp="1"/>
          </p:cNvGraphicFramePr>
          <p:nvPr>
            <p:ph idx="1"/>
            <p:extLst>
              <p:ext uri="{D42A27DB-BD31-4B8C-83A1-F6EECF244321}">
                <p14:modId xmlns:p14="http://schemas.microsoft.com/office/powerpoint/2010/main" val="697310940"/>
              </p:ext>
            </p:extLst>
          </p:nvPr>
        </p:nvGraphicFramePr>
        <p:xfrm>
          <a:off x="1564976" y="2362200"/>
          <a:ext cx="10363200" cy="428148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60846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6689F-699D-9535-6C9F-8C0F21139A4C}"/>
              </a:ext>
            </a:extLst>
          </p:cNvPr>
          <p:cNvSpPr>
            <a:spLocks noGrp="1"/>
          </p:cNvSpPr>
          <p:nvPr>
            <p:ph type="title"/>
          </p:nvPr>
        </p:nvSpPr>
        <p:spPr/>
        <p:txBody>
          <a:bodyPr/>
          <a:lstStyle/>
          <a:p>
            <a:r>
              <a:rPr lang="en-US" sz="3200" b="1" dirty="0">
                <a:latin typeface="Times New Roman" panose="02020603050405020304" pitchFamily="18" charset="0"/>
                <a:cs typeface="Times New Roman" panose="02020603050405020304" pitchFamily="18" charset="0"/>
              </a:rPr>
              <a:t>SỬ DỤNG MỘT SỐ NHÓM DVKT 10 THÁNG ĐẦU NĂM 2023: CSCK YHCT – KHOA YHCT/CS KCB</a:t>
            </a:r>
            <a:endParaRPr lang="en-US" sz="3200" dirty="0"/>
          </a:p>
        </p:txBody>
      </p:sp>
      <p:graphicFrame>
        <p:nvGraphicFramePr>
          <p:cNvPr id="4" name="Content Placeholder 3">
            <a:extLst>
              <a:ext uri="{FF2B5EF4-FFF2-40B4-BE49-F238E27FC236}">
                <a16:creationId xmlns:a16="http://schemas.microsoft.com/office/drawing/2014/main" id="{D39FF54A-4F7F-D8DE-3350-0FAC3F9BE063}"/>
              </a:ext>
            </a:extLst>
          </p:cNvPr>
          <p:cNvGraphicFramePr>
            <a:graphicFrameLocks noGrp="1"/>
          </p:cNvGraphicFramePr>
          <p:nvPr>
            <p:ph idx="1"/>
            <p:extLst>
              <p:ext uri="{D42A27DB-BD31-4B8C-83A1-F6EECF244321}">
                <p14:modId xmlns:p14="http://schemas.microsoft.com/office/powerpoint/2010/main" val="1477419242"/>
              </p:ext>
            </p:extLst>
          </p:nvPr>
        </p:nvGraphicFramePr>
        <p:xfrm>
          <a:off x="1576388" y="2017712"/>
          <a:ext cx="10363200" cy="44592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868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68B93-F099-F42D-D394-5EF48A61A892}"/>
              </a:ext>
            </a:extLst>
          </p:cNvPr>
          <p:cNvSpPr>
            <a:spLocks noGrp="1"/>
          </p:cNvSpPr>
          <p:nvPr>
            <p:ph type="title"/>
          </p:nvPr>
        </p:nvSpPr>
        <p:spPr/>
        <p:txBody>
          <a:bodyPr/>
          <a:lstStyle/>
          <a:p>
            <a:pPr algn="ctr"/>
            <a:r>
              <a:rPr lang="en-US" sz="3600" b="1" dirty="0" err="1"/>
              <a:t>Tổng</a:t>
            </a:r>
            <a:r>
              <a:rPr lang="en-US" sz="3600" b="1" dirty="0"/>
              <a:t> </a:t>
            </a:r>
            <a:r>
              <a:rPr lang="en-US" sz="3600" b="1" dirty="0" err="1"/>
              <a:t>hợp</a:t>
            </a:r>
            <a:r>
              <a:rPr lang="en-US" sz="3600" b="1" dirty="0"/>
              <a:t> chi </a:t>
            </a:r>
            <a:r>
              <a:rPr lang="en-US" sz="3600" b="1" dirty="0" err="1"/>
              <a:t>thuốc</a:t>
            </a:r>
            <a:r>
              <a:rPr lang="en-US" sz="3600" b="1" dirty="0"/>
              <a:t> YHCT/</a:t>
            </a:r>
            <a:r>
              <a:rPr lang="en-US" sz="3600" b="1" dirty="0" err="1"/>
              <a:t>Tổng</a:t>
            </a:r>
            <a:r>
              <a:rPr lang="en-US" sz="3600" b="1" dirty="0"/>
              <a:t> chi </a:t>
            </a:r>
            <a:r>
              <a:rPr lang="en-US" sz="3600" b="1" dirty="0" err="1"/>
              <a:t>thuốc</a:t>
            </a:r>
            <a:r>
              <a:rPr lang="en-US" sz="3600" b="1" dirty="0"/>
              <a:t> BHYT 2019- 9T2023</a:t>
            </a:r>
            <a:endParaRPr lang="en-US" sz="3600" dirty="0"/>
          </a:p>
        </p:txBody>
      </p:sp>
      <p:graphicFrame>
        <p:nvGraphicFramePr>
          <p:cNvPr id="4" name="Content Placeholder 3">
            <a:extLst>
              <a:ext uri="{FF2B5EF4-FFF2-40B4-BE49-F238E27FC236}">
                <a16:creationId xmlns:a16="http://schemas.microsoft.com/office/drawing/2014/main" id="{C7F81B8B-CC20-E996-CF5D-2FDECB8A0130}"/>
              </a:ext>
            </a:extLst>
          </p:cNvPr>
          <p:cNvGraphicFramePr>
            <a:graphicFrameLocks noGrp="1"/>
          </p:cNvGraphicFramePr>
          <p:nvPr>
            <p:ph idx="1"/>
            <p:extLst>
              <p:ext uri="{D42A27DB-BD31-4B8C-83A1-F6EECF244321}">
                <p14:modId xmlns:p14="http://schemas.microsoft.com/office/powerpoint/2010/main" val="1526937669"/>
              </p:ext>
            </p:extLst>
          </p:nvPr>
        </p:nvGraphicFramePr>
        <p:xfrm>
          <a:off x="1562101" y="2057400"/>
          <a:ext cx="10363200" cy="4267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57820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007436" cy="777875"/>
          </a:xfrm>
        </p:spPr>
        <p:txBody>
          <a:bodyPr/>
          <a:lstStyle/>
          <a:p>
            <a:pPr algn="ctr"/>
            <a:r>
              <a:rPr lang="en-US" sz="2800" b="1" dirty="0">
                <a:solidFill>
                  <a:srgbClr val="2D2D87"/>
                </a:solidFill>
                <a:latin typeface="Times New Roman" panose="02020603050405020304" pitchFamily="18" charset="0"/>
                <a:cs typeface="Times New Roman" panose="02020603050405020304" pitchFamily="18" charset="0"/>
              </a:rPr>
              <a:t>TÌNH HÌNH SỬ DỤNG CÁC NHÓM THUỐC – NĂM 2022</a:t>
            </a:r>
          </a:p>
        </p:txBody>
      </p:sp>
      <p:pic>
        <p:nvPicPr>
          <p:cNvPr id="4" name="Content Placeholder 3"/>
          <p:cNvPicPr>
            <a:picLocks noGrp="1" noChangeAspect="1"/>
          </p:cNvPicPr>
          <p:nvPr>
            <p:ph idx="1"/>
          </p:nvPr>
        </p:nvPicPr>
        <p:blipFill>
          <a:blip r:embed="rId2"/>
          <a:stretch>
            <a:fillRect/>
          </a:stretch>
        </p:blipFill>
        <p:spPr>
          <a:xfrm>
            <a:off x="1219201" y="1551709"/>
            <a:ext cx="7412181" cy="4613564"/>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1634264624"/>
              </p:ext>
            </p:extLst>
          </p:nvPr>
        </p:nvGraphicFramePr>
        <p:xfrm>
          <a:off x="8915400" y="2362200"/>
          <a:ext cx="2992579" cy="2754964"/>
        </p:xfrm>
        <a:graphic>
          <a:graphicData uri="http://schemas.openxmlformats.org/drawingml/2006/table">
            <a:tbl>
              <a:tblPr>
                <a:tableStyleId>{5C22544A-7EE6-4342-B048-85BDC9FD1C3A}</a:tableStyleId>
              </a:tblPr>
              <a:tblGrid>
                <a:gridCol w="935181">
                  <a:extLst>
                    <a:ext uri="{9D8B030D-6E8A-4147-A177-3AD203B41FA5}">
                      <a16:colId xmlns:a16="http://schemas.microsoft.com/office/drawing/2014/main" val="2049580534"/>
                    </a:ext>
                  </a:extLst>
                </a:gridCol>
                <a:gridCol w="1105214">
                  <a:extLst>
                    <a:ext uri="{9D8B030D-6E8A-4147-A177-3AD203B41FA5}">
                      <a16:colId xmlns:a16="http://schemas.microsoft.com/office/drawing/2014/main" val="2974128004"/>
                    </a:ext>
                  </a:extLst>
                </a:gridCol>
                <a:gridCol w="952184">
                  <a:extLst>
                    <a:ext uri="{9D8B030D-6E8A-4147-A177-3AD203B41FA5}">
                      <a16:colId xmlns:a16="http://schemas.microsoft.com/office/drawing/2014/main" val="3287023338"/>
                    </a:ext>
                  </a:extLst>
                </a:gridCol>
              </a:tblGrid>
              <a:tr h="854564">
                <a:tc>
                  <a:txBody>
                    <a:bodyPr/>
                    <a:lstStyle/>
                    <a:p>
                      <a:pPr algn="ctr" fontAlgn="ctr"/>
                      <a:r>
                        <a:rPr lang="en-US" sz="1600" u="none" strike="noStrike" dirty="0" err="1">
                          <a:effectLst/>
                          <a:latin typeface="Times New Roman" panose="02020603050405020304" pitchFamily="18" charset="0"/>
                          <a:cs typeface="Times New Roman" panose="02020603050405020304" pitchFamily="18" charset="0"/>
                        </a:rPr>
                        <a:t>Nhóm</a:t>
                      </a:r>
                      <a:r>
                        <a:rPr lang="en-US" sz="1600" u="none" strike="noStrike" dirty="0">
                          <a:effectLst/>
                          <a:latin typeface="Times New Roman" panose="02020603050405020304" pitchFamily="18" charset="0"/>
                          <a:cs typeface="Times New Roman" panose="02020603050405020304" pitchFamily="18" charset="0"/>
                        </a:rPr>
                        <a:t> </a:t>
                      </a:r>
                      <a:r>
                        <a:rPr lang="en-US" sz="1600" u="none" strike="noStrike" dirty="0" err="1">
                          <a:effectLst/>
                          <a:latin typeface="Times New Roman" panose="02020603050405020304" pitchFamily="18" charset="0"/>
                          <a:cs typeface="Times New Roman" panose="02020603050405020304" pitchFamily="18" charset="0"/>
                        </a:rPr>
                        <a:t>thuốc</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600" u="none" strike="noStrike" dirty="0" err="1">
                          <a:effectLst/>
                          <a:latin typeface="Times New Roman" panose="02020603050405020304" pitchFamily="18" charset="0"/>
                          <a:cs typeface="Times New Roman" panose="02020603050405020304" pitchFamily="18" charset="0"/>
                        </a:rPr>
                        <a:t>Tổng</a:t>
                      </a:r>
                      <a:r>
                        <a:rPr lang="en-US" sz="1600" u="none" strike="noStrike" dirty="0">
                          <a:effectLst/>
                          <a:latin typeface="Times New Roman" panose="02020603050405020304" pitchFamily="18" charset="0"/>
                          <a:cs typeface="Times New Roman" panose="02020603050405020304" pitchFamily="18" charset="0"/>
                        </a:rPr>
                        <a:t> </a:t>
                      </a:r>
                      <a:r>
                        <a:rPr lang="en-US" sz="1600" u="none" strike="noStrike" dirty="0" err="1">
                          <a:effectLst/>
                          <a:latin typeface="Times New Roman" panose="02020603050405020304" pitchFamily="18" charset="0"/>
                          <a:cs typeface="Times New Roman" panose="02020603050405020304" pitchFamily="18" charset="0"/>
                        </a:rPr>
                        <a:t>tiền</a:t>
                      </a:r>
                      <a:r>
                        <a:rPr lang="en-US" sz="1600" u="none" strike="noStrike" dirty="0">
                          <a:effectLst/>
                          <a:latin typeface="Times New Roman" panose="02020603050405020304" pitchFamily="18" charset="0"/>
                          <a:cs typeface="Times New Roman" panose="02020603050405020304" pitchFamily="18" charset="0"/>
                        </a:rPr>
                        <a:t> (</a:t>
                      </a:r>
                      <a:r>
                        <a:rPr lang="en-US" sz="1600" u="none" strike="noStrike" dirty="0" err="1">
                          <a:effectLst/>
                          <a:latin typeface="Times New Roman" panose="02020603050405020304" pitchFamily="18" charset="0"/>
                          <a:cs typeface="Times New Roman" panose="02020603050405020304" pitchFamily="18" charset="0"/>
                        </a:rPr>
                        <a:t>tỷ</a:t>
                      </a:r>
                      <a:r>
                        <a:rPr lang="en-US" sz="1600" u="none" strike="noStrike" dirty="0">
                          <a:effectLst/>
                          <a:latin typeface="Times New Roman" panose="02020603050405020304" pitchFamily="18" charset="0"/>
                          <a:cs typeface="Times New Roman" panose="02020603050405020304" pitchFamily="18" charset="0"/>
                        </a:rPr>
                        <a:t> </a:t>
                      </a:r>
                      <a:r>
                        <a:rPr lang="en-US" sz="1600" u="none" strike="noStrike" dirty="0" err="1">
                          <a:effectLst/>
                          <a:latin typeface="Times New Roman" panose="02020603050405020304" pitchFamily="18" charset="0"/>
                          <a:cs typeface="Times New Roman" panose="02020603050405020304" pitchFamily="18" charset="0"/>
                        </a:rPr>
                        <a:t>đồng</a:t>
                      </a:r>
                      <a:r>
                        <a:rPr lang="en-US" sz="1600" u="none" strike="noStrike" dirty="0">
                          <a:effectLst/>
                          <a:latin typeface="Times New Roman" panose="02020603050405020304" pitchFamily="18" charset="0"/>
                          <a:cs typeface="Times New Roman" panose="02020603050405020304" pitchFamily="18" charset="0"/>
                        </a:rPr>
                        <a:t>)</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600" u="none" strike="noStrike" dirty="0" err="1">
                          <a:effectLst/>
                          <a:latin typeface="Times New Roman" panose="02020603050405020304" pitchFamily="18" charset="0"/>
                          <a:cs typeface="Times New Roman" panose="02020603050405020304" pitchFamily="18" charset="0"/>
                        </a:rPr>
                        <a:t>Tỷ</a:t>
                      </a:r>
                      <a:r>
                        <a:rPr lang="en-US" sz="1600" u="none" strike="noStrike" dirty="0">
                          <a:effectLst/>
                          <a:latin typeface="Times New Roman" panose="02020603050405020304" pitchFamily="18" charset="0"/>
                          <a:cs typeface="Times New Roman" panose="02020603050405020304" pitchFamily="18" charset="0"/>
                        </a:rPr>
                        <a:t> </a:t>
                      </a:r>
                      <a:r>
                        <a:rPr lang="en-US" sz="1600" u="none" strike="noStrike" dirty="0" err="1">
                          <a:effectLst/>
                          <a:latin typeface="Times New Roman" panose="02020603050405020304" pitchFamily="18" charset="0"/>
                          <a:cs typeface="Times New Roman" panose="02020603050405020304" pitchFamily="18" charset="0"/>
                        </a:rPr>
                        <a:t>lệ</a:t>
                      </a:r>
                      <a:r>
                        <a:rPr lang="en-US" sz="1600" u="none" strike="noStrike" dirty="0">
                          <a:effectLst/>
                          <a:latin typeface="Times New Roman" panose="02020603050405020304" pitchFamily="18" charset="0"/>
                          <a:cs typeface="Times New Roman" panose="02020603050405020304" pitchFamily="18" charset="0"/>
                        </a:rPr>
                        <a:t> (%)</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624056788"/>
                  </a:ext>
                </a:extLst>
              </a:tr>
              <a:tr h="427281">
                <a:tc>
                  <a:txBody>
                    <a:bodyPr/>
                    <a:lstStyle/>
                    <a:p>
                      <a:pPr algn="ctr" fontAlgn="ctr"/>
                      <a:r>
                        <a:rPr lang="vi-VN" sz="1600" u="none" strike="noStrike" dirty="0">
                          <a:effectLst/>
                          <a:latin typeface="Times New Roman" panose="02020603050405020304" pitchFamily="18" charset="0"/>
                          <a:cs typeface="Times New Roman" panose="02020603050405020304" pitchFamily="18" charset="0"/>
                        </a:rPr>
                        <a:t>Tân dược</a:t>
                      </a:r>
                      <a:endParaRPr lang="vi-VN"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38.033,28</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90,10%</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652900922"/>
                  </a:ext>
                </a:extLst>
              </a:tr>
              <a:tr h="583952">
                <a:tc>
                  <a:txBody>
                    <a:bodyPr/>
                    <a:lstStyle/>
                    <a:p>
                      <a:pPr algn="ctr" fontAlgn="ctr"/>
                      <a:r>
                        <a:rPr lang="en-US" sz="1600" u="none" strike="noStrike">
                          <a:effectLst/>
                          <a:latin typeface="Times New Roman" panose="02020603050405020304" pitchFamily="18" charset="0"/>
                          <a:cs typeface="Times New Roman" panose="02020603050405020304" pitchFamily="18" charset="0"/>
                        </a:rPr>
                        <a:t>Chế phẩm YHCT</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2.182,56</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5,20%</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640471003"/>
                  </a:ext>
                </a:extLst>
              </a:tr>
              <a:tr h="296389">
                <a:tc>
                  <a:txBody>
                    <a:bodyPr/>
                    <a:lstStyle/>
                    <a:p>
                      <a:pPr algn="ctr" fontAlgn="ctr"/>
                      <a:r>
                        <a:rPr lang="en-US" sz="1600" u="none" strike="noStrike">
                          <a:effectLst/>
                          <a:latin typeface="Times New Roman" panose="02020603050405020304" pitchFamily="18" charset="0"/>
                          <a:cs typeface="Times New Roman" panose="02020603050405020304" pitchFamily="18" charset="0"/>
                        </a:rPr>
                        <a:t>Vị thuốc</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600" u="none" strike="noStrike">
                          <a:effectLst/>
                          <a:latin typeface="Times New Roman" panose="02020603050405020304" pitchFamily="18" charset="0"/>
                          <a:cs typeface="Times New Roman" panose="02020603050405020304" pitchFamily="18" charset="0"/>
                        </a:rPr>
                        <a:t>470,645</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1,10%</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668751563"/>
                  </a:ext>
                </a:extLst>
              </a:tr>
              <a:tr h="296389">
                <a:tc>
                  <a:txBody>
                    <a:bodyPr/>
                    <a:lstStyle/>
                    <a:p>
                      <a:pPr algn="ctr" fontAlgn="ctr"/>
                      <a:r>
                        <a:rPr lang="en-US" sz="1600" u="none" strike="noStrike">
                          <a:effectLst/>
                          <a:latin typeface="Times New Roman" panose="02020603050405020304" pitchFamily="18" charset="0"/>
                          <a:cs typeface="Times New Roman" panose="02020603050405020304" pitchFamily="18" charset="0"/>
                        </a:rPr>
                        <a:t>Máu</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1.503,90</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600" u="none" strike="noStrike" dirty="0">
                          <a:effectLst/>
                          <a:latin typeface="Times New Roman" panose="02020603050405020304" pitchFamily="18" charset="0"/>
                          <a:cs typeface="Times New Roman" panose="02020603050405020304" pitchFamily="18" charset="0"/>
                        </a:rPr>
                        <a:t>3,60%</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542880031"/>
                  </a:ext>
                </a:extLst>
              </a:tr>
              <a:tr h="296389">
                <a:tc>
                  <a:txBody>
                    <a:bodyPr/>
                    <a:lstStyle/>
                    <a:p>
                      <a:pPr algn="ctr" fontAlgn="ctr"/>
                      <a:r>
                        <a:rPr lang="en-US" sz="1600" u="none" strike="noStrike">
                          <a:effectLst/>
                          <a:latin typeface="Times New Roman" panose="02020603050405020304" pitchFamily="18" charset="0"/>
                          <a:cs typeface="Times New Roman" panose="02020603050405020304" pitchFamily="18" charset="0"/>
                        </a:rPr>
                        <a:t>Tổng cộng</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ctr"/>
                      <a:r>
                        <a:rPr lang="en-US" sz="1600" u="none" strike="noStrike">
                          <a:effectLst/>
                          <a:latin typeface="Times New Roman" panose="02020603050405020304" pitchFamily="18" charset="0"/>
                          <a:cs typeface="Times New Roman" panose="02020603050405020304" pitchFamily="18" charset="0"/>
                        </a:rPr>
                        <a:t>42.190,39</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b"/>
                      <a:r>
                        <a:rPr lang="en-US" sz="1600" u="none" strike="noStrike" dirty="0">
                          <a:effectLst/>
                          <a:latin typeface="Times New Roman" panose="02020603050405020304" pitchFamily="18" charset="0"/>
                          <a:cs typeface="Times New Roman" panose="02020603050405020304" pitchFamily="18" charset="0"/>
                        </a:rPr>
                        <a:t>100%</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302310411"/>
                  </a:ext>
                </a:extLst>
              </a:tr>
            </a:tbl>
          </a:graphicData>
        </a:graphic>
      </p:graphicFrame>
    </p:spTree>
    <p:extLst>
      <p:ext uri="{BB962C8B-B14F-4D97-AF65-F5344CB8AC3E}">
        <p14:creationId xmlns:p14="http://schemas.microsoft.com/office/powerpoint/2010/main" val="3447292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FC173-4473-9C9E-4CF3-1A8379A1662B}"/>
              </a:ext>
            </a:extLst>
          </p:cNvPr>
          <p:cNvSpPr>
            <a:spLocks noGrp="1"/>
          </p:cNvSpPr>
          <p:nvPr>
            <p:ph type="title"/>
          </p:nvPr>
        </p:nvSpPr>
        <p:spPr/>
        <p:txBody>
          <a:bodyPr/>
          <a:lstStyle/>
          <a:p>
            <a:r>
              <a:rPr lang="en-US" dirty="0" err="1"/>
              <a:t>Tình</a:t>
            </a:r>
            <a:r>
              <a:rPr lang="en-US" dirty="0"/>
              <a:t> </a:t>
            </a:r>
            <a:r>
              <a:rPr lang="en-US" dirty="0" err="1"/>
              <a:t>hình</a:t>
            </a:r>
            <a:r>
              <a:rPr lang="en-US" dirty="0"/>
              <a:t> </a:t>
            </a:r>
            <a:r>
              <a:rPr lang="en-US" dirty="0" err="1"/>
              <a:t>sử</a:t>
            </a:r>
            <a:r>
              <a:rPr lang="en-US" dirty="0"/>
              <a:t> </a:t>
            </a:r>
            <a:r>
              <a:rPr lang="en-US" dirty="0" err="1"/>
              <a:t>dụng</a:t>
            </a:r>
            <a:r>
              <a:rPr lang="en-US" dirty="0"/>
              <a:t> </a:t>
            </a:r>
            <a:r>
              <a:rPr lang="en-US" dirty="0" err="1"/>
              <a:t>thuốc</a:t>
            </a:r>
            <a:r>
              <a:rPr lang="en-US" dirty="0"/>
              <a:t> YHCT </a:t>
            </a:r>
            <a:r>
              <a:rPr lang="en-US" dirty="0" err="1"/>
              <a:t>tại</a:t>
            </a:r>
            <a:r>
              <a:rPr lang="en-US" dirty="0"/>
              <a:t> </a:t>
            </a:r>
            <a:r>
              <a:rPr lang="en-US" dirty="0" err="1"/>
              <a:t>các</a:t>
            </a:r>
            <a:r>
              <a:rPr lang="en-US" dirty="0"/>
              <a:t> </a:t>
            </a:r>
            <a:r>
              <a:rPr lang="en-US" dirty="0" err="1"/>
              <a:t>tỉnh</a:t>
            </a:r>
            <a:r>
              <a:rPr lang="en-US" dirty="0"/>
              <a:t> 2022-2023</a:t>
            </a:r>
          </a:p>
        </p:txBody>
      </p:sp>
      <p:sp>
        <p:nvSpPr>
          <p:cNvPr id="3" name="Text Placeholder 2">
            <a:extLst>
              <a:ext uri="{FF2B5EF4-FFF2-40B4-BE49-F238E27FC236}">
                <a16:creationId xmlns:a16="http://schemas.microsoft.com/office/drawing/2014/main" id="{85C4970C-7488-6264-6470-B524934983E9}"/>
              </a:ext>
            </a:extLst>
          </p:cNvPr>
          <p:cNvSpPr>
            <a:spLocks noGrp="1"/>
          </p:cNvSpPr>
          <p:nvPr>
            <p:ph type="body" idx="1"/>
          </p:nvPr>
        </p:nvSpPr>
        <p:spPr>
          <a:xfrm>
            <a:off x="381000" y="1535113"/>
            <a:ext cx="5811837" cy="639762"/>
          </a:xfrm>
        </p:spPr>
        <p:txBody>
          <a:bodyPr/>
          <a:lstStyle/>
          <a:p>
            <a:r>
              <a:rPr lang="en-US" b="1" dirty="0" err="1">
                <a:solidFill>
                  <a:srgbClr val="0033CC"/>
                </a:solidFill>
              </a:rPr>
              <a:t>Tỷ</a:t>
            </a:r>
            <a:r>
              <a:rPr lang="en-US" b="1" dirty="0">
                <a:solidFill>
                  <a:srgbClr val="0033CC"/>
                </a:solidFill>
              </a:rPr>
              <a:t> </a:t>
            </a:r>
            <a:r>
              <a:rPr lang="en-US" b="1" dirty="0" err="1">
                <a:solidFill>
                  <a:srgbClr val="0033CC"/>
                </a:solidFill>
              </a:rPr>
              <a:t>lệ</a:t>
            </a:r>
            <a:r>
              <a:rPr lang="en-US" b="1" dirty="0">
                <a:solidFill>
                  <a:srgbClr val="0033CC"/>
                </a:solidFill>
              </a:rPr>
              <a:t> </a:t>
            </a:r>
            <a:r>
              <a:rPr lang="en-US" b="1" dirty="0" err="1">
                <a:solidFill>
                  <a:srgbClr val="0033CC"/>
                </a:solidFill>
              </a:rPr>
              <a:t>thuốc</a:t>
            </a:r>
            <a:r>
              <a:rPr lang="en-US" b="1" dirty="0">
                <a:solidFill>
                  <a:srgbClr val="0033CC"/>
                </a:solidFill>
              </a:rPr>
              <a:t> YHCT/</a:t>
            </a:r>
            <a:r>
              <a:rPr lang="en-US" b="1" dirty="0" err="1">
                <a:solidFill>
                  <a:srgbClr val="0033CC"/>
                </a:solidFill>
              </a:rPr>
              <a:t>tổng</a:t>
            </a:r>
            <a:r>
              <a:rPr lang="en-US" b="1" dirty="0">
                <a:solidFill>
                  <a:srgbClr val="0033CC"/>
                </a:solidFill>
              </a:rPr>
              <a:t> </a:t>
            </a:r>
            <a:r>
              <a:rPr lang="en-US" b="1" dirty="0" err="1">
                <a:solidFill>
                  <a:srgbClr val="0033CC"/>
                </a:solidFill>
              </a:rPr>
              <a:t>thuốc</a:t>
            </a:r>
            <a:r>
              <a:rPr lang="en-US" b="1" dirty="0">
                <a:solidFill>
                  <a:srgbClr val="0033CC"/>
                </a:solidFill>
              </a:rPr>
              <a:t>  2022)</a:t>
            </a:r>
            <a:endParaRPr lang="en-US" dirty="0">
              <a:solidFill>
                <a:srgbClr val="0033CC"/>
              </a:solidFill>
            </a:endParaRPr>
          </a:p>
        </p:txBody>
      </p:sp>
      <p:sp>
        <p:nvSpPr>
          <p:cNvPr id="5" name="Text Placeholder 4">
            <a:extLst>
              <a:ext uri="{FF2B5EF4-FFF2-40B4-BE49-F238E27FC236}">
                <a16:creationId xmlns:a16="http://schemas.microsoft.com/office/drawing/2014/main" id="{C42041CB-186C-A802-E3AA-25E56F16E7F2}"/>
              </a:ext>
            </a:extLst>
          </p:cNvPr>
          <p:cNvSpPr>
            <a:spLocks noGrp="1"/>
          </p:cNvSpPr>
          <p:nvPr>
            <p:ph type="body" sz="quarter" idx="3"/>
          </p:nvPr>
        </p:nvSpPr>
        <p:spPr/>
        <p:txBody>
          <a:bodyPr/>
          <a:lstStyle/>
          <a:p>
            <a:pPr algn="ctr"/>
            <a:r>
              <a:rPr lang="en-US" sz="2000" dirty="0">
                <a:solidFill>
                  <a:srgbClr val="0033CC"/>
                </a:solidFill>
                <a:latin typeface="Times New Roman" panose="02020603050405020304" pitchFamily="18" charset="0"/>
                <a:cs typeface="Times New Roman" panose="02020603050405020304" pitchFamily="18" charset="0"/>
              </a:rPr>
              <a:t>TỶ LỆ SỬ DỤNG CHẾ PHẨM YHCT (09 THÁNG 2023)</a:t>
            </a:r>
          </a:p>
        </p:txBody>
      </p:sp>
      <p:graphicFrame>
        <p:nvGraphicFramePr>
          <p:cNvPr id="7" name="Content Placeholder 6">
            <a:extLst>
              <a:ext uri="{FF2B5EF4-FFF2-40B4-BE49-F238E27FC236}">
                <a16:creationId xmlns:a16="http://schemas.microsoft.com/office/drawing/2014/main" id="{7A5AC2AA-5EB5-11F3-5212-CC6C469651E8}"/>
              </a:ext>
            </a:extLst>
          </p:cNvPr>
          <p:cNvGraphicFramePr>
            <a:graphicFrameLocks noGrp="1"/>
          </p:cNvGraphicFramePr>
          <p:nvPr>
            <p:ph sz="half" idx="2"/>
            <p:extLst>
              <p:ext uri="{D42A27DB-BD31-4B8C-83A1-F6EECF244321}">
                <p14:modId xmlns:p14="http://schemas.microsoft.com/office/powerpoint/2010/main" val="3918740334"/>
              </p:ext>
            </p:extLst>
          </p:nvPr>
        </p:nvGraphicFramePr>
        <p:xfrm>
          <a:off x="609600" y="2174875"/>
          <a:ext cx="5386388" cy="39512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ontent Placeholder 5">
            <a:extLst>
              <a:ext uri="{FF2B5EF4-FFF2-40B4-BE49-F238E27FC236}">
                <a16:creationId xmlns:a16="http://schemas.microsoft.com/office/drawing/2014/main" id="{1B864E36-4540-7084-EEE0-96C75C75F8D2}"/>
              </a:ext>
            </a:extLst>
          </p:cNvPr>
          <p:cNvGraphicFramePr>
            <a:graphicFrameLocks noGrp="1"/>
          </p:cNvGraphicFramePr>
          <p:nvPr>
            <p:ph sz="quarter" idx="4"/>
            <p:extLst>
              <p:ext uri="{D42A27DB-BD31-4B8C-83A1-F6EECF244321}">
                <p14:modId xmlns:p14="http://schemas.microsoft.com/office/powerpoint/2010/main" val="3263572419"/>
              </p:ext>
            </p:extLst>
          </p:nvPr>
        </p:nvGraphicFramePr>
        <p:xfrm>
          <a:off x="6192838" y="2174875"/>
          <a:ext cx="5389562" cy="39512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90126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AA612-A40A-F170-7845-345A3FC30EDB}"/>
              </a:ext>
            </a:extLst>
          </p:cNvPr>
          <p:cNvSpPr>
            <a:spLocks noGrp="1"/>
          </p:cNvSpPr>
          <p:nvPr>
            <p:ph type="title"/>
          </p:nvPr>
        </p:nvSpPr>
        <p:spPr/>
        <p:txBody>
          <a:bodyPr/>
          <a:lstStyle/>
          <a:p>
            <a:pPr algn="ctr"/>
            <a:r>
              <a:rPr lang="en-US" sz="2800" b="1" dirty="0" err="1"/>
              <a:t>Tình</a:t>
            </a:r>
            <a:r>
              <a:rPr lang="en-US" sz="2800" b="1" dirty="0"/>
              <a:t> </a:t>
            </a:r>
            <a:r>
              <a:rPr lang="en-US" sz="2800" b="1" dirty="0" err="1"/>
              <a:t>hình</a:t>
            </a:r>
            <a:r>
              <a:rPr lang="en-US" sz="2800" b="1" dirty="0"/>
              <a:t> </a:t>
            </a:r>
            <a:r>
              <a:rPr lang="en-US" sz="2800" b="1" dirty="0" err="1"/>
              <a:t>sử</a:t>
            </a:r>
            <a:r>
              <a:rPr lang="en-US" sz="2800" b="1" dirty="0"/>
              <a:t> </a:t>
            </a:r>
            <a:r>
              <a:rPr lang="en-US" sz="2800" b="1" dirty="0" err="1"/>
              <a:t>dụng</a:t>
            </a:r>
            <a:r>
              <a:rPr lang="en-US" sz="2800" b="1" dirty="0"/>
              <a:t> </a:t>
            </a:r>
            <a:r>
              <a:rPr lang="en-US" sz="2800" b="1" dirty="0" err="1"/>
              <a:t>vị</a:t>
            </a:r>
            <a:r>
              <a:rPr lang="en-US" sz="2800" b="1" dirty="0"/>
              <a:t> </a:t>
            </a:r>
            <a:r>
              <a:rPr lang="en-US" sz="2800" b="1" dirty="0" err="1"/>
              <a:t>thuốc</a:t>
            </a:r>
            <a:r>
              <a:rPr lang="en-US" sz="2800" b="1" dirty="0"/>
              <a:t>, </a:t>
            </a:r>
            <a:r>
              <a:rPr lang="en-US" sz="2800" b="1" dirty="0" err="1"/>
              <a:t>dược</a:t>
            </a:r>
            <a:r>
              <a:rPr lang="en-US" sz="2800" b="1" dirty="0"/>
              <a:t> </a:t>
            </a:r>
            <a:r>
              <a:rPr lang="en-US" sz="2800" b="1" dirty="0" err="1"/>
              <a:t>liệu</a:t>
            </a:r>
            <a:r>
              <a:rPr lang="en-US" sz="2800" b="1" dirty="0"/>
              <a:t> </a:t>
            </a:r>
            <a:r>
              <a:rPr lang="en-US" sz="2800" b="1" dirty="0" err="1"/>
              <a:t>tại</a:t>
            </a:r>
            <a:r>
              <a:rPr lang="en-US" sz="2800" b="1" dirty="0"/>
              <a:t> </a:t>
            </a:r>
            <a:r>
              <a:rPr lang="en-US" sz="2800" b="1" dirty="0" err="1"/>
              <a:t>các</a:t>
            </a:r>
            <a:r>
              <a:rPr lang="en-US" sz="2800" b="1" dirty="0"/>
              <a:t> </a:t>
            </a:r>
            <a:r>
              <a:rPr lang="en-US" sz="2800" b="1" dirty="0" err="1"/>
              <a:t>tỉnh</a:t>
            </a:r>
            <a:r>
              <a:rPr lang="en-US" sz="2800" b="1" dirty="0"/>
              <a:t> 2022-2023</a:t>
            </a:r>
          </a:p>
        </p:txBody>
      </p:sp>
      <p:sp>
        <p:nvSpPr>
          <p:cNvPr id="3" name="Text Placeholder 2">
            <a:extLst>
              <a:ext uri="{FF2B5EF4-FFF2-40B4-BE49-F238E27FC236}">
                <a16:creationId xmlns:a16="http://schemas.microsoft.com/office/drawing/2014/main" id="{C1DA8935-6464-8A76-738B-565B28EFE7FD}"/>
              </a:ext>
            </a:extLst>
          </p:cNvPr>
          <p:cNvSpPr>
            <a:spLocks noGrp="1"/>
          </p:cNvSpPr>
          <p:nvPr>
            <p:ph type="body" idx="1"/>
          </p:nvPr>
        </p:nvSpPr>
        <p:spPr/>
        <p:txBody>
          <a:bodyPr/>
          <a:lstStyle/>
          <a:p>
            <a:r>
              <a:rPr lang="en-US" sz="1800" b="1" dirty="0" err="1">
                <a:solidFill>
                  <a:srgbClr val="0033CC"/>
                </a:solidFill>
              </a:rPr>
              <a:t>Tỷ</a:t>
            </a:r>
            <a:r>
              <a:rPr lang="en-US" sz="1800" b="1" dirty="0">
                <a:solidFill>
                  <a:srgbClr val="0033CC"/>
                </a:solidFill>
              </a:rPr>
              <a:t> </a:t>
            </a:r>
            <a:r>
              <a:rPr lang="en-US" sz="1800" b="1" dirty="0" err="1">
                <a:solidFill>
                  <a:srgbClr val="0033CC"/>
                </a:solidFill>
              </a:rPr>
              <a:t>lệ</a:t>
            </a:r>
            <a:r>
              <a:rPr lang="en-US" sz="1800" b="1" dirty="0">
                <a:solidFill>
                  <a:srgbClr val="0033CC"/>
                </a:solidFill>
              </a:rPr>
              <a:t> % chi </a:t>
            </a:r>
            <a:r>
              <a:rPr lang="en-US" sz="1800" b="1" dirty="0" err="1">
                <a:solidFill>
                  <a:srgbClr val="0033CC"/>
                </a:solidFill>
              </a:rPr>
              <a:t>vị</a:t>
            </a:r>
            <a:r>
              <a:rPr lang="en-US" sz="1800" b="1" dirty="0">
                <a:solidFill>
                  <a:srgbClr val="0033CC"/>
                </a:solidFill>
              </a:rPr>
              <a:t> </a:t>
            </a:r>
            <a:r>
              <a:rPr lang="en-US" sz="1800" b="1" dirty="0" err="1">
                <a:solidFill>
                  <a:srgbClr val="0033CC"/>
                </a:solidFill>
              </a:rPr>
              <a:t>thuốc</a:t>
            </a:r>
            <a:r>
              <a:rPr lang="en-US" sz="1800" b="1" dirty="0">
                <a:solidFill>
                  <a:srgbClr val="0033CC"/>
                </a:solidFill>
              </a:rPr>
              <a:t>/</a:t>
            </a:r>
            <a:r>
              <a:rPr lang="en-US" sz="1800" b="1" dirty="0" err="1">
                <a:solidFill>
                  <a:srgbClr val="0033CC"/>
                </a:solidFill>
              </a:rPr>
              <a:t>tổng</a:t>
            </a:r>
            <a:r>
              <a:rPr lang="en-US" sz="1800" b="1" dirty="0">
                <a:solidFill>
                  <a:srgbClr val="0033CC"/>
                </a:solidFill>
              </a:rPr>
              <a:t> chi </a:t>
            </a:r>
            <a:r>
              <a:rPr lang="en-US" sz="1800" b="1" dirty="0" err="1">
                <a:solidFill>
                  <a:srgbClr val="0033CC"/>
                </a:solidFill>
              </a:rPr>
              <a:t>thuốc</a:t>
            </a:r>
            <a:r>
              <a:rPr lang="en-US" sz="1800" b="1" dirty="0">
                <a:solidFill>
                  <a:srgbClr val="0033CC"/>
                </a:solidFill>
              </a:rPr>
              <a:t> </a:t>
            </a:r>
            <a:r>
              <a:rPr lang="en-US" sz="1800" b="1" dirty="0" err="1">
                <a:solidFill>
                  <a:srgbClr val="0033CC"/>
                </a:solidFill>
              </a:rPr>
              <a:t>Năm</a:t>
            </a:r>
            <a:r>
              <a:rPr lang="en-US" sz="1800" b="1" dirty="0">
                <a:solidFill>
                  <a:srgbClr val="0033CC"/>
                </a:solidFill>
              </a:rPr>
              <a:t> 2022 (10 </a:t>
            </a:r>
            <a:r>
              <a:rPr lang="en-US" sz="1800" b="1" dirty="0" err="1">
                <a:solidFill>
                  <a:srgbClr val="0033CC"/>
                </a:solidFill>
              </a:rPr>
              <a:t>tỉnh</a:t>
            </a:r>
            <a:r>
              <a:rPr lang="en-US" sz="1800" b="1" dirty="0">
                <a:solidFill>
                  <a:srgbClr val="0033CC"/>
                </a:solidFill>
              </a:rPr>
              <a:t> </a:t>
            </a:r>
            <a:r>
              <a:rPr lang="en-US" sz="1800" b="1" dirty="0" err="1">
                <a:solidFill>
                  <a:srgbClr val="0033CC"/>
                </a:solidFill>
              </a:rPr>
              <a:t>cao</a:t>
            </a:r>
            <a:r>
              <a:rPr lang="en-US" sz="1800" b="1" dirty="0">
                <a:solidFill>
                  <a:srgbClr val="0033CC"/>
                </a:solidFill>
              </a:rPr>
              <a:t> </a:t>
            </a:r>
            <a:r>
              <a:rPr lang="en-US" sz="1800" b="1" dirty="0" err="1">
                <a:solidFill>
                  <a:srgbClr val="0033CC"/>
                </a:solidFill>
              </a:rPr>
              <a:t>nhất</a:t>
            </a:r>
            <a:r>
              <a:rPr lang="en-US" sz="1800" b="1" dirty="0">
                <a:solidFill>
                  <a:srgbClr val="0033CC"/>
                </a:solidFill>
              </a:rPr>
              <a:t> </a:t>
            </a:r>
            <a:r>
              <a:rPr lang="en-US" sz="1800" b="1" dirty="0" err="1">
                <a:solidFill>
                  <a:srgbClr val="0033CC"/>
                </a:solidFill>
              </a:rPr>
              <a:t>và</a:t>
            </a:r>
            <a:r>
              <a:rPr lang="en-US" sz="1800" b="1" dirty="0">
                <a:solidFill>
                  <a:srgbClr val="0033CC"/>
                </a:solidFill>
              </a:rPr>
              <a:t> 5 </a:t>
            </a:r>
            <a:r>
              <a:rPr lang="en-US" sz="1800" b="1" dirty="0" err="1">
                <a:solidFill>
                  <a:srgbClr val="0033CC"/>
                </a:solidFill>
              </a:rPr>
              <a:t>tỉnh</a:t>
            </a:r>
            <a:r>
              <a:rPr lang="en-US" sz="1800" b="1" dirty="0">
                <a:solidFill>
                  <a:srgbClr val="0033CC"/>
                </a:solidFill>
              </a:rPr>
              <a:t> </a:t>
            </a:r>
            <a:r>
              <a:rPr lang="en-US" sz="1800" b="1" dirty="0" err="1">
                <a:solidFill>
                  <a:srgbClr val="0033CC"/>
                </a:solidFill>
              </a:rPr>
              <a:t>thấp</a:t>
            </a:r>
            <a:r>
              <a:rPr lang="en-US" sz="1800" b="1" dirty="0">
                <a:solidFill>
                  <a:srgbClr val="0033CC"/>
                </a:solidFill>
              </a:rPr>
              <a:t> </a:t>
            </a:r>
            <a:r>
              <a:rPr lang="en-US" sz="1800" b="1" dirty="0" err="1">
                <a:solidFill>
                  <a:srgbClr val="0033CC"/>
                </a:solidFill>
              </a:rPr>
              <a:t>nhất</a:t>
            </a:r>
            <a:r>
              <a:rPr lang="en-US" sz="1800" b="1" dirty="0">
                <a:solidFill>
                  <a:srgbClr val="0033CC"/>
                </a:solidFill>
              </a:rPr>
              <a:t>)</a:t>
            </a:r>
            <a:endParaRPr lang="en-US" sz="1800" dirty="0">
              <a:solidFill>
                <a:srgbClr val="0033CC"/>
              </a:solidFill>
            </a:endParaRPr>
          </a:p>
        </p:txBody>
      </p:sp>
      <p:sp>
        <p:nvSpPr>
          <p:cNvPr id="5" name="Text Placeholder 4">
            <a:extLst>
              <a:ext uri="{FF2B5EF4-FFF2-40B4-BE49-F238E27FC236}">
                <a16:creationId xmlns:a16="http://schemas.microsoft.com/office/drawing/2014/main" id="{64B45E38-4A6C-4E2F-DB3A-F1F630FD60AA}"/>
              </a:ext>
            </a:extLst>
          </p:cNvPr>
          <p:cNvSpPr>
            <a:spLocks noGrp="1"/>
          </p:cNvSpPr>
          <p:nvPr>
            <p:ph type="body" sz="quarter" idx="3"/>
          </p:nvPr>
        </p:nvSpPr>
        <p:spPr/>
        <p:txBody>
          <a:bodyPr/>
          <a:lstStyle/>
          <a:p>
            <a:pPr algn="ctr"/>
            <a:r>
              <a:rPr lang="en-US" sz="1800" dirty="0">
                <a:solidFill>
                  <a:srgbClr val="0033CC"/>
                </a:solidFill>
                <a:latin typeface="Times New Roman" panose="02020603050405020304" pitchFamily="18" charset="0"/>
                <a:cs typeface="Times New Roman" panose="02020603050405020304" pitchFamily="18" charset="0"/>
              </a:rPr>
              <a:t>TỶ LỆ SỬ DỤNG VỊ THUỐC YHCT </a:t>
            </a:r>
          </a:p>
          <a:p>
            <a:pPr algn="ctr"/>
            <a:r>
              <a:rPr lang="en-US" sz="1800" dirty="0">
                <a:solidFill>
                  <a:srgbClr val="0033CC"/>
                </a:solidFill>
                <a:latin typeface="Times New Roman" panose="02020603050405020304" pitchFamily="18" charset="0"/>
                <a:cs typeface="Times New Roman" panose="02020603050405020304" pitchFamily="18" charset="0"/>
              </a:rPr>
              <a:t>(09 THÁNG 2023)</a:t>
            </a:r>
          </a:p>
        </p:txBody>
      </p:sp>
      <p:graphicFrame>
        <p:nvGraphicFramePr>
          <p:cNvPr id="7" name="Content Placeholder 7">
            <a:extLst>
              <a:ext uri="{FF2B5EF4-FFF2-40B4-BE49-F238E27FC236}">
                <a16:creationId xmlns:a16="http://schemas.microsoft.com/office/drawing/2014/main" id="{854B76BA-D05E-7169-5A4A-F136FCA6BD19}"/>
              </a:ext>
            </a:extLst>
          </p:cNvPr>
          <p:cNvGraphicFramePr>
            <a:graphicFrameLocks noGrp="1"/>
          </p:cNvGraphicFramePr>
          <p:nvPr>
            <p:ph sz="half" idx="2"/>
            <p:extLst>
              <p:ext uri="{D42A27DB-BD31-4B8C-83A1-F6EECF244321}">
                <p14:modId xmlns:p14="http://schemas.microsoft.com/office/powerpoint/2010/main" val="3169979541"/>
              </p:ext>
            </p:extLst>
          </p:nvPr>
        </p:nvGraphicFramePr>
        <p:xfrm>
          <a:off x="609600" y="2174875"/>
          <a:ext cx="5386388" cy="39512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ontent Placeholder 5">
            <a:extLst>
              <a:ext uri="{FF2B5EF4-FFF2-40B4-BE49-F238E27FC236}">
                <a16:creationId xmlns:a16="http://schemas.microsoft.com/office/drawing/2014/main" id="{5121E6ED-1FCC-A1B7-BEAE-85FA8B417339}"/>
              </a:ext>
            </a:extLst>
          </p:cNvPr>
          <p:cNvGraphicFramePr>
            <a:graphicFrameLocks noGrp="1"/>
          </p:cNvGraphicFramePr>
          <p:nvPr>
            <p:ph sz="quarter" idx="4"/>
            <p:extLst>
              <p:ext uri="{D42A27DB-BD31-4B8C-83A1-F6EECF244321}">
                <p14:modId xmlns:p14="http://schemas.microsoft.com/office/powerpoint/2010/main" val="1078079422"/>
              </p:ext>
            </p:extLst>
          </p:nvPr>
        </p:nvGraphicFramePr>
        <p:xfrm>
          <a:off x="6192838" y="2174875"/>
          <a:ext cx="5389562" cy="39512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53533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12 </a:t>
            </a:r>
            <a:r>
              <a:rPr lang="en-US" sz="3600" b="1" dirty="0" err="1"/>
              <a:t>tỉnh</a:t>
            </a:r>
            <a:r>
              <a:rPr lang="en-US" sz="3600" b="1" dirty="0"/>
              <a:t> </a:t>
            </a:r>
            <a:r>
              <a:rPr lang="en-US" sz="3600" b="1" dirty="0" err="1"/>
              <a:t>có</a:t>
            </a:r>
            <a:r>
              <a:rPr lang="en-US" sz="3600" b="1" dirty="0"/>
              <a:t> </a:t>
            </a:r>
            <a:r>
              <a:rPr lang="en-US" sz="3600" b="1" dirty="0" err="1"/>
              <a:t>tổng</a:t>
            </a:r>
            <a:r>
              <a:rPr lang="en-US" sz="3600" b="1" dirty="0"/>
              <a:t> chi </a:t>
            </a:r>
            <a:r>
              <a:rPr lang="en-US" sz="3600" b="1" dirty="0" err="1"/>
              <a:t>vị</a:t>
            </a:r>
            <a:r>
              <a:rPr lang="en-US" sz="3600" b="1" dirty="0"/>
              <a:t> </a:t>
            </a:r>
            <a:r>
              <a:rPr lang="en-US" sz="3600" b="1" dirty="0" err="1"/>
              <a:t>thuốc</a:t>
            </a:r>
            <a:r>
              <a:rPr lang="en-US" sz="3600" b="1" dirty="0"/>
              <a:t> </a:t>
            </a:r>
            <a:r>
              <a:rPr lang="en-US" sz="3600" b="1" dirty="0" err="1"/>
              <a:t>chiếm</a:t>
            </a:r>
            <a:r>
              <a:rPr lang="en-US" sz="3600" b="1" dirty="0"/>
              <a:t> 72% </a:t>
            </a:r>
            <a:r>
              <a:rPr lang="en-US" sz="3600" b="1" dirty="0" err="1"/>
              <a:t>tổng</a:t>
            </a:r>
            <a:r>
              <a:rPr lang="en-US" sz="3600" b="1" dirty="0"/>
              <a:t> chi </a:t>
            </a:r>
            <a:r>
              <a:rPr lang="en-US" sz="3600" b="1" dirty="0" err="1"/>
              <a:t>vị</a:t>
            </a:r>
            <a:r>
              <a:rPr lang="en-US" sz="3600" b="1" dirty="0"/>
              <a:t> </a:t>
            </a:r>
            <a:r>
              <a:rPr lang="en-US" sz="3600" b="1" dirty="0" err="1"/>
              <a:t>thuốc</a:t>
            </a:r>
            <a:r>
              <a:rPr lang="en-US" sz="3600" b="1" dirty="0"/>
              <a:t> </a:t>
            </a:r>
            <a:r>
              <a:rPr lang="en-US" sz="3600" b="1" dirty="0" err="1"/>
              <a:t>toàn</a:t>
            </a:r>
            <a:r>
              <a:rPr lang="en-US" sz="3600" b="1" dirty="0"/>
              <a:t> </a:t>
            </a:r>
            <a:r>
              <a:rPr lang="en-US" sz="3600" b="1" dirty="0" err="1"/>
              <a:t>quốc</a:t>
            </a:r>
            <a:r>
              <a:rPr lang="en-US" sz="3600" b="1" dirty="0"/>
              <a:t> 2022</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02667272"/>
              </p:ext>
            </p:extLst>
          </p:nvPr>
        </p:nvGraphicFramePr>
        <p:xfrm>
          <a:off x="1576388" y="2017713"/>
          <a:ext cx="10363200" cy="4114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25822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err="1"/>
              <a:t>Tình</a:t>
            </a:r>
            <a:r>
              <a:rPr lang="en-US" sz="3200" b="1" dirty="0"/>
              <a:t> </a:t>
            </a:r>
            <a:r>
              <a:rPr lang="en-US" sz="3200" b="1" dirty="0" err="1"/>
              <a:t>hình</a:t>
            </a:r>
            <a:r>
              <a:rPr lang="en-US" sz="3200" b="1" dirty="0"/>
              <a:t> </a:t>
            </a:r>
            <a:r>
              <a:rPr lang="en-US" sz="3200" b="1" dirty="0" err="1"/>
              <a:t>sử</a:t>
            </a:r>
            <a:r>
              <a:rPr lang="en-US" sz="3200" b="1" dirty="0"/>
              <a:t> </a:t>
            </a:r>
            <a:r>
              <a:rPr lang="en-US" sz="3200" b="1" dirty="0" err="1"/>
              <a:t>dụng</a:t>
            </a:r>
            <a:r>
              <a:rPr lang="en-US" sz="3200" b="1" dirty="0"/>
              <a:t> </a:t>
            </a:r>
            <a:r>
              <a:rPr lang="en-US" sz="3200" b="1" dirty="0" err="1"/>
              <a:t>vị</a:t>
            </a:r>
            <a:r>
              <a:rPr lang="en-US" sz="3200" b="1" dirty="0"/>
              <a:t> </a:t>
            </a:r>
            <a:r>
              <a:rPr lang="en-US" sz="3200" b="1" dirty="0" err="1"/>
              <a:t>thuốc</a:t>
            </a:r>
            <a:r>
              <a:rPr lang="en-US" sz="3200" b="1" dirty="0"/>
              <a:t>, </a:t>
            </a:r>
            <a:r>
              <a:rPr lang="en-US" sz="3200" b="1" dirty="0" err="1"/>
              <a:t>thuốc</a:t>
            </a:r>
            <a:r>
              <a:rPr lang="en-US" sz="3200" b="1" dirty="0"/>
              <a:t> </a:t>
            </a:r>
            <a:r>
              <a:rPr lang="en-US" sz="3200" b="1" dirty="0" err="1"/>
              <a:t>chế</a:t>
            </a:r>
            <a:r>
              <a:rPr lang="en-US" sz="3200" b="1" dirty="0"/>
              <a:t> </a:t>
            </a:r>
            <a:r>
              <a:rPr lang="en-US" sz="3200" b="1" dirty="0" err="1"/>
              <a:t>phẩm</a:t>
            </a:r>
            <a:r>
              <a:rPr lang="en-US" sz="3200" b="1" dirty="0"/>
              <a:t>/</a:t>
            </a:r>
            <a:r>
              <a:rPr lang="en-US" sz="3200" b="1" dirty="0" err="1"/>
              <a:t>tổng</a:t>
            </a:r>
            <a:r>
              <a:rPr lang="en-US" sz="3200" b="1" dirty="0"/>
              <a:t> chi </a:t>
            </a:r>
            <a:r>
              <a:rPr lang="en-US" sz="3200" b="1" dirty="0" err="1"/>
              <a:t>thuốc</a:t>
            </a:r>
            <a:r>
              <a:rPr lang="en-US" sz="3200" b="1" dirty="0"/>
              <a:t> </a:t>
            </a:r>
            <a:r>
              <a:rPr lang="en-US" sz="3200" b="1" dirty="0" err="1"/>
              <a:t>tại</a:t>
            </a:r>
            <a:r>
              <a:rPr lang="en-US" sz="3200" b="1" dirty="0"/>
              <a:t> </a:t>
            </a:r>
            <a:r>
              <a:rPr lang="en-US" sz="3200" b="1" dirty="0" err="1"/>
              <a:t>các</a:t>
            </a:r>
            <a:r>
              <a:rPr lang="en-US" sz="3200" b="1" dirty="0"/>
              <a:t> BV YHCT </a:t>
            </a:r>
            <a:r>
              <a:rPr lang="en-US" sz="3200" b="1" dirty="0" err="1"/>
              <a:t>tỉnh</a:t>
            </a:r>
            <a:r>
              <a:rPr lang="en-US" sz="3200" b="1" dirty="0"/>
              <a:t> </a:t>
            </a:r>
            <a:r>
              <a:rPr lang="en-US" sz="3200" b="1" dirty="0" err="1"/>
              <a:t>năm</a:t>
            </a:r>
            <a:r>
              <a:rPr lang="en-US" sz="3200" b="1" dirty="0"/>
              <a:t> 2022 (10 BV h </a:t>
            </a:r>
            <a:r>
              <a:rPr lang="en-US" sz="3200" b="1" dirty="0" err="1"/>
              <a:t>tỷ</a:t>
            </a:r>
            <a:r>
              <a:rPr lang="en-US" sz="3200" b="1" dirty="0"/>
              <a:t> </a:t>
            </a:r>
            <a:r>
              <a:rPr lang="en-US" sz="3200" b="1" dirty="0" err="1"/>
              <a:t>lệ</a:t>
            </a:r>
            <a:r>
              <a:rPr lang="en-US" sz="3200" b="1" dirty="0"/>
              <a:t> </a:t>
            </a:r>
            <a:r>
              <a:rPr lang="en-US" sz="3200" b="1" dirty="0" err="1"/>
              <a:t>cao</a:t>
            </a:r>
            <a:r>
              <a:rPr lang="en-US" sz="3200" b="1" dirty="0"/>
              <a:t> </a:t>
            </a:r>
            <a:r>
              <a:rPr lang="en-US" sz="3200" b="1" dirty="0" err="1"/>
              <a:t>nhất</a:t>
            </a:r>
            <a:r>
              <a:rPr lang="en-US" sz="3200" b="1" dirty="0"/>
              <a:t>, 10 BV </a:t>
            </a:r>
            <a:r>
              <a:rPr lang="en-US" sz="3200" b="1" dirty="0" err="1"/>
              <a:t>thấp</a:t>
            </a:r>
            <a:r>
              <a:rPr lang="en-US" sz="3200" b="1" dirty="0"/>
              <a:t> </a:t>
            </a:r>
            <a:r>
              <a:rPr lang="en-US" sz="3200" b="1" dirty="0" err="1"/>
              <a:t>nhất</a:t>
            </a:r>
            <a:r>
              <a:rPr lang="en-US" sz="3200" b="1" dirty="0"/>
              <a: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03777674"/>
              </p:ext>
            </p:extLst>
          </p:nvPr>
        </p:nvGraphicFramePr>
        <p:xfrm>
          <a:off x="1576388" y="2017713"/>
          <a:ext cx="10363200" cy="4114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54889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4C4BF-81DF-09E8-21EF-209156A1CB00}"/>
              </a:ext>
            </a:extLst>
          </p:cNvPr>
          <p:cNvSpPr>
            <a:spLocks noGrp="1"/>
          </p:cNvSpPr>
          <p:nvPr>
            <p:ph type="title"/>
          </p:nvPr>
        </p:nvSpPr>
        <p:spPr/>
        <p:txBody>
          <a:bodyPr/>
          <a:lstStyle/>
          <a:p>
            <a:r>
              <a:rPr lang="en-US" dirty="0" err="1"/>
              <a:t>Một</a:t>
            </a:r>
            <a:r>
              <a:rPr lang="en-US" dirty="0"/>
              <a:t> </a:t>
            </a:r>
            <a:r>
              <a:rPr lang="en-US" dirty="0" err="1"/>
              <a:t>số</a:t>
            </a:r>
            <a:r>
              <a:rPr lang="en-US" dirty="0"/>
              <a:t> </a:t>
            </a:r>
            <a:r>
              <a:rPr lang="en-US" dirty="0" err="1"/>
              <a:t>bất</a:t>
            </a:r>
            <a:r>
              <a:rPr lang="en-US" dirty="0"/>
              <a:t> </a:t>
            </a:r>
            <a:r>
              <a:rPr lang="en-US" dirty="0" err="1"/>
              <a:t>cập</a:t>
            </a:r>
            <a:r>
              <a:rPr lang="en-US" dirty="0"/>
              <a:t> </a:t>
            </a:r>
            <a:r>
              <a:rPr lang="en-US" dirty="0" err="1"/>
              <a:t>trong</a:t>
            </a:r>
            <a:r>
              <a:rPr lang="en-US" dirty="0"/>
              <a:t> KCB YHCT</a:t>
            </a:r>
          </a:p>
        </p:txBody>
      </p:sp>
      <p:sp>
        <p:nvSpPr>
          <p:cNvPr id="3" name="Content Placeholder 2">
            <a:extLst>
              <a:ext uri="{FF2B5EF4-FFF2-40B4-BE49-F238E27FC236}">
                <a16:creationId xmlns:a16="http://schemas.microsoft.com/office/drawing/2014/main" id="{C766CAFE-5F84-9BC5-5701-02AD9A6F3BC4}"/>
              </a:ext>
            </a:extLst>
          </p:cNvPr>
          <p:cNvSpPr>
            <a:spLocks noGrp="1"/>
          </p:cNvSpPr>
          <p:nvPr>
            <p:ph idx="1"/>
          </p:nvPr>
        </p:nvSpPr>
        <p:spPr/>
        <p:txBody>
          <a:bodyPr/>
          <a:lstStyle/>
          <a:p>
            <a:r>
              <a:rPr lang="en-US" dirty="0" err="1"/>
              <a:t>Tỷ</a:t>
            </a:r>
            <a:r>
              <a:rPr lang="en-US" dirty="0"/>
              <a:t> </a:t>
            </a:r>
            <a:r>
              <a:rPr lang="en-US" dirty="0" err="1"/>
              <a:t>lệ</a:t>
            </a:r>
            <a:r>
              <a:rPr lang="en-US" dirty="0"/>
              <a:t> </a:t>
            </a:r>
            <a:r>
              <a:rPr lang="en-US" dirty="0" err="1"/>
              <a:t>nhập</a:t>
            </a:r>
            <a:r>
              <a:rPr lang="en-US" dirty="0"/>
              <a:t> </a:t>
            </a:r>
            <a:r>
              <a:rPr lang="en-US" dirty="0" err="1"/>
              <a:t>viện</a:t>
            </a:r>
            <a:r>
              <a:rPr lang="en-US" dirty="0"/>
              <a:t> KCB </a:t>
            </a:r>
            <a:r>
              <a:rPr lang="en-US" dirty="0" err="1"/>
              <a:t>nội</a:t>
            </a:r>
            <a:r>
              <a:rPr lang="en-US" dirty="0"/>
              <a:t> </a:t>
            </a:r>
            <a:r>
              <a:rPr lang="en-US" dirty="0" err="1"/>
              <a:t>trú</a:t>
            </a:r>
            <a:r>
              <a:rPr lang="en-US" dirty="0"/>
              <a:t> </a:t>
            </a:r>
            <a:r>
              <a:rPr lang="en-US" dirty="0" err="1"/>
              <a:t>cao</a:t>
            </a:r>
            <a:r>
              <a:rPr lang="en-US" dirty="0"/>
              <a:t>?</a:t>
            </a:r>
          </a:p>
          <a:p>
            <a:r>
              <a:rPr lang="en-US" dirty="0" err="1"/>
              <a:t>Ngày</a:t>
            </a:r>
            <a:r>
              <a:rPr lang="en-US" dirty="0"/>
              <a:t> </a:t>
            </a:r>
            <a:r>
              <a:rPr lang="en-US" dirty="0" err="1"/>
              <a:t>giường</a:t>
            </a:r>
            <a:r>
              <a:rPr lang="en-US" dirty="0"/>
              <a:t> </a:t>
            </a:r>
            <a:r>
              <a:rPr lang="en-US" dirty="0" err="1"/>
              <a:t>kéo</a:t>
            </a:r>
            <a:r>
              <a:rPr lang="en-US" dirty="0"/>
              <a:t> </a:t>
            </a:r>
            <a:r>
              <a:rPr lang="en-US" dirty="0" err="1"/>
              <a:t>dài</a:t>
            </a:r>
            <a:r>
              <a:rPr lang="en-US" dirty="0"/>
              <a:t>/ 1 </a:t>
            </a:r>
            <a:r>
              <a:rPr lang="en-US" dirty="0" err="1"/>
              <a:t>đợt</a:t>
            </a:r>
            <a:r>
              <a:rPr lang="en-US" dirty="0"/>
              <a:t> KCB?</a:t>
            </a:r>
          </a:p>
          <a:p>
            <a:r>
              <a:rPr lang="en-US" dirty="0" err="1"/>
              <a:t>Chỉ</a:t>
            </a:r>
            <a:r>
              <a:rPr lang="en-US" dirty="0"/>
              <a:t> </a:t>
            </a:r>
            <a:r>
              <a:rPr lang="en-US" dirty="0" err="1"/>
              <a:t>định</a:t>
            </a:r>
            <a:r>
              <a:rPr lang="en-US" dirty="0"/>
              <a:t> DVKT?</a:t>
            </a:r>
          </a:p>
          <a:p>
            <a:r>
              <a:rPr lang="en-US" dirty="0" err="1"/>
              <a:t>Sử</a:t>
            </a:r>
            <a:r>
              <a:rPr lang="en-US" dirty="0"/>
              <a:t> </a:t>
            </a:r>
            <a:r>
              <a:rPr lang="en-US" dirty="0" err="1"/>
              <a:t>dụng</a:t>
            </a:r>
            <a:r>
              <a:rPr lang="en-US" dirty="0"/>
              <a:t> </a:t>
            </a:r>
            <a:r>
              <a:rPr lang="en-US" dirty="0" err="1"/>
              <a:t>thuốc</a:t>
            </a:r>
            <a:r>
              <a:rPr lang="en-US" dirty="0"/>
              <a:t> </a:t>
            </a:r>
            <a:r>
              <a:rPr lang="en-US" dirty="0" err="1"/>
              <a:t>chế</a:t>
            </a:r>
            <a:r>
              <a:rPr lang="en-US" dirty="0"/>
              <a:t> </a:t>
            </a:r>
            <a:r>
              <a:rPr lang="en-US" dirty="0" err="1"/>
              <a:t>phẩm</a:t>
            </a:r>
            <a:r>
              <a:rPr lang="en-US" dirty="0"/>
              <a:t>?</a:t>
            </a:r>
          </a:p>
          <a:p>
            <a:r>
              <a:rPr lang="en-US" dirty="0" err="1"/>
              <a:t>Sử</a:t>
            </a:r>
            <a:r>
              <a:rPr lang="en-US" dirty="0"/>
              <a:t> </a:t>
            </a:r>
            <a:r>
              <a:rPr lang="en-US" dirty="0" err="1"/>
              <a:t>dụng</a:t>
            </a:r>
            <a:r>
              <a:rPr lang="en-US" dirty="0"/>
              <a:t> </a:t>
            </a:r>
            <a:r>
              <a:rPr lang="en-US" dirty="0" err="1"/>
              <a:t>thuốc</a:t>
            </a:r>
            <a:r>
              <a:rPr lang="en-US" dirty="0"/>
              <a:t> YHCT?</a:t>
            </a:r>
          </a:p>
          <a:p>
            <a:r>
              <a:rPr lang="en-US" dirty="0" err="1"/>
              <a:t>Tình</a:t>
            </a:r>
            <a:r>
              <a:rPr lang="en-US" dirty="0"/>
              <a:t> </a:t>
            </a:r>
            <a:r>
              <a:rPr lang="en-US" dirty="0" err="1"/>
              <a:t>hình</a:t>
            </a:r>
            <a:r>
              <a:rPr lang="en-US" dirty="0"/>
              <a:t> </a:t>
            </a:r>
            <a:r>
              <a:rPr lang="en-US" dirty="0" err="1"/>
              <a:t>thiếu</a:t>
            </a:r>
            <a:r>
              <a:rPr lang="en-US" dirty="0"/>
              <a:t> </a:t>
            </a:r>
            <a:r>
              <a:rPr lang="en-US" dirty="0" err="1"/>
              <a:t>thuốc</a:t>
            </a:r>
            <a:r>
              <a:rPr lang="en-US" dirty="0"/>
              <a:t>?</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487609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2C4E2-87A9-0C84-C601-FA5D8D22AC48}"/>
              </a:ext>
            </a:extLst>
          </p:cNvPr>
          <p:cNvSpPr>
            <a:spLocks noGrp="1"/>
          </p:cNvSpPr>
          <p:nvPr>
            <p:ph type="title"/>
          </p:nvPr>
        </p:nvSpPr>
        <p:spPr/>
        <p:txBody>
          <a:bodyPr/>
          <a:lstStyle/>
          <a:p>
            <a:r>
              <a:rPr lang="en-US" b="1" dirty="0">
                <a:solidFill>
                  <a:srgbClr val="2D2D87"/>
                </a:solidFill>
                <a:latin typeface="Times New Roman (Headings)"/>
              </a:rPr>
              <a:t>TỒN TẠI VÀ KHÓ KHĂN</a:t>
            </a:r>
            <a:endParaRPr lang="en-US" dirty="0">
              <a:solidFill>
                <a:srgbClr val="2D2D87"/>
              </a:solidFill>
            </a:endParaRPr>
          </a:p>
        </p:txBody>
      </p:sp>
      <p:sp>
        <p:nvSpPr>
          <p:cNvPr id="3" name="Content Placeholder 2">
            <a:extLst>
              <a:ext uri="{FF2B5EF4-FFF2-40B4-BE49-F238E27FC236}">
                <a16:creationId xmlns:a16="http://schemas.microsoft.com/office/drawing/2014/main" id="{72B1BD1F-FA44-9E90-0AF7-4A6A2F45C099}"/>
              </a:ext>
            </a:extLst>
          </p:cNvPr>
          <p:cNvSpPr>
            <a:spLocks noGrp="1"/>
          </p:cNvSpPr>
          <p:nvPr>
            <p:ph idx="1"/>
          </p:nvPr>
        </p:nvSpPr>
        <p:spPr/>
        <p:txBody>
          <a:bodyPr/>
          <a:lstStyle/>
          <a:p>
            <a:pPr marL="0" indent="0">
              <a:buNone/>
            </a:pPr>
            <a:r>
              <a:rPr lang="en-US" b="1" dirty="0">
                <a:solidFill>
                  <a:srgbClr val="0033CC"/>
                </a:solidFill>
              </a:rPr>
              <a:t>1. </a:t>
            </a:r>
            <a:r>
              <a:rPr lang="en-US" b="1" dirty="0" err="1">
                <a:solidFill>
                  <a:srgbClr val="0033CC"/>
                </a:solidFill>
              </a:rPr>
              <a:t>Về</a:t>
            </a:r>
            <a:r>
              <a:rPr lang="en-US" b="1" dirty="0">
                <a:solidFill>
                  <a:srgbClr val="0033CC"/>
                </a:solidFill>
              </a:rPr>
              <a:t> </a:t>
            </a:r>
            <a:r>
              <a:rPr lang="en-US" b="1" dirty="0" err="1">
                <a:solidFill>
                  <a:srgbClr val="0033CC"/>
                </a:solidFill>
              </a:rPr>
              <a:t>đấu</a:t>
            </a:r>
            <a:r>
              <a:rPr lang="en-US" b="1" dirty="0">
                <a:solidFill>
                  <a:srgbClr val="0033CC"/>
                </a:solidFill>
              </a:rPr>
              <a:t> </a:t>
            </a:r>
            <a:r>
              <a:rPr lang="en-US" b="1" dirty="0" err="1">
                <a:solidFill>
                  <a:srgbClr val="0033CC"/>
                </a:solidFill>
              </a:rPr>
              <a:t>thầu</a:t>
            </a:r>
            <a:r>
              <a:rPr lang="en-US" b="1" dirty="0">
                <a:solidFill>
                  <a:srgbClr val="0033CC"/>
                </a:solidFill>
              </a:rPr>
              <a:t>, </a:t>
            </a:r>
            <a:r>
              <a:rPr lang="en-US" b="1" dirty="0" err="1">
                <a:solidFill>
                  <a:srgbClr val="0033CC"/>
                </a:solidFill>
              </a:rPr>
              <a:t>mua</a:t>
            </a:r>
            <a:r>
              <a:rPr lang="en-US" b="1" dirty="0">
                <a:solidFill>
                  <a:srgbClr val="0033CC"/>
                </a:solidFill>
              </a:rPr>
              <a:t> </a:t>
            </a:r>
            <a:r>
              <a:rPr lang="en-US" b="1" dirty="0" err="1">
                <a:solidFill>
                  <a:srgbClr val="0033CC"/>
                </a:solidFill>
              </a:rPr>
              <a:t>sắm</a:t>
            </a:r>
            <a:r>
              <a:rPr lang="en-US" b="1" dirty="0">
                <a:solidFill>
                  <a:srgbClr val="0033CC"/>
                </a:solidFill>
              </a:rPr>
              <a:t> </a:t>
            </a:r>
            <a:r>
              <a:rPr lang="en-US" b="1" dirty="0" err="1">
                <a:solidFill>
                  <a:srgbClr val="0033CC"/>
                </a:solidFill>
              </a:rPr>
              <a:t>và</a:t>
            </a:r>
            <a:r>
              <a:rPr lang="en-US" b="1" dirty="0">
                <a:solidFill>
                  <a:srgbClr val="0033CC"/>
                </a:solidFill>
              </a:rPr>
              <a:t> </a:t>
            </a:r>
            <a:r>
              <a:rPr lang="en-US" b="1" dirty="0" err="1">
                <a:solidFill>
                  <a:srgbClr val="0033CC"/>
                </a:solidFill>
              </a:rPr>
              <a:t>sử</a:t>
            </a:r>
            <a:r>
              <a:rPr lang="en-US" b="1" dirty="0">
                <a:solidFill>
                  <a:srgbClr val="0033CC"/>
                </a:solidFill>
              </a:rPr>
              <a:t> </a:t>
            </a:r>
            <a:r>
              <a:rPr lang="en-US" b="1" dirty="0" err="1">
                <a:solidFill>
                  <a:srgbClr val="0033CC"/>
                </a:solidFill>
              </a:rPr>
              <a:t>dụng</a:t>
            </a:r>
            <a:r>
              <a:rPr lang="en-US" b="1" dirty="0">
                <a:solidFill>
                  <a:srgbClr val="0033CC"/>
                </a:solidFill>
              </a:rPr>
              <a:t> </a:t>
            </a:r>
            <a:r>
              <a:rPr lang="en-US" b="1" dirty="0" err="1">
                <a:solidFill>
                  <a:srgbClr val="0033CC"/>
                </a:solidFill>
              </a:rPr>
              <a:t>thuốc</a:t>
            </a:r>
            <a:r>
              <a:rPr lang="en-US" b="1" dirty="0">
                <a:solidFill>
                  <a:srgbClr val="0033CC"/>
                </a:solidFill>
              </a:rPr>
              <a:t> </a:t>
            </a:r>
          </a:p>
          <a:p>
            <a:pPr marL="0" indent="0">
              <a:buNone/>
            </a:pPr>
            <a:r>
              <a:rPr lang="en-US" b="1" dirty="0">
                <a:solidFill>
                  <a:srgbClr val="FF0000"/>
                </a:solidFill>
              </a:rPr>
              <a:t>1.1. </a:t>
            </a:r>
            <a:r>
              <a:rPr lang="en-US" b="1" dirty="0" err="1">
                <a:solidFill>
                  <a:srgbClr val="FF0000"/>
                </a:solidFill>
              </a:rPr>
              <a:t>vị</a:t>
            </a:r>
            <a:r>
              <a:rPr lang="en-US" b="1" dirty="0">
                <a:solidFill>
                  <a:srgbClr val="FF0000"/>
                </a:solidFill>
              </a:rPr>
              <a:t> </a:t>
            </a:r>
            <a:r>
              <a:rPr lang="en-US" b="1" dirty="0" err="1">
                <a:solidFill>
                  <a:srgbClr val="FF0000"/>
                </a:solidFill>
              </a:rPr>
              <a:t>thuốc</a:t>
            </a:r>
            <a:r>
              <a:rPr lang="en-US" b="1" dirty="0">
                <a:solidFill>
                  <a:srgbClr val="FF0000"/>
                </a:solidFill>
              </a:rPr>
              <a:t>, </a:t>
            </a:r>
            <a:r>
              <a:rPr lang="en-US" b="1" dirty="0" err="1">
                <a:solidFill>
                  <a:srgbClr val="FF0000"/>
                </a:solidFill>
              </a:rPr>
              <a:t>dược</a:t>
            </a:r>
            <a:r>
              <a:rPr lang="en-US" b="1" dirty="0">
                <a:solidFill>
                  <a:srgbClr val="FF0000"/>
                </a:solidFill>
              </a:rPr>
              <a:t> </a:t>
            </a:r>
            <a:r>
              <a:rPr lang="en-US" b="1" dirty="0" err="1">
                <a:solidFill>
                  <a:srgbClr val="FF0000"/>
                </a:solidFill>
              </a:rPr>
              <a:t>liệu</a:t>
            </a:r>
            <a:r>
              <a:rPr lang="en-US" b="1" dirty="0">
                <a:solidFill>
                  <a:srgbClr val="FF0000"/>
                </a:solidFill>
              </a:rPr>
              <a:t> </a:t>
            </a:r>
            <a:r>
              <a:rPr lang="en-US" b="1" dirty="0" err="1">
                <a:solidFill>
                  <a:srgbClr val="FF0000"/>
                </a:solidFill>
              </a:rPr>
              <a:t>tại</a:t>
            </a:r>
            <a:r>
              <a:rPr lang="en-US" b="1" dirty="0">
                <a:solidFill>
                  <a:srgbClr val="FF0000"/>
                </a:solidFill>
              </a:rPr>
              <a:t> </a:t>
            </a:r>
            <a:r>
              <a:rPr lang="en-US" b="1" dirty="0" err="1">
                <a:solidFill>
                  <a:srgbClr val="FF0000"/>
                </a:solidFill>
              </a:rPr>
              <a:t>các</a:t>
            </a:r>
            <a:r>
              <a:rPr lang="en-US" b="1" dirty="0">
                <a:solidFill>
                  <a:srgbClr val="FF0000"/>
                </a:solidFill>
              </a:rPr>
              <a:t> </a:t>
            </a:r>
            <a:r>
              <a:rPr lang="en-US" b="1" dirty="0" err="1">
                <a:solidFill>
                  <a:srgbClr val="FF0000"/>
                </a:solidFill>
              </a:rPr>
              <a:t>cơ</a:t>
            </a:r>
            <a:r>
              <a:rPr lang="en-US" b="1" dirty="0">
                <a:solidFill>
                  <a:srgbClr val="FF0000"/>
                </a:solidFill>
              </a:rPr>
              <a:t> </a:t>
            </a:r>
            <a:r>
              <a:rPr lang="en-US" b="1" dirty="0" err="1">
                <a:solidFill>
                  <a:srgbClr val="FF0000"/>
                </a:solidFill>
              </a:rPr>
              <a:t>sở</a:t>
            </a:r>
            <a:r>
              <a:rPr lang="en-US" b="1" dirty="0">
                <a:solidFill>
                  <a:srgbClr val="FF0000"/>
                </a:solidFill>
              </a:rPr>
              <a:t> KCB</a:t>
            </a:r>
          </a:p>
          <a:p>
            <a:pPr marL="0" indent="0">
              <a:buNone/>
            </a:pPr>
            <a:r>
              <a:rPr lang="en-US" dirty="0"/>
              <a:t>Thông </a:t>
            </a:r>
            <a:r>
              <a:rPr lang="en-US" dirty="0" err="1"/>
              <a:t>tư</a:t>
            </a:r>
            <a:r>
              <a:rPr lang="en-US" dirty="0"/>
              <a:t> 38 – Thông </a:t>
            </a:r>
            <a:r>
              <a:rPr lang="en-US" dirty="0" err="1"/>
              <a:t>tư</a:t>
            </a:r>
            <a:r>
              <a:rPr lang="en-US" dirty="0"/>
              <a:t> 09- Thông </a:t>
            </a:r>
            <a:r>
              <a:rPr lang="en-US" dirty="0" err="1"/>
              <a:t>tư</a:t>
            </a:r>
            <a:r>
              <a:rPr lang="en-US" dirty="0"/>
              <a:t> 32 – Thông </a:t>
            </a:r>
            <a:r>
              <a:rPr lang="en-US" dirty="0" err="1"/>
              <a:t>tư</a:t>
            </a:r>
            <a:r>
              <a:rPr lang="en-US" dirty="0"/>
              <a:t> 06?</a:t>
            </a:r>
          </a:p>
          <a:p>
            <a:pPr marL="0" indent="0">
              <a:buNone/>
            </a:pPr>
            <a:r>
              <a:rPr lang="en-US" dirty="0" err="1"/>
              <a:t>Tình</a:t>
            </a:r>
            <a:r>
              <a:rPr lang="en-US" dirty="0"/>
              <a:t> </a:t>
            </a:r>
            <a:r>
              <a:rPr lang="en-US" dirty="0" err="1"/>
              <a:t>trạng</a:t>
            </a:r>
            <a:r>
              <a:rPr lang="en-US" dirty="0"/>
              <a:t> </a:t>
            </a:r>
            <a:r>
              <a:rPr lang="en-US" dirty="0" err="1"/>
              <a:t>thiếu</a:t>
            </a:r>
            <a:r>
              <a:rPr lang="en-US" dirty="0"/>
              <a:t> </a:t>
            </a:r>
            <a:r>
              <a:rPr lang="en-US" dirty="0" err="1"/>
              <a:t>thuốc</a:t>
            </a:r>
            <a:r>
              <a:rPr lang="en-US" dirty="0"/>
              <a:t> </a:t>
            </a:r>
            <a:r>
              <a:rPr lang="en-US" dirty="0" err="1"/>
              <a:t>tại</a:t>
            </a:r>
            <a:r>
              <a:rPr lang="en-US" dirty="0"/>
              <a:t> </a:t>
            </a:r>
            <a:r>
              <a:rPr lang="en-US" dirty="0" err="1"/>
              <a:t>cơ</a:t>
            </a:r>
            <a:r>
              <a:rPr lang="en-US" dirty="0"/>
              <a:t> </a:t>
            </a:r>
            <a:r>
              <a:rPr lang="en-US" dirty="0" err="1"/>
              <a:t>sở</a:t>
            </a:r>
            <a:r>
              <a:rPr lang="en-US" dirty="0"/>
              <a:t> y </a:t>
            </a:r>
            <a:r>
              <a:rPr lang="en-US" dirty="0" err="1"/>
              <a:t>tế</a:t>
            </a:r>
            <a:r>
              <a:rPr lang="en-US" dirty="0"/>
              <a:t>?</a:t>
            </a:r>
          </a:p>
        </p:txBody>
      </p:sp>
    </p:spTree>
    <p:extLst>
      <p:ext uri="{BB962C8B-B14F-4D97-AF65-F5344CB8AC3E}">
        <p14:creationId xmlns:p14="http://schemas.microsoft.com/office/powerpoint/2010/main" val="3448476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4E905FFD-7F5E-4438-B612-E23374F30F60}"/>
              </a:ext>
            </a:extLst>
          </p:cNvPr>
          <p:cNvGraphicFramePr/>
          <p:nvPr>
            <p:extLst>
              <p:ext uri="{D42A27DB-BD31-4B8C-83A1-F6EECF244321}">
                <p14:modId xmlns:p14="http://schemas.microsoft.com/office/powerpoint/2010/main" val="1000077675"/>
              </p:ext>
            </p:extLst>
          </p:nvPr>
        </p:nvGraphicFramePr>
        <p:xfrm>
          <a:off x="1981200" y="274639"/>
          <a:ext cx="8229600" cy="792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a:extLst>
              <a:ext uri="{FF2B5EF4-FFF2-40B4-BE49-F238E27FC236}">
                <a16:creationId xmlns:a16="http://schemas.microsoft.com/office/drawing/2014/main" id="{AC7C1F0D-87B5-4776-925A-3F7F4AFD886C}"/>
              </a:ext>
            </a:extLst>
          </p:cNvPr>
          <p:cNvGraphicFramePr>
            <a:graphicFrameLocks noGrp="1"/>
          </p:cNvGraphicFramePr>
          <p:nvPr>
            <p:ph idx="1"/>
          </p:nvPr>
        </p:nvGraphicFramePr>
        <p:xfrm>
          <a:off x="1981200" y="1219200"/>
          <a:ext cx="7924800" cy="3810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Oval 6">
            <a:extLst>
              <a:ext uri="{FF2B5EF4-FFF2-40B4-BE49-F238E27FC236}">
                <a16:creationId xmlns:a16="http://schemas.microsoft.com/office/drawing/2014/main" id="{5B8BBC6E-4F8D-4E53-A1CC-A9BE78B8D896}"/>
              </a:ext>
            </a:extLst>
          </p:cNvPr>
          <p:cNvSpPr/>
          <p:nvPr/>
        </p:nvSpPr>
        <p:spPr>
          <a:xfrm>
            <a:off x="3378592" y="2209800"/>
            <a:ext cx="1879209" cy="182880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b="1">
                <a:solidFill>
                  <a:srgbClr val="7030A0"/>
                </a:solidFill>
                <a:latin typeface="Times New Roman (Headings)"/>
              </a:rPr>
              <a:t>78 </a:t>
            </a:r>
            <a:r>
              <a:rPr lang="en-US" b="1" dirty="0">
                <a:solidFill>
                  <a:srgbClr val="7030A0"/>
                </a:solidFill>
                <a:latin typeface="Times New Roman (Headings)"/>
              </a:rPr>
              <a:t>C</a:t>
            </a:r>
            <a:r>
              <a:rPr lang="vi-VN" b="1" dirty="0">
                <a:solidFill>
                  <a:srgbClr val="7030A0"/>
                </a:solidFill>
                <a:latin typeface="Times New Roman (Headings)"/>
              </a:rPr>
              <a:t>Ơ</a:t>
            </a:r>
            <a:r>
              <a:rPr lang="en-US" b="1" dirty="0">
                <a:solidFill>
                  <a:srgbClr val="7030A0"/>
                </a:solidFill>
                <a:latin typeface="Times New Roman (Headings)"/>
              </a:rPr>
              <a:t> SỞ KCB CHUYÊN KHOA YHCT</a:t>
            </a:r>
          </a:p>
        </p:txBody>
      </p:sp>
      <p:graphicFrame>
        <p:nvGraphicFramePr>
          <p:cNvPr id="9" name="Diagram 8">
            <a:extLst>
              <a:ext uri="{FF2B5EF4-FFF2-40B4-BE49-F238E27FC236}">
                <a16:creationId xmlns:a16="http://schemas.microsoft.com/office/drawing/2014/main" id="{1AA3CEAA-6D0C-4672-AD17-752540DE718A}"/>
              </a:ext>
            </a:extLst>
          </p:cNvPr>
          <p:cNvGraphicFramePr/>
          <p:nvPr/>
        </p:nvGraphicFramePr>
        <p:xfrm>
          <a:off x="3378591" y="5638800"/>
          <a:ext cx="5994009" cy="6858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32392892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err="1"/>
              <a:t>Thông</a:t>
            </a:r>
            <a:r>
              <a:rPr lang="en-US" sz="2400" b="1" dirty="0"/>
              <a:t> </a:t>
            </a:r>
            <a:r>
              <a:rPr lang="en-US" sz="2400" b="1" dirty="0" err="1"/>
              <a:t>tư</a:t>
            </a:r>
            <a:r>
              <a:rPr lang="en-US" sz="2400" b="1" dirty="0"/>
              <a:t> 38/2021/TT-BYT: </a:t>
            </a:r>
            <a:r>
              <a:rPr lang="en-US" sz="2400" b="1" dirty="0" err="1"/>
              <a:t>Điều</a:t>
            </a:r>
            <a:r>
              <a:rPr lang="en-US" sz="2400" b="1" dirty="0"/>
              <a:t> 13. </a:t>
            </a:r>
            <a:r>
              <a:rPr lang="en-US" sz="2400" b="1" dirty="0" err="1"/>
              <a:t>Tài</a:t>
            </a:r>
            <a:r>
              <a:rPr lang="en-US" sz="2400" b="1" dirty="0"/>
              <a:t> </a:t>
            </a:r>
            <a:r>
              <a:rPr lang="en-US" sz="2400" b="1" dirty="0" err="1"/>
              <a:t>liệu</a:t>
            </a:r>
            <a:r>
              <a:rPr lang="en-US" sz="2400" b="1" dirty="0"/>
              <a:t> </a:t>
            </a:r>
            <a:r>
              <a:rPr lang="en-US" sz="2400" b="1" dirty="0" err="1"/>
              <a:t>chứng</a:t>
            </a:r>
            <a:r>
              <a:rPr lang="en-US" sz="2400" b="1" dirty="0"/>
              <a:t> minh </a:t>
            </a:r>
            <a:r>
              <a:rPr lang="en-US" sz="2400" b="1" dirty="0" err="1"/>
              <a:t>nguồn</a:t>
            </a:r>
            <a:r>
              <a:rPr lang="en-US" sz="2400" b="1" dirty="0"/>
              <a:t> </a:t>
            </a:r>
            <a:r>
              <a:rPr lang="en-US" sz="2400" b="1" dirty="0" err="1"/>
              <a:t>gốc</a:t>
            </a:r>
            <a:r>
              <a:rPr lang="en-US" sz="2400" b="1" dirty="0"/>
              <a:t> </a:t>
            </a:r>
            <a:r>
              <a:rPr lang="en-US" sz="2400" b="1" dirty="0" err="1"/>
              <a:t>của</a:t>
            </a:r>
            <a:r>
              <a:rPr lang="en-US" sz="2400" b="1" dirty="0"/>
              <a:t> </a:t>
            </a:r>
            <a:r>
              <a:rPr lang="en-US" sz="2400" b="1" dirty="0" err="1"/>
              <a:t>dược</a:t>
            </a:r>
            <a:r>
              <a:rPr lang="en-US" sz="2400" b="1" dirty="0"/>
              <a:t> </a:t>
            </a:r>
            <a:r>
              <a:rPr lang="en-US" sz="2400" b="1" dirty="0" err="1"/>
              <a:t>liệu</a:t>
            </a:r>
            <a:r>
              <a:rPr lang="en-US" sz="2400" b="1" dirty="0"/>
              <a:t>, </a:t>
            </a:r>
            <a:r>
              <a:rPr lang="en-US" sz="2400" b="1" dirty="0" err="1"/>
              <a:t>vị</a:t>
            </a:r>
            <a:r>
              <a:rPr lang="en-US" sz="2400" b="1" dirty="0"/>
              <a:t> </a:t>
            </a:r>
            <a:r>
              <a:rPr lang="en-US" sz="2400" b="1" dirty="0" err="1"/>
              <a:t>thuốc</a:t>
            </a:r>
            <a:r>
              <a:rPr lang="en-US" sz="2400" b="1" dirty="0"/>
              <a:t> </a:t>
            </a:r>
            <a:r>
              <a:rPr lang="en-US" sz="2400" b="1" dirty="0" err="1"/>
              <a:t>cổ</a:t>
            </a:r>
            <a:r>
              <a:rPr lang="en-US" sz="2400" b="1" dirty="0"/>
              <a:t> </a:t>
            </a:r>
            <a:r>
              <a:rPr lang="en-US" sz="2400" b="1" dirty="0" err="1"/>
              <a:t>truyền</a:t>
            </a:r>
            <a:r>
              <a:rPr lang="en-US" sz="2400" b="1" dirty="0"/>
              <a:t>, </a:t>
            </a:r>
            <a:r>
              <a:rPr lang="en-US" sz="2400" b="1" dirty="0" err="1"/>
              <a:t>thuốc</a:t>
            </a:r>
            <a:r>
              <a:rPr lang="en-US" sz="2400" b="1" dirty="0"/>
              <a:t> </a:t>
            </a:r>
            <a:r>
              <a:rPr lang="en-US" sz="2400" b="1" dirty="0" err="1"/>
              <a:t>cổ</a:t>
            </a:r>
            <a:r>
              <a:rPr lang="en-US" sz="2400" b="1" dirty="0"/>
              <a:t> </a:t>
            </a:r>
            <a:r>
              <a:rPr lang="en-US" sz="2400" b="1" dirty="0" err="1"/>
              <a:t>truyền</a:t>
            </a:r>
            <a:br>
              <a:rPr lang="en-US" sz="2400" b="1" dirty="0"/>
            </a:br>
            <a:endParaRPr lang="en-US" sz="2400" b="1" dirty="0"/>
          </a:p>
        </p:txBody>
      </p:sp>
      <p:graphicFrame>
        <p:nvGraphicFramePr>
          <p:cNvPr id="4" name="Content Placeholder 3"/>
          <p:cNvGraphicFramePr>
            <a:graphicFrameLocks noGrp="1"/>
          </p:cNvGraphicFramePr>
          <p:nvPr>
            <p:ph idx="1"/>
          </p:nvPr>
        </p:nvGraphicFramePr>
        <p:xfrm>
          <a:off x="914400" y="2209800"/>
          <a:ext cx="10744200" cy="4396362"/>
        </p:xfrm>
        <a:graphic>
          <a:graphicData uri="http://schemas.openxmlformats.org/drawingml/2006/table">
            <a:tbl>
              <a:tblPr firstRow="1" bandRow="1">
                <a:tableStyleId>{5C22544A-7EE6-4342-B048-85BDC9FD1C3A}</a:tableStyleId>
              </a:tblPr>
              <a:tblGrid>
                <a:gridCol w="656699">
                  <a:extLst>
                    <a:ext uri="{9D8B030D-6E8A-4147-A177-3AD203B41FA5}">
                      <a16:colId xmlns:a16="http://schemas.microsoft.com/office/drawing/2014/main" val="20000"/>
                    </a:ext>
                  </a:extLst>
                </a:gridCol>
                <a:gridCol w="3153301">
                  <a:extLst>
                    <a:ext uri="{9D8B030D-6E8A-4147-A177-3AD203B41FA5}">
                      <a16:colId xmlns:a16="http://schemas.microsoft.com/office/drawing/2014/main" val="20001"/>
                    </a:ext>
                  </a:extLst>
                </a:gridCol>
                <a:gridCol w="6934200">
                  <a:extLst>
                    <a:ext uri="{9D8B030D-6E8A-4147-A177-3AD203B41FA5}">
                      <a16:colId xmlns:a16="http://schemas.microsoft.com/office/drawing/2014/main" val="20002"/>
                    </a:ext>
                  </a:extLst>
                </a:gridCol>
              </a:tblGrid>
              <a:tr h="370840">
                <a:tc>
                  <a:txBody>
                    <a:bodyPr/>
                    <a:lstStyle/>
                    <a:p>
                      <a:pPr>
                        <a:lnSpc>
                          <a:spcPct val="115000"/>
                        </a:lnSpc>
                        <a:spcAft>
                          <a:spcPts val="0"/>
                        </a:spcAft>
                      </a:pPr>
                      <a:r>
                        <a:rPr lang="en-US" sz="1600" dirty="0">
                          <a:solidFill>
                            <a:srgbClr val="000000"/>
                          </a:solidFill>
                          <a:effectLst/>
                          <a:latin typeface="Arial"/>
                          <a:ea typeface="Calibri"/>
                          <a:cs typeface="Times New Roman"/>
                        </a:rPr>
                        <a:t>STT</a:t>
                      </a:r>
                      <a:endParaRPr lang="en-US"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600" dirty="0" err="1">
                          <a:solidFill>
                            <a:srgbClr val="000000"/>
                          </a:solidFill>
                          <a:effectLst/>
                          <a:latin typeface="Arial"/>
                          <a:ea typeface="Calibri"/>
                          <a:cs typeface="Times New Roman"/>
                        </a:rPr>
                        <a:t>Dược</a:t>
                      </a:r>
                      <a:r>
                        <a:rPr lang="en-US" sz="1600" dirty="0">
                          <a:solidFill>
                            <a:srgbClr val="000000"/>
                          </a:solidFill>
                          <a:effectLst/>
                          <a:latin typeface="Arial"/>
                          <a:ea typeface="Calibri"/>
                          <a:cs typeface="Times New Roman"/>
                        </a:rPr>
                        <a:t> </a:t>
                      </a:r>
                      <a:r>
                        <a:rPr lang="en-US" sz="1600" dirty="0" err="1">
                          <a:solidFill>
                            <a:srgbClr val="000000"/>
                          </a:solidFill>
                          <a:effectLst/>
                          <a:latin typeface="Arial"/>
                          <a:ea typeface="Calibri"/>
                          <a:cs typeface="Times New Roman"/>
                        </a:rPr>
                        <a:t>liệu</a:t>
                      </a:r>
                      <a:r>
                        <a:rPr lang="en-US" sz="1600" dirty="0">
                          <a:solidFill>
                            <a:srgbClr val="000000"/>
                          </a:solidFill>
                          <a:effectLst/>
                          <a:latin typeface="Arial"/>
                          <a:ea typeface="Calibri"/>
                          <a:cs typeface="Times New Roman"/>
                        </a:rPr>
                        <a:t>/</a:t>
                      </a:r>
                      <a:r>
                        <a:rPr lang="en-US" sz="1600" dirty="0" err="1">
                          <a:solidFill>
                            <a:srgbClr val="000000"/>
                          </a:solidFill>
                          <a:effectLst/>
                          <a:latin typeface="Arial"/>
                          <a:ea typeface="Calibri"/>
                          <a:cs typeface="Times New Roman"/>
                        </a:rPr>
                        <a:t>vị</a:t>
                      </a:r>
                      <a:r>
                        <a:rPr lang="en-US" sz="1600" dirty="0">
                          <a:solidFill>
                            <a:srgbClr val="000000"/>
                          </a:solidFill>
                          <a:effectLst/>
                          <a:latin typeface="Arial"/>
                          <a:ea typeface="Calibri"/>
                          <a:cs typeface="Times New Roman"/>
                        </a:rPr>
                        <a:t> </a:t>
                      </a:r>
                      <a:r>
                        <a:rPr lang="en-US" sz="1600" dirty="0" err="1">
                          <a:solidFill>
                            <a:srgbClr val="000000"/>
                          </a:solidFill>
                          <a:effectLst/>
                          <a:latin typeface="Arial"/>
                          <a:ea typeface="Calibri"/>
                          <a:cs typeface="Times New Roman"/>
                        </a:rPr>
                        <a:t>thuốc</a:t>
                      </a:r>
                      <a:r>
                        <a:rPr lang="en-US" sz="1600" dirty="0">
                          <a:solidFill>
                            <a:srgbClr val="000000"/>
                          </a:solidFill>
                          <a:effectLst/>
                          <a:latin typeface="Arial"/>
                          <a:ea typeface="Calibri"/>
                          <a:cs typeface="Times New Roman"/>
                        </a:rPr>
                        <a:t>/</a:t>
                      </a:r>
                      <a:r>
                        <a:rPr lang="en-US" sz="1600" dirty="0" err="1">
                          <a:solidFill>
                            <a:srgbClr val="000000"/>
                          </a:solidFill>
                          <a:effectLst/>
                          <a:latin typeface="Arial"/>
                          <a:ea typeface="Calibri"/>
                          <a:cs typeface="Times New Roman"/>
                        </a:rPr>
                        <a:t>thuốc</a:t>
                      </a:r>
                      <a:r>
                        <a:rPr lang="en-US" sz="1600" dirty="0">
                          <a:solidFill>
                            <a:srgbClr val="000000"/>
                          </a:solidFill>
                          <a:effectLst/>
                          <a:latin typeface="Arial"/>
                          <a:ea typeface="Calibri"/>
                          <a:cs typeface="Times New Roman"/>
                        </a:rPr>
                        <a:t> </a:t>
                      </a:r>
                      <a:r>
                        <a:rPr lang="en-US" sz="1600" dirty="0" err="1">
                          <a:solidFill>
                            <a:srgbClr val="000000"/>
                          </a:solidFill>
                          <a:effectLst/>
                          <a:latin typeface="Arial"/>
                          <a:ea typeface="Calibri"/>
                          <a:cs typeface="Times New Roman"/>
                        </a:rPr>
                        <a:t>cổ</a:t>
                      </a:r>
                      <a:r>
                        <a:rPr lang="en-US" sz="1600" dirty="0">
                          <a:solidFill>
                            <a:srgbClr val="000000"/>
                          </a:solidFill>
                          <a:effectLst/>
                          <a:latin typeface="Arial"/>
                          <a:ea typeface="Calibri"/>
                          <a:cs typeface="Times New Roman"/>
                        </a:rPr>
                        <a:t> </a:t>
                      </a:r>
                      <a:r>
                        <a:rPr lang="en-US" sz="1600" dirty="0" err="1">
                          <a:solidFill>
                            <a:srgbClr val="000000"/>
                          </a:solidFill>
                          <a:effectLst/>
                          <a:latin typeface="Arial"/>
                          <a:ea typeface="Calibri"/>
                          <a:cs typeface="Times New Roman"/>
                        </a:rPr>
                        <a:t>truyển</a:t>
                      </a:r>
                      <a:endParaRPr lang="en-US"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600" dirty="0" err="1">
                          <a:solidFill>
                            <a:srgbClr val="000000"/>
                          </a:solidFill>
                          <a:effectLst/>
                          <a:latin typeface="Arial"/>
                          <a:ea typeface="Calibri"/>
                          <a:cs typeface="Times New Roman"/>
                        </a:rPr>
                        <a:t>Tài</a:t>
                      </a:r>
                      <a:r>
                        <a:rPr lang="en-US" sz="1600" dirty="0">
                          <a:solidFill>
                            <a:srgbClr val="000000"/>
                          </a:solidFill>
                          <a:effectLst/>
                          <a:latin typeface="Arial"/>
                          <a:ea typeface="Calibri"/>
                          <a:cs typeface="Times New Roman"/>
                        </a:rPr>
                        <a:t> </a:t>
                      </a:r>
                      <a:r>
                        <a:rPr lang="en-US" sz="1600" dirty="0" err="1">
                          <a:solidFill>
                            <a:srgbClr val="000000"/>
                          </a:solidFill>
                          <a:effectLst/>
                          <a:latin typeface="Arial"/>
                          <a:ea typeface="Calibri"/>
                          <a:cs typeface="Times New Roman"/>
                        </a:rPr>
                        <a:t>liệu</a:t>
                      </a:r>
                      <a:r>
                        <a:rPr lang="en-US" sz="1600" dirty="0">
                          <a:solidFill>
                            <a:srgbClr val="000000"/>
                          </a:solidFill>
                          <a:effectLst/>
                          <a:latin typeface="Arial"/>
                          <a:ea typeface="Calibri"/>
                          <a:cs typeface="Times New Roman"/>
                        </a:rPr>
                        <a:t> </a:t>
                      </a:r>
                      <a:r>
                        <a:rPr lang="en-US" sz="1600" dirty="0" err="1">
                          <a:solidFill>
                            <a:srgbClr val="000000"/>
                          </a:solidFill>
                          <a:effectLst/>
                          <a:latin typeface="Arial"/>
                          <a:ea typeface="Calibri"/>
                          <a:cs typeface="Times New Roman"/>
                        </a:rPr>
                        <a:t>chứng</a:t>
                      </a:r>
                      <a:r>
                        <a:rPr lang="en-US" sz="1600" dirty="0">
                          <a:solidFill>
                            <a:srgbClr val="000000"/>
                          </a:solidFill>
                          <a:effectLst/>
                          <a:latin typeface="Arial"/>
                          <a:ea typeface="Calibri"/>
                          <a:cs typeface="Times New Roman"/>
                        </a:rPr>
                        <a:t> minh </a:t>
                      </a:r>
                      <a:r>
                        <a:rPr lang="en-US" sz="1600" dirty="0" err="1">
                          <a:solidFill>
                            <a:srgbClr val="000000"/>
                          </a:solidFill>
                          <a:effectLst/>
                          <a:latin typeface="Arial"/>
                          <a:ea typeface="Calibri"/>
                          <a:cs typeface="Times New Roman"/>
                        </a:rPr>
                        <a:t>nguồn</a:t>
                      </a:r>
                      <a:r>
                        <a:rPr lang="en-US" sz="1600" dirty="0">
                          <a:solidFill>
                            <a:srgbClr val="000000"/>
                          </a:solidFill>
                          <a:effectLst/>
                          <a:latin typeface="Arial"/>
                          <a:ea typeface="Calibri"/>
                          <a:cs typeface="Times New Roman"/>
                        </a:rPr>
                        <a:t> </a:t>
                      </a:r>
                      <a:r>
                        <a:rPr lang="en-US" sz="1600" dirty="0" err="1">
                          <a:solidFill>
                            <a:srgbClr val="000000"/>
                          </a:solidFill>
                          <a:effectLst/>
                          <a:latin typeface="Arial"/>
                          <a:ea typeface="Calibri"/>
                          <a:cs typeface="Times New Roman"/>
                        </a:rPr>
                        <a:t>gốc</a:t>
                      </a:r>
                      <a:endParaRPr lang="en-US"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370840">
                <a:tc>
                  <a:txBody>
                    <a:bodyPr/>
                    <a:lstStyle/>
                    <a:p>
                      <a:pPr>
                        <a:lnSpc>
                          <a:spcPct val="115000"/>
                        </a:lnSpc>
                        <a:spcAft>
                          <a:spcPts val="0"/>
                        </a:spcAft>
                      </a:pPr>
                      <a:r>
                        <a:rPr lang="en-US" sz="1600" dirty="0">
                          <a:solidFill>
                            <a:srgbClr val="000000"/>
                          </a:solidFill>
                          <a:effectLst/>
                          <a:latin typeface="Arial"/>
                          <a:ea typeface="Calibri"/>
                          <a:cs typeface="Times New Roman"/>
                        </a:rPr>
                        <a:t>1</a:t>
                      </a:r>
                      <a:endParaRPr lang="en-US"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600" dirty="0" err="1">
                          <a:solidFill>
                            <a:srgbClr val="000000"/>
                          </a:solidFill>
                          <a:effectLst/>
                          <a:latin typeface="Arial"/>
                          <a:ea typeface="Times New Roman"/>
                          <a:cs typeface="Times New Roman"/>
                        </a:rPr>
                        <a:t>Dược</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liệu</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nhập</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khẩu</a:t>
                      </a:r>
                      <a:endParaRPr lang="en-US" sz="1600" dirty="0">
                        <a:effectLst/>
                        <a:latin typeface="Calibri"/>
                        <a:ea typeface="Calibri"/>
                        <a:cs typeface="Times New Roman"/>
                      </a:endParaRPr>
                    </a:p>
                  </a:txBody>
                  <a:tcPr marL="68580" marR="68580" marT="0" marB="0"/>
                </a:tc>
                <a:tc>
                  <a:txBody>
                    <a:bodyPr/>
                    <a:lstStyle/>
                    <a:p>
                      <a:pPr>
                        <a:lnSpc>
                          <a:spcPts val="1170"/>
                        </a:lnSpc>
                        <a:spcBef>
                          <a:spcPts val="600"/>
                        </a:spcBef>
                        <a:spcAft>
                          <a:spcPts val="600"/>
                        </a:spcAft>
                      </a:pPr>
                      <a:r>
                        <a:rPr lang="en-US" sz="1600" dirty="0" err="1">
                          <a:solidFill>
                            <a:srgbClr val="000000"/>
                          </a:solidFill>
                          <a:effectLst/>
                          <a:latin typeface="Arial"/>
                          <a:ea typeface="Times New Roman"/>
                          <a:cs typeface="Times New Roman"/>
                        </a:rPr>
                        <a:t>Giấy</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chứng</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nhận</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nguồn</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gốc</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xuất</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xứ</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của</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từng</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lô</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dược</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liệu</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Giấy</a:t>
                      </a:r>
                      <a:r>
                        <a:rPr lang="en-US" sz="1600" dirty="0">
                          <a:solidFill>
                            <a:srgbClr val="000000"/>
                          </a:solidFill>
                          <a:effectLst/>
                          <a:latin typeface="Arial"/>
                          <a:ea typeface="Times New Roman"/>
                          <a:cs typeface="Times New Roman"/>
                        </a:rPr>
                        <a:t> C/O) do </a:t>
                      </a:r>
                      <a:r>
                        <a:rPr lang="en-US" sz="1600" dirty="0" err="1">
                          <a:solidFill>
                            <a:srgbClr val="000000"/>
                          </a:solidFill>
                          <a:effectLst/>
                          <a:latin typeface="Arial"/>
                          <a:ea typeface="Times New Roman"/>
                          <a:cs typeface="Times New Roman"/>
                        </a:rPr>
                        <a:t>cơ</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quan</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nhà</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nước</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có</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thẩm</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quyền</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của</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nước</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xuất</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khẩu</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cấp</a:t>
                      </a:r>
                      <a:r>
                        <a:rPr lang="en-US" sz="1600" dirty="0">
                          <a:solidFill>
                            <a:srgbClr val="000000"/>
                          </a:solidFill>
                          <a:effectLst/>
                          <a:latin typeface="Arial"/>
                          <a:ea typeface="Times New Roman"/>
                          <a:cs typeface="Times New Roman"/>
                        </a:rPr>
                        <a:t>.</a:t>
                      </a:r>
                      <a:endParaRPr lang="en-US" sz="1600" dirty="0">
                        <a:effectLst/>
                        <a:latin typeface="Calibri"/>
                        <a:ea typeface="Calibri"/>
                        <a:cs typeface="Times New Roman"/>
                      </a:endParaRPr>
                    </a:p>
                    <a:p>
                      <a:pPr>
                        <a:lnSpc>
                          <a:spcPct val="115000"/>
                        </a:lnSpc>
                        <a:spcAft>
                          <a:spcPts val="0"/>
                        </a:spcAft>
                      </a:pPr>
                      <a:r>
                        <a:rPr lang="en-US" sz="1600" dirty="0">
                          <a:solidFill>
                            <a:srgbClr val="000000"/>
                          </a:solidFill>
                          <a:effectLst/>
                          <a:latin typeface="Arial"/>
                          <a:ea typeface="Calibri"/>
                          <a:cs typeface="Times New Roman"/>
                        </a:rPr>
                        <a:t> </a:t>
                      </a:r>
                      <a:endParaRPr lang="en-US"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370840">
                <a:tc>
                  <a:txBody>
                    <a:bodyPr/>
                    <a:lstStyle/>
                    <a:p>
                      <a:pPr>
                        <a:lnSpc>
                          <a:spcPct val="115000"/>
                        </a:lnSpc>
                        <a:spcAft>
                          <a:spcPts val="0"/>
                        </a:spcAft>
                      </a:pPr>
                      <a:r>
                        <a:rPr lang="en-US" sz="1600">
                          <a:solidFill>
                            <a:srgbClr val="000000"/>
                          </a:solidFill>
                          <a:effectLst/>
                          <a:latin typeface="Arial"/>
                          <a:ea typeface="Calibri"/>
                          <a:cs typeface="Times New Roman"/>
                        </a:rPr>
                        <a:t>2</a:t>
                      </a:r>
                      <a:endParaRPr lang="en-US" sz="1600">
                        <a:effectLst/>
                        <a:latin typeface="Calibri"/>
                        <a:ea typeface="Calibri"/>
                        <a:cs typeface="Times New Roman"/>
                      </a:endParaRPr>
                    </a:p>
                  </a:txBody>
                  <a:tcPr marL="68580" marR="68580" marT="0" marB="0"/>
                </a:tc>
                <a:tc>
                  <a:txBody>
                    <a:bodyPr/>
                    <a:lstStyle/>
                    <a:p>
                      <a:pPr>
                        <a:lnSpc>
                          <a:spcPct val="115000"/>
                        </a:lnSpc>
                        <a:spcAft>
                          <a:spcPts val="0"/>
                        </a:spcAft>
                      </a:pPr>
                      <a:r>
                        <a:rPr lang="en-US" sz="1600">
                          <a:solidFill>
                            <a:srgbClr val="000000"/>
                          </a:solidFill>
                          <a:effectLst/>
                          <a:latin typeface="Arial"/>
                          <a:ea typeface="Times New Roman"/>
                          <a:cs typeface="Times New Roman"/>
                        </a:rPr>
                        <a:t>Dược liệu GACP</a:t>
                      </a:r>
                      <a:endParaRPr lang="en-US" sz="1600">
                        <a:effectLst/>
                        <a:latin typeface="Calibri"/>
                        <a:ea typeface="Calibri"/>
                        <a:cs typeface="Times New Roman"/>
                      </a:endParaRPr>
                    </a:p>
                  </a:txBody>
                  <a:tcPr marL="68580" marR="68580" marT="0" marB="0"/>
                </a:tc>
                <a:tc>
                  <a:txBody>
                    <a:bodyPr/>
                    <a:lstStyle/>
                    <a:p>
                      <a:pPr>
                        <a:lnSpc>
                          <a:spcPts val="1170"/>
                        </a:lnSpc>
                        <a:spcBef>
                          <a:spcPts val="600"/>
                        </a:spcBef>
                        <a:spcAft>
                          <a:spcPts val="600"/>
                        </a:spcAft>
                      </a:pPr>
                      <a:r>
                        <a:rPr lang="en-US" sz="1600" dirty="0" err="1">
                          <a:solidFill>
                            <a:srgbClr val="000000"/>
                          </a:solidFill>
                          <a:effectLst/>
                          <a:latin typeface="Arial"/>
                          <a:ea typeface="Times New Roman"/>
                          <a:cs typeface="Times New Roman"/>
                        </a:rPr>
                        <a:t>Giấy</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chứng</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nhận</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dược</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liệu</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đạt</a:t>
                      </a:r>
                      <a:r>
                        <a:rPr lang="en-US" sz="1600" dirty="0">
                          <a:solidFill>
                            <a:srgbClr val="000000"/>
                          </a:solidFill>
                          <a:effectLst/>
                          <a:latin typeface="Arial"/>
                          <a:ea typeface="Times New Roman"/>
                          <a:cs typeface="Times New Roman"/>
                        </a:rPr>
                        <a:t> GACP.</a:t>
                      </a:r>
                      <a:endParaRPr lang="en-US" sz="1600" dirty="0">
                        <a:effectLst/>
                        <a:latin typeface="Calibri"/>
                        <a:ea typeface="Calibri"/>
                        <a:cs typeface="Times New Roman"/>
                      </a:endParaRPr>
                    </a:p>
                    <a:p>
                      <a:pPr>
                        <a:lnSpc>
                          <a:spcPct val="115000"/>
                        </a:lnSpc>
                        <a:spcAft>
                          <a:spcPts val="0"/>
                        </a:spcAft>
                      </a:pPr>
                      <a:r>
                        <a:rPr lang="en-US" sz="1600" dirty="0">
                          <a:solidFill>
                            <a:srgbClr val="000000"/>
                          </a:solidFill>
                          <a:effectLst/>
                          <a:latin typeface="Arial"/>
                          <a:ea typeface="Calibri"/>
                          <a:cs typeface="Times New Roman"/>
                        </a:rPr>
                        <a:t> </a:t>
                      </a:r>
                      <a:endParaRPr lang="en-US"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370840">
                <a:tc>
                  <a:txBody>
                    <a:bodyPr/>
                    <a:lstStyle/>
                    <a:p>
                      <a:pPr>
                        <a:lnSpc>
                          <a:spcPct val="115000"/>
                        </a:lnSpc>
                        <a:spcAft>
                          <a:spcPts val="0"/>
                        </a:spcAft>
                      </a:pPr>
                      <a:r>
                        <a:rPr lang="en-US" sz="1600">
                          <a:solidFill>
                            <a:srgbClr val="000000"/>
                          </a:solidFill>
                          <a:effectLst/>
                          <a:latin typeface="Arial"/>
                          <a:ea typeface="Calibri"/>
                          <a:cs typeface="Times New Roman"/>
                        </a:rPr>
                        <a:t>3</a:t>
                      </a:r>
                      <a:endParaRPr lang="en-US" sz="1600">
                        <a:effectLst/>
                        <a:latin typeface="Calibri"/>
                        <a:ea typeface="Calibri"/>
                        <a:cs typeface="Times New Roman"/>
                      </a:endParaRPr>
                    </a:p>
                  </a:txBody>
                  <a:tcPr marL="68580" marR="68580" marT="0" marB="0"/>
                </a:tc>
                <a:tc>
                  <a:txBody>
                    <a:bodyPr/>
                    <a:lstStyle/>
                    <a:p>
                      <a:pPr>
                        <a:lnSpc>
                          <a:spcPct val="115000"/>
                        </a:lnSpc>
                        <a:spcAft>
                          <a:spcPts val="0"/>
                        </a:spcAft>
                      </a:pPr>
                      <a:r>
                        <a:rPr lang="en-US" sz="1600">
                          <a:solidFill>
                            <a:srgbClr val="000000"/>
                          </a:solidFill>
                          <a:effectLst/>
                          <a:latin typeface="Arial"/>
                          <a:ea typeface="Times New Roman"/>
                          <a:cs typeface="Times New Roman"/>
                        </a:rPr>
                        <a:t>Dược liệu được cơ sở trong nước nuôi trồng, thu hái hoặc khai thác tự nhiên</a:t>
                      </a:r>
                      <a:endParaRPr lang="en-US" sz="1600">
                        <a:effectLst/>
                        <a:latin typeface="Calibri"/>
                        <a:ea typeface="Calibri"/>
                        <a:cs typeface="Times New Roman"/>
                      </a:endParaRPr>
                    </a:p>
                  </a:txBody>
                  <a:tcPr marL="68580" marR="68580" marT="0" marB="0"/>
                </a:tc>
                <a:tc>
                  <a:txBody>
                    <a:bodyPr/>
                    <a:lstStyle/>
                    <a:p>
                      <a:pPr>
                        <a:lnSpc>
                          <a:spcPct val="115000"/>
                        </a:lnSpc>
                        <a:spcAft>
                          <a:spcPts val="0"/>
                        </a:spcAft>
                      </a:pPr>
                      <a:r>
                        <a:rPr lang="en-US" sz="1600" dirty="0" err="1">
                          <a:solidFill>
                            <a:srgbClr val="000000"/>
                          </a:solidFill>
                          <a:effectLst/>
                          <a:latin typeface="Arial"/>
                          <a:ea typeface="Times New Roman"/>
                          <a:cs typeface="Times New Roman"/>
                        </a:rPr>
                        <a:t>Bản</a:t>
                      </a:r>
                      <a:r>
                        <a:rPr lang="en-US" sz="1600" dirty="0">
                          <a:solidFill>
                            <a:srgbClr val="000000"/>
                          </a:solidFill>
                          <a:effectLst/>
                          <a:latin typeface="Arial"/>
                          <a:ea typeface="Times New Roman"/>
                          <a:cs typeface="Times New Roman"/>
                        </a:rPr>
                        <a:t> cam </a:t>
                      </a:r>
                      <a:r>
                        <a:rPr lang="en-US" sz="1600" dirty="0" err="1">
                          <a:solidFill>
                            <a:srgbClr val="000000"/>
                          </a:solidFill>
                          <a:effectLst/>
                          <a:latin typeface="Arial"/>
                          <a:ea typeface="Times New Roman"/>
                          <a:cs typeface="Times New Roman"/>
                        </a:rPr>
                        <a:t>kết</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về</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địa</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điểm</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nuôi</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trồng</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thu</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hái</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dược</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liệu</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tại</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địa</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phương</a:t>
                      </a:r>
                      <a:endParaRPr lang="en-US"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370840">
                <a:tc>
                  <a:txBody>
                    <a:bodyPr/>
                    <a:lstStyle/>
                    <a:p>
                      <a:pPr>
                        <a:lnSpc>
                          <a:spcPct val="115000"/>
                        </a:lnSpc>
                        <a:spcAft>
                          <a:spcPts val="0"/>
                        </a:spcAft>
                      </a:pPr>
                      <a:r>
                        <a:rPr lang="en-US" sz="1600">
                          <a:solidFill>
                            <a:srgbClr val="000000"/>
                          </a:solidFill>
                          <a:effectLst/>
                          <a:latin typeface="Arial"/>
                          <a:ea typeface="Calibri"/>
                          <a:cs typeface="Times New Roman"/>
                        </a:rPr>
                        <a:t>4</a:t>
                      </a:r>
                      <a:endParaRPr lang="en-US" sz="1600">
                        <a:effectLst/>
                        <a:latin typeface="Calibri"/>
                        <a:ea typeface="Calibri"/>
                        <a:cs typeface="Times New Roman"/>
                      </a:endParaRPr>
                    </a:p>
                  </a:txBody>
                  <a:tcPr marL="68580" marR="68580" marT="0" marB="0"/>
                </a:tc>
                <a:tc>
                  <a:txBody>
                    <a:bodyPr/>
                    <a:lstStyle/>
                    <a:p>
                      <a:pPr>
                        <a:lnSpc>
                          <a:spcPct val="115000"/>
                        </a:lnSpc>
                        <a:spcAft>
                          <a:spcPts val="0"/>
                        </a:spcAft>
                      </a:pPr>
                      <a:r>
                        <a:rPr lang="en-US" sz="1600">
                          <a:solidFill>
                            <a:srgbClr val="000000"/>
                          </a:solidFill>
                          <a:effectLst/>
                          <a:latin typeface="Arial"/>
                          <a:ea typeface="Times New Roman"/>
                          <a:cs typeface="Times New Roman"/>
                        </a:rPr>
                        <a:t>Vị thuốc cổ truyền</a:t>
                      </a:r>
                      <a:endParaRPr lang="en-US" sz="1600">
                        <a:effectLst/>
                        <a:latin typeface="Calibri"/>
                        <a:ea typeface="Calibri"/>
                        <a:cs typeface="Times New Roman"/>
                      </a:endParaRPr>
                    </a:p>
                  </a:txBody>
                  <a:tcPr marL="68580" marR="68580" marT="0" marB="0"/>
                </a:tc>
                <a:tc>
                  <a:txBody>
                    <a:bodyPr/>
                    <a:lstStyle/>
                    <a:p>
                      <a:pPr>
                        <a:lnSpc>
                          <a:spcPts val="1170"/>
                        </a:lnSpc>
                        <a:spcBef>
                          <a:spcPts val="600"/>
                        </a:spcBef>
                        <a:spcAft>
                          <a:spcPts val="600"/>
                        </a:spcAft>
                      </a:pPr>
                      <a:r>
                        <a:rPr lang="en-US" sz="1600" dirty="0">
                          <a:solidFill>
                            <a:srgbClr val="000000"/>
                          </a:solidFill>
                          <a:effectLst/>
                          <a:latin typeface="Arial"/>
                          <a:ea typeface="Times New Roman"/>
                          <a:cs typeface="Times New Roman"/>
                        </a:rPr>
                        <a:t>a) </a:t>
                      </a:r>
                      <a:r>
                        <a:rPr lang="en-US" sz="1600" dirty="0" err="1">
                          <a:solidFill>
                            <a:srgbClr val="000000"/>
                          </a:solidFill>
                          <a:effectLst/>
                          <a:latin typeface="Arial"/>
                          <a:ea typeface="Times New Roman"/>
                          <a:cs typeface="Times New Roman"/>
                        </a:rPr>
                        <a:t>Tài</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liệu</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chứng</a:t>
                      </a:r>
                      <a:r>
                        <a:rPr lang="en-US" sz="1600" dirty="0">
                          <a:solidFill>
                            <a:srgbClr val="000000"/>
                          </a:solidFill>
                          <a:effectLst/>
                          <a:latin typeface="Arial"/>
                          <a:ea typeface="Times New Roman"/>
                          <a:cs typeface="Times New Roman"/>
                        </a:rPr>
                        <a:t> minh </a:t>
                      </a:r>
                      <a:r>
                        <a:rPr lang="en-US" sz="1600" dirty="0" err="1">
                          <a:solidFill>
                            <a:srgbClr val="000000"/>
                          </a:solidFill>
                          <a:effectLst/>
                          <a:latin typeface="Arial"/>
                          <a:ea typeface="Times New Roman"/>
                          <a:cs typeface="Times New Roman"/>
                        </a:rPr>
                        <a:t>nguồn</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gốc</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của</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dược</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liệu</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để</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sản</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xuất</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vị</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thuốc</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cổ</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truyền</a:t>
                      </a:r>
                      <a:r>
                        <a:rPr lang="en-US" sz="1600" dirty="0">
                          <a:solidFill>
                            <a:srgbClr val="000000"/>
                          </a:solidFill>
                          <a:effectLst/>
                          <a:latin typeface="Arial"/>
                          <a:ea typeface="Times New Roman"/>
                          <a:cs typeface="Times New Roman"/>
                        </a:rPr>
                        <a:t>;</a:t>
                      </a:r>
                      <a:endParaRPr lang="en-US" sz="1600" dirty="0">
                        <a:effectLst/>
                        <a:latin typeface="Calibri"/>
                        <a:ea typeface="Calibri"/>
                        <a:cs typeface="Times New Roman"/>
                      </a:endParaRPr>
                    </a:p>
                    <a:p>
                      <a:pPr>
                        <a:lnSpc>
                          <a:spcPts val="1170"/>
                        </a:lnSpc>
                        <a:spcBef>
                          <a:spcPts val="600"/>
                        </a:spcBef>
                        <a:spcAft>
                          <a:spcPts val="600"/>
                        </a:spcAft>
                      </a:pPr>
                      <a:r>
                        <a:rPr lang="en-US" sz="1600" dirty="0">
                          <a:solidFill>
                            <a:srgbClr val="000000"/>
                          </a:solidFill>
                          <a:effectLst/>
                          <a:latin typeface="Arial"/>
                          <a:ea typeface="Times New Roman"/>
                          <a:cs typeface="Times New Roman"/>
                        </a:rPr>
                        <a:t>b) </a:t>
                      </a:r>
                      <a:r>
                        <a:rPr lang="en-US" sz="1600" b="1" dirty="0" err="1">
                          <a:solidFill>
                            <a:srgbClr val="000000"/>
                          </a:solidFill>
                          <a:effectLst/>
                          <a:latin typeface="Arial"/>
                          <a:ea typeface="Times New Roman"/>
                          <a:cs typeface="Times New Roman"/>
                        </a:rPr>
                        <a:t>Giấy</a:t>
                      </a:r>
                      <a:r>
                        <a:rPr lang="en-US" sz="1600" b="1" dirty="0">
                          <a:solidFill>
                            <a:srgbClr val="000000"/>
                          </a:solidFill>
                          <a:effectLst/>
                          <a:latin typeface="Arial"/>
                          <a:ea typeface="Times New Roman"/>
                          <a:cs typeface="Times New Roman"/>
                        </a:rPr>
                        <a:t> </a:t>
                      </a:r>
                      <a:r>
                        <a:rPr lang="en-US" sz="1600" b="1" dirty="0" err="1">
                          <a:solidFill>
                            <a:srgbClr val="000000"/>
                          </a:solidFill>
                          <a:effectLst/>
                          <a:latin typeface="Arial"/>
                          <a:ea typeface="Times New Roman"/>
                          <a:cs typeface="Times New Roman"/>
                        </a:rPr>
                        <a:t>đăng</a:t>
                      </a:r>
                      <a:r>
                        <a:rPr lang="en-US" sz="1600" b="1" dirty="0">
                          <a:solidFill>
                            <a:srgbClr val="000000"/>
                          </a:solidFill>
                          <a:effectLst/>
                          <a:latin typeface="Arial"/>
                          <a:ea typeface="Times New Roman"/>
                          <a:cs typeface="Times New Roman"/>
                        </a:rPr>
                        <a:t> </a:t>
                      </a:r>
                      <a:r>
                        <a:rPr lang="en-US" sz="1600" b="1" dirty="0" err="1">
                          <a:solidFill>
                            <a:srgbClr val="000000"/>
                          </a:solidFill>
                          <a:effectLst/>
                          <a:latin typeface="Arial"/>
                          <a:ea typeface="Times New Roman"/>
                          <a:cs typeface="Times New Roman"/>
                        </a:rPr>
                        <a:t>ký</a:t>
                      </a:r>
                      <a:r>
                        <a:rPr lang="en-US" sz="1600" b="1" dirty="0">
                          <a:solidFill>
                            <a:srgbClr val="000000"/>
                          </a:solidFill>
                          <a:effectLst/>
                          <a:latin typeface="Arial"/>
                          <a:ea typeface="Times New Roman"/>
                          <a:cs typeface="Times New Roman"/>
                        </a:rPr>
                        <a:t> </a:t>
                      </a:r>
                      <a:r>
                        <a:rPr lang="en-US" sz="1600" b="1" dirty="0" err="1">
                          <a:solidFill>
                            <a:srgbClr val="000000"/>
                          </a:solidFill>
                          <a:effectLst/>
                          <a:latin typeface="Arial"/>
                          <a:ea typeface="Times New Roman"/>
                          <a:cs typeface="Times New Roman"/>
                        </a:rPr>
                        <a:t>lưu</a:t>
                      </a:r>
                      <a:r>
                        <a:rPr lang="en-US" sz="1600" b="1" dirty="0">
                          <a:solidFill>
                            <a:srgbClr val="000000"/>
                          </a:solidFill>
                          <a:effectLst/>
                          <a:latin typeface="Arial"/>
                          <a:ea typeface="Times New Roman"/>
                          <a:cs typeface="Times New Roman"/>
                        </a:rPr>
                        <a:t> </a:t>
                      </a:r>
                      <a:r>
                        <a:rPr lang="en-US" sz="1600" b="1" dirty="0" err="1">
                          <a:solidFill>
                            <a:srgbClr val="000000"/>
                          </a:solidFill>
                          <a:effectLst/>
                          <a:latin typeface="Arial"/>
                          <a:ea typeface="Times New Roman"/>
                          <a:cs typeface="Times New Roman"/>
                        </a:rPr>
                        <a:t>hành</a:t>
                      </a:r>
                      <a:r>
                        <a:rPr lang="en-US" sz="1600" b="1" dirty="0">
                          <a:solidFill>
                            <a:srgbClr val="000000"/>
                          </a:solidFill>
                          <a:effectLst/>
                          <a:latin typeface="Arial"/>
                          <a:ea typeface="Times New Roman"/>
                          <a:cs typeface="Times New Roman"/>
                        </a:rPr>
                        <a:t> </a:t>
                      </a:r>
                      <a:r>
                        <a:rPr lang="en-US" sz="1600" b="1" dirty="0" err="1">
                          <a:solidFill>
                            <a:srgbClr val="000000"/>
                          </a:solidFill>
                          <a:effectLst/>
                          <a:latin typeface="Arial"/>
                          <a:ea typeface="Times New Roman"/>
                          <a:cs typeface="Times New Roman"/>
                        </a:rPr>
                        <a:t>vị</a:t>
                      </a:r>
                      <a:r>
                        <a:rPr lang="en-US" sz="1600" b="1" dirty="0">
                          <a:solidFill>
                            <a:srgbClr val="000000"/>
                          </a:solidFill>
                          <a:effectLst/>
                          <a:latin typeface="Arial"/>
                          <a:ea typeface="Times New Roman"/>
                          <a:cs typeface="Times New Roman"/>
                        </a:rPr>
                        <a:t> </a:t>
                      </a:r>
                      <a:r>
                        <a:rPr lang="en-US" sz="1600" b="1" dirty="0" err="1">
                          <a:solidFill>
                            <a:srgbClr val="000000"/>
                          </a:solidFill>
                          <a:effectLst/>
                          <a:latin typeface="Arial"/>
                          <a:ea typeface="Times New Roman"/>
                          <a:cs typeface="Times New Roman"/>
                        </a:rPr>
                        <a:t>thuốc</a:t>
                      </a:r>
                      <a:r>
                        <a:rPr lang="en-US" sz="1600" b="1" dirty="0">
                          <a:solidFill>
                            <a:srgbClr val="000000"/>
                          </a:solidFill>
                          <a:effectLst/>
                          <a:latin typeface="Arial"/>
                          <a:ea typeface="Times New Roman"/>
                          <a:cs typeface="Times New Roman"/>
                        </a:rPr>
                        <a:t> </a:t>
                      </a:r>
                      <a:r>
                        <a:rPr lang="en-US" sz="1600" b="1" dirty="0" err="1">
                          <a:solidFill>
                            <a:srgbClr val="000000"/>
                          </a:solidFill>
                          <a:effectLst/>
                          <a:latin typeface="Arial"/>
                          <a:ea typeface="Times New Roman"/>
                          <a:cs typeface="Times New Roman"/>
                        </a:rPr>
                        <a:t>cổ</a:t>
                      </a:r>
                      <a:r>
                        <a:rPr lang="en-US" sz="1600" b="1" dirty="0">
                          <a:solidFill>
                            <a:srgbClr val="000000"/>
                          </a:solidFill>
                          <a:effectLst/>
                          <a:latin typeface="Arial"/>
                          <a:ea typeface="Times New Roman"/>
                          <a:cs typeface="Times New Roman"/>
                        </a:rPr>
                        <a:t> </a:t>
                      </a:r>
                      <a:r>
                        <a:rPr lang="en-US" sz="1600" b="1" dirty="0" err="1">
                          <a:solidFill>
                            <a:srgbClr val="000000"/>
                          </a:solidFill>
                          <a:effectLst/>
                          <a:latin typeface="Arial"/>
                          <a:ea typeface="Times New Roman"/>
                          <a:cs typeface="Times New Roman"/>
                        </a:rPr>
                        <a:t>truyền</a:t>
                      </a:r>
                      <a:r>
                        <a:rPr lang="en-US" sz="1600" b="1" dirty="0">
                          <a:solidFill>
                            <a:srgbClr val="000000"/>
                          </a:solidFill>
                          <a:effectLst/>
                          <a:latin typeface="Arial"/>
                          <a:ea typeface="Times New Roman"/>
                          <a:cs typeface="Times New Roman"/>
                        </a:rPr>
                        <a:t>.</a:t>
                      </a:r>
                      <a:endParaRPr lang="en-US" sz="1600" dirty="0">
                        <a:effectLst/>
                        <a:latin typeface="Calibri"/>
                        <a:ea typeface="Calibri"/>
                        <a:cs typeface="Times New Roman"/>
                      </a:endParaRPr>
                    </a:p>
                    <a:p>
                      <a:pPr>
                        <a:lnSpc>
                          <a:spcPct val="115000"/>
                        </a:lnSpc>
                        <a:spcAft>
                          <a:spcPts val="0"/>
                        </a:spcAft>
                      </a:pPr>
                      <a:r>
                        <a:rPr lang="en-US" sz="1600" dirty="0">
                          <a:solidFill>
                            <a:srgbClr val="000000"/>
                          </a:solidFill>
                          <a:effectLst/>
                          <a:latin typeface="Arial"/>
                          <a:ea typeface="Calibri"/>
                          <a:cs typeface="Times New Roman"/>
                        </a:rPr>
                        <a:t> </a:t>
                      </a:r>
                      <a:endParaRPr lang="en-US"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370840">
                <a:tc>
                  <a:txBody>
                    <a:bodyPr/>
                    <a:lstStyle/>
                    <a:p>
                      <a:pPr>
                        <a:lnSpc>
                          <a:spcPct val="115000"/>
                        </a:lnSpc>
                        <a:spcAft>
                          <a:spcPts val="0"/>
                        </a:spcAft>
                      </a:pPr>
                      <a:r>
                        <a:rPr lang="en-US" sz="1600">
                          <a:solidFill>
                            <a:srgbClr val="000000"/>
                          </a:solidFill>
                          <a:effectLst/>
                          <a:latin typeface="Arial"/>
                          <a:ea typeface="Calibri"/>
                          <a:cs typeface="Times New Roman"/>
                        </a:rPr>
                        <a:t>5</a:t>
                      </a:r>
                      <a:endParaRPr lang="en-US" sz="1600">
                        <a:effectLst/>
                        <a:latin typeface="Calibri"/>
                        <a:ea typeface="Calibri"/>
                        <a:cs typeface="Times New Roman"/>
                      </a:endParaRPr>
                    </a:p>
                  </a:txBody>
                  <a:tcPr marL="68580" marR="68580" marT="0" marB="0"/>
                </a:tc>
                <a:tc>
                  <a:txBody>
                    <a:bodyPr/>
                    <a:lstStyle/>
                    <a:p>
                      <a:pPr>
                        <a:lnSpc>
                          <a:spcPct val="115000"/>
                        </a:lnSpc>
                        <a:spcAft>
                          <a:spcPts val="0"/>
                        </a:spcAft>
                      </a:pPr>
                      <a:r>
                        <a:rPr lang="en-US" sz="1600">
                          <a:solidFill>
                            <a:srgbClr val="000000"/>
                          </a:solidFill>
                          <a:effectLst/>
                          <a:latin typeface="Arial"/>
                          <a:ea typeface="Times New Roman"/>
                          <a:cs typeface="Times New Roman"/>
                        </a:rPr>
                        <a:t>Thuốc cổ truyền</a:t>
                      </a:r>
                      <a:endParaRPr lang="en-US" sz="1600">
                        <a:effectLst/>
                        <a:latin typeface="Calibri"/>
                        <a:ea typeface="Calibri"/>
                        <a:cs typeface="Times New Roman"/>
                      </a:endParaRPr>
                    </a:p>
                  </a:txBody>
                  <a:tcPr marL="68580" marR="68580" marT="0" marB="0"/>
                </a:tc>
                <a:tc>
                  <a:txBody>
                    <a:bodyPr/>
                    <a:lstStyle/>
                    <a:p>
                      <a:pPr>
                        <a:lnSpc>
                          <a:spcPts val="1170"/>
                        </a:lnSpc>
                        <a:spcBef>
                          <a:spcPts val="600"/>
                        </a:spcBef>
                        <a:spcAft>
                          <a:spcPts val="600"/>
                        </a:spcAft>
                      </a:pPr>
                      <a:r>
                        <a:rPr lang="en-US" sz="1600" dirty="0">
                          <a:solidFill>
                            <a:srgbClr val="000000"/>
                          </a:solidFill>
                          <a:effectLst/>
                          <a:latin typeface="Arial"/>
                          <a:ea typeface="Times New Roman"/>
                          <a:cs typeface="Times New Roman"/>
                        </a:rPr>
                        <a:t>a) </a:t>
                      </a:r>
                      <a:r>
                        <a:rPr lang="en-US" sz="1600" dirty="0" err="1">
                          <a:solidFill>
                            <a:srgbClr val="000000"/>
                          </a:solidFill>
                          <a:effectLst/>
                          <a:latin typeface="Arial"/>
                          <a:ea typeface="Times New Roman"/>
                          <a:cs typeface="Times New Roman"/>
                        </a:rPr>
                        <a:t>Tài</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liệu</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chứng</a:t>
                      </a:r>
                      <a:r>
                        <a:rPr lang="en-US" sz="1600" dirty="0">
                          <a:solidFill>
                            <a:srgbClr val="000000"/>
                          </a:solidFill>
                          <a:effectLst/>
                          <a:latin typeface="Arial"/>
                          <a:ea typeface="Times New Roman"/>
                          <a:cs typeface="Times New Roman"/>
                        </a:rPr>
                        <a:t> minh </a:t>
                      </a:r>
                      <a:r>
                        <a:rPr lang="en-US" sz="1600" dirty="0" err="1">
                          <a:solidFill>
                            <a:srgbClr val="000000"/>
                          </a:solidFill>
                          <a:effectLst/>
                          <a:latin typeface="Arial"/>
                          <a:ea typeface="Times New Roman"/>
                          <a:cs typeface="Times New Roman"/>
                        </a:rPr>
                        <a:t>nguồn</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gốc</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của</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các</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dược</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liệu</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được</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sử</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dụng</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làm</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nguyên</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liệu</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để</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sản</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xuất</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thuốc</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cổ</a:t>
                      </a:r>
                      <a:r>
                        <a:rPr lang="en-US" sz="1600" dirty="0">
                          <a:solidFill>
                            <a:srgbClr val="000000"/>
                          </a:solidFill>
                          <a:effectLst/>
                          <a:latin typeface="Arial"/>
                          <a:ea typeface="Times New Roman"/>
                          <a:cs typeface="Times New Roman"/>
                        </a:rPr>
                        <a:t> </a:t>
                      </a:r>
                      <a:r>
                        <a:rPr lang="en-US" sz="1600" dirty="0" err="1">
                          <a:solidFill>
                            <a:srgbClr val="000000"/>
                          </a:solidFill>
                          <a:effectLst/>
                          <a:latin typeface="Arial"/>
                          <a:ea typeface="Times New Roman"/>
                          <a:cs typeface="Times New Roman"/>
                        </a:rPr>
                        <a:t>truyền</a:t>
                      </a:r>
                      <a:r>
                        <a:rPr lang="en-US" sz="1600" dirty="0">
                          <a:solidFill>
                            <a:srgbClr val="000000"/>
                          </a:solidFill>
                          <a:effectLst/>
                          <a:latin typeface="Arial"/>
                          <a:ea typeface="Times New Roman"/>
                          <a:cs typeface="Times New Roman"/>
                        </a:rPr>
                        <a:t>;</a:t>
                      </a:r>
                      <a:endParaRPr lang="en-US" sz="1600" dirty="0">
                        <a:effectLst/>
                        <a:latin typeface="Calibri"/>
                        <a:ea typeface="Calibri"/>
                        <a:cs typeface="Times New Roman"/>
                      </a:endParaRPr>
                    </a:p>
                    <a:p>
                      <a:pPr>
                        <a:lnSpc>
                          <a:spcPts val="1170"/>
                        </a:lnSpc>
                        <a:spcBef>
                          <a:spcPts val="600"/>
                        </a:spcBef>
                        <a:spcAft>
                          <a:spcPts val="600"/>
                        </a:spcAft>
                      </a:pPr>
                      <a:r>
                        <a:rPr lang="en-US" sz="1600" dirty="0">
                          <a:solidFill>
                            <a:srgbClr val="000000"/>
                          </a:solidFill>
                          <a:effectLst/>
                          <a:latin typeface="Arial"/>
                          <a:ea typeface="Times New Roman"/>
                          <a:cs typeface="Times New Roman"/>
                        </a:rPr>
                        <a:t>b) </a:t>
                      </a:r>
                      <a:r>
                        <a:rPr lang="en-US" sz="1600" b="1" dirty="0" err="1">
                          <a:solidFill>
                            <a:srgbClr val="000000"/>
                          </a:solidFill>
                          <a:effectLst/>
                          <a:latin typeface="Arial"/>
                          <a:ea typeface="Times New Roman"/>
                          <a:cs typeface="Times New Roman"/>
                        </a:rPr>
                        <a:t>Giấy</a:t>
                      </a:r>
                      <a:r>
                        <a:rPr lang="en-US" sz="1600" b="1" dirty="0">
                          <a:solidFill>
                            <a:srgbClr val="000000"/>
                          </a:solidFill>
                          <a:effectLst/>
                          <a:latin typeface="Arial"/>
                          <a:ea typeface="Times New Roman"/>
                          <a:cs typeface="Times New Roman"/>
                        </a:rPr>
                        <a:t> </a:t>
                      </a:r>
                      <a:r>
                        <a:rPr lang="en-US" sz="1600" b="1" dirty="0" err="1">
                          <a:solidFill>
                            <a:srgbClr val="000000"/>
                          </a:solidFill>
                          <a:effectLst/>
                          <a:latin typeface="Arial"/>
                          <a:ea typeface="Times New Roman"/>
                          <a:cs typeface="Times New Roman"/>
                        </a:rPr>
                        <a:t>đăng</a:t>
                      </a:r>
                      <a:r>
                        <a:rPr lang="en-US" sz="1600" b="1" dirty="0">
                          <a:solidFill>
                            <a:srgbClr val="000000"/>
                          </a:solidFill>
                          <a:effectLst/>
                          <a:latin typeface="Arial"/>
                          <a:ea typeface="Times New Roman"/>
                          <a:cs typeface="Times New Roman"/>
                        </a:rPr>
                        <a:t> </a:t>
                      </a:r>
                      <a:r>
                        <a:rPr lang="en-US" sz="1600" b="1" dirty="0" err="1">
                          <a:solidFill>
                            <a:srgbClr val="000000"/>
                          </a:solidFill>
                          <a:effectLst/>
                          <a:latin typeface="Arial"/>
                          <a:ea typeface="Times New Roman"/>
                          <a:cs typeface="Times New Roman"/>
                        </a:rPr>
                        <a:t>ký</a:t>
                      </a:r>
                      <a:r>
                        <a:rPr lang="en-US" sz="1600" b="1" dirty="0">
                          <a:solidFill>
                            <a:srgbClr val="000000"/>
                          </a:solidFill>
                          <a:effectLst/>
                          <a:latin typeface="Arial"/>
                          <a:ea typeface="Times New Roman"/>
                          <a:cs typeface="Times New Roman"/>
                        </a:rPr>
                        <a:t> </a:t>
                      </a:r>
                      <a:r>
                        <a:rPr lang="en-US" sz="1600" b="1" dirty="0" err="1">
                          <a:solidFill>
                            <a:srgbClr val="000000"/>
                          </a:solidFill>
                          <a:effectLst/>
                          <a:latin typeface="Arial"/>
                          <a:ea typeface="Times New Roman"/>
                          <a:cs typeface="Times New Roman"/>
                        </a:rPr>
                        <a:t>lưu</a:t>
                      </a:r>
                      <a:r>
                        <a:rPr lang="en-US" sz="1600" b="1" dirty="0">
                          <a:solidFill>
                            <a:srgbClr val="000000"/>
                          </a:solidFill>
                          <a:effectLst/>
                          <a:latin typeface="Arial"/>
                          <a:ea typeface="Times New Roman"/>
                          <a:cs typeface="Times New Roman"/>
                        </a:rPr>
                        <a:t> </a:t>
                      </a:r>
                      <a:r>
                        <a:rPr lang="en-US" sz="1600" b="1" dirty="0" err="1">
                          <a:solidFill>
                            <a:srgbClr val="000000"/>
                          </a:solidFill>
                          <a:effectLst/>
                          <a:latin typeface="Arial"/>
                          <a:ea typeface="Times New Roman"/>
                          <a:cs typeface="Times New Roman"/>
                        </a:rPr>
                        <a:t>hành</a:t>
                      </a:r>
                      <a:r>
                        <a:rPr lang="en-US" sz="1600" b="1" dirty="0">
                          <a:solidFill>
                            <a:srgbClr val="000000"/>
                          </a:solidFill>
                          <a:effectLst/>
                          <a:latin typeface="Arial"/>
                          <a:ea typeface="Times New Roman"/>
                          <a:cs typeface="Times New Roman"/>
                        </a:rPr>
                        <a:t> </a:t>
                      </a:r>
                      <a:r>
                        <a:rPr lang="en-US" sz="1600" b="1" dirty="0" err="1">
                          <a:solidFill>
                            <a:srgbClr val="000000"/>
                          </a:solidFill>
                          <a:effectLst/>
                          <a:latin typeface="Arial"/>
                          <a:ea typeface="Times New Roman"/>
                          <a:cs typeface="Times New Roman"/>
                        </a:rPr>
                        <a:t>thuốc</a:t>
                      </a:r>
                      <a:r>
                        <a:rPr lang="en-US" sz="1600" b="1" dirty="0">
                          <a:solidFill>
                            <a:srgbClr val="000000"/>
                          </a:solidFill>
                          <a:effectLst/>
                          <a:latin typeface="Arial"/>
                          <a:ea typeface="Times New Roman"/>
                          <a:cs typeface="Times New Roman"/>
                        </a:rPr>
                        <a:t> </a:t>
                      </a:r>
                      <a:r>
                        <a:rPr lang="en-US" sz="1600" b="1" dirty="0" err="1">
                          <a:solidFill>
                            <a:srgbClr val="000000"/>
                          </a:solidFill>
                          <a:effectLst/>
                          <a:latin typeface="Arial"/>
                          <a:ea typeface="Times New Roman"/>
                          <a:cs typeface="Times New Roman"/>
                        </a:rPr>
                        <a:t>cổ</a:t>
                      </a:r>
                      <a:r>
                        <a:rPr lang="en-US" sz="1600" b="1" dirty="0">
                          <a:solidFill>
                            <a:srgbClr val="000000"/>
                          </a:solidFill>
                          <a:effectLst/>
                          <a:latin typeface="Arial"/>
                          <a:ea typeface="Times New Roman"/>
                          <a:cs typeface="Times New Roman"/>
                        </a:rPr>
                        <a:t> </a:t>
                      </a:r>
                      <a:r>
                        <a:rPr lang="en-US" sz="1600" b="1" dirty="0" err="1">
                          <a:solidFill>
                            <a:srgbClr val="000000"/>
                          </a:solidFill>
                          <a:effectLst/>
                          <a:latin typeface="Arial"/>
                          <a:ea typeface="Times New Roman"/>
                          <a:cs typeface="Times New Roman"/>
                        </a:rPr>
                        <a:t>truyền</a:t>
                      </a:r>
                      <a:r>
                        <a:rPr lang="en-US" sz="1600" dirty="0">
                          <a:solidFill>
                            <a:srgbClr val="000000"/>
                          </a:solidFill>
                          <a:effectLst/>
                          <a:latin typeface="Arial"/>
                          <a:ea typeface="Times New Roman"/>
                          <a:cs typeface="Times New Roman"/>
                        </a:rPr>
                        <a:t>.</a:t>
                      </a:r>
                      <a:endParaRPr lang="en-US" sz="1600" dirty="0">
                        <a:effectLst/>
                        <a:latin typeface="Calibri"/>
                        <a:ea typeface="Calibri"/>
                        <a:cs typeface="Times New Roman"/>
                      </a:endParaRPr>
                    </a:p>
                    <a:p>
                      <a:pPr>
                        <a:lnSpc>
                          <a:spcPct val="115000"/>
                        </a:lnSpc>
                        <a:spcAft>
                          <a:spcPts val="0"/>
                        </a:spcAft>
                      </a:pPr>
                      <a:r>
                        <a:rPr lang="en-US" sz="1600" dirty="0">
                          <a:solidFill>
                            <a:srgbClr val="000000"/>
                          </a:solidFill>
                          <a:effectLst/>
                          <a:latin typeface="Arial"/>
                          <a:ea typeface="Calibri"/>
                          <a:cs typeface="Times New Roman"/>
                        </a:rPr>
                        <a:t> </a:t>
                      </a:r>
                      <a:endParaRPr lang="en-US"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8637935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err="1"/>
              <a:t>Thông</a:t>
            </a:r>
            <a:r>
              <a:rPr lang="en-US" sz="3600" b="1" dirty="0"/>
              <a:t> </a:t>
            </a:r>
            <a:r>
              <a:rPr lang="en-US" sz="3600" b="1" dirty="0" err="1"/>
              <a:t>tư</a:t>
            </a:r>
            <a:r>
              <a:rPr lang="en-US" sz="3600" b="1" dirty="0"/>
              <a:t> 38/2021/TT-BYT: </a:t>
            </a:r>
            <a:r>
              <a:rPr lang="en-US" sz="3600" b="1" dirty="0" err="1"/>
              <a:t>Điều</a:t>
            </a:r>
            <a:r>
              <a:rPr lang="en-US" sz="3600" b="1" dirty="0"/>
              <a:t> 8 </a:t>
            </a:r>
            <a:r>
              <a:rPr lang="en-US" sz="3600" b="1" dirty="0" err="1"/>
              <a:t>công</a:t>
            </a:r>
            <a:r>
              <a:rPr lang="en-US" sz="3600" b="1" dirty="0"/>
              <a:t> </a:t>
            </a:r>
            <a:r>
              <a:rPr lang="en-US" sz="3600" b="1" dirty="0" err="1"/>
              <a:t>bố</a:t>
            </a:r>
            <a:r>
              <a:rPr lang="en-US" sz="3600" b="1" dirty="0"/>
              <a:t> </a:t>
            </a:r>
            <a:r>
              <a:rPr lang="en-US" sz="3600" b="1" dirty="0" err="1"/>
              <a:t>tiêu</a:t>
            </a:r>
            <a:r>
              <a:rPr lang="en-US" sz="3600" b="1" dirty="0"/>
              <a:t> </a:t>
            </a:r>
            <a:r>
              <a:rPr lang="en-US" sz="3600" b="1" dirty="0" err="1"/>
              <a:t>chuẩn</a:t>
            </a:r>
            <a:r>
              <a:rPr lang="en-US" sz="3600" b="1" dirty="0"/>
              <a:t> </a:t>
            </a:r>
            <a:r>
              <a:rPr lang="en-US" sz="3600" b="1" dirty="0" err="1"/>
              <a:t>chất</a:t>
            </a:r>
            <a:r>
              <a:rPr lang="en-US" sz="3600" b="1" dirty="0"/>
              <a:t> </a:t>
            </a:r>
            <a:r>
              <a:rPr lang="en-US" sz="3600" b="1" dirty="0" err="1"/>
              <a:t>lượng</a:t>
            </a:r>
            <a:r>
              <a:rPr lang="en-US" sz="3600" b="1" dirty="0"/>
              <a:t> </a:t>
            </a:r>
            <a:r>
              <a:rPr lang="en-US" sz="3600" b="1" dirty="0" err="1"/>
              <a:t>dược</a:t>
            </a:r>
            <a:r>
              <a:rPr lang="en-US" sz="3600" b="1" dirty="0"/>
              <a:t> </a:t>
            </a:r>
            <a:r>
              <a:rPr lang="en-US" sz="3600" b="1" dirty="0" err="1"/>
              <a:t>liệu</a:t>
            </a:r>
            <a:r>
              <a:rPr lang="en-US" sz="3600" b="1" dirty="0"/>
              <a:t> </a:t>
            </a:r>
            <a:endParaRPr lang="en-US" sz="3600" dirty="0"/>
          </a:p>
        </p:txBody>
      </p:sp>
      <p:sp>
        <p:nvSpPr>
          <p:cNvPr id="3" name="Content Placeholder 2"/>
          <p:cNvSpPr>
            <a:spLocks noGrp="1"/>
          </p:cNvSpPr>
          <p:nvPr>
            <p:ph idx="1"/>
          </p:nvPr>
        </p:nvSpPr>
        <p:spPr>
          <a:xfrm>
            <a:off x="685800" y="1752600"/>
            <a:ext cx="11506200" cy="4114800"/>
          </a:xfrm>
        </p:spPr>
        <p:txBody>
          <a:bodyPr/>
          <a:lstStyle/>
          <a:p>
            <a:r>
              <a:rPr lang="en-US" dirty="0" err="1"/>
              <a:t>Điều</a:t>
            </a:r>
            <a:r>
              <a:rPr lang="en-US" dirty="0"/>
              <a:t> 8 </a:t>
            </a:r>
            <a:r>
              <a:rPr lang="en-US" dirty="0" err="1"/>
              <a:t>công</a:t>
            </a:r>
            <a:r>
              <a:rPr lang="en-US" dirty="0"/>
              <a:t> </a:t>
            </a:r>
            <a:r>
              <a:rPr lang="en-US" dirty="0" err="1"/>
              <a:t>bố</a:t>
            </a:r>
            <a:r>
              <a:rPr lang="en-US" dirty="0"/>
              <a:t> </a:t>
            </a:r>
            <a:r>
              <a:rPr lang="en-US" dirty="0" err="1"/>
              <a:t>tiêu</a:t>
            </a:r>
            <a:r>
              <a:rPr lang="en-US" dirty="0"/>
              <a:t> </a:t>
            </a:r>
            <a:r>
              <a:rPr lang="en-US" dirty="0" err="1"/>
              <a:t>chuẩn</a:t>
            </a:r>
            <a:r>
              <a:rPr lang="en-US" dirty="0"/>
              <a:t> </a:t>
            </a:r>
            <a:r>
              <a:rPr lang="en-US" dirty="0" err="1"/>
              <a:t>chất</a:t>
            </a:r>
            <a:r>
              <a:rPr lang="en-US" dirty="0"/>
              <a:t> </a:t>
            </a:r>
            <a:r>
              <a:rPr lang="en-US" dirty="0" err="1"/>
              <a:t>lượng</a:t>
            </a:r>
            <a:r>
              <a:rPr lang="en-US" dirty="0"/>
              <a:t> </a:t>
            </a:r>
            <a:r>
              <a:rPr lang="en-US" dirty="0" err="1"/>
              <a:t>dược</a:t>
            </a:r>
            <a:r>
              <a:rPr lang="en-US" dirty="0"/>
              <a:t> </a:t>
            </a:r>
            <a:r>
              <a:rPr lang="en-US" dirty="0" err="1"/>
              <a:t>liệu</a:t>
            </a:r>
            <a:r>
              <a:rPr lang="en-US" b="1" dirty="0"/>
              <a:t>: </a:t>
            </a:r>
            <a:r>
              <a:rPr lang="en-US" b="1" dirty="0" err="1">
                <a:solidFill>
                  <a:srgbClr val="7030A0"/>
                </a:solidFill>
              </a:rPr>
              <a:t>Dược</a:t>
            </a:r>
            <a:r>
              <a:rPr lang="en-US" b="1" dirty="0">
                <a:solidFill>
                  <a:srgbClr val="7030A0"/>
                </a:solidFill>
              </a:rPr>
              <a:t> </a:t>
            </a:r>
            <a:r>
              <a:rPr lang="en-US" b="1" dirty="0" err="1">
                <a:solidFill>
                  <a:srgbClr val="7030A0"/>
                </a:solidFill>
              </a:rPr>
              <a:t>liệu</a:t>
            </a:r>
            <a:r>
              <a:rPr lang="en-US" b="1" dirty="0">
                <a:solidFill>
                  <a:srgbClr val="7030A0"/>
                </a:solidFill>
              </a:rPr>
              <a:t> </a:t>
            </a:r>
            <a:r>
              <a:rPr lang="en-US" b="1" dirty="0" err="1">
                <a:solidFill>
                  <a:srgbClr val="7030A0"/>
                </a:solidFill>
              </a:rPr>
              <a:t>sơ</a:t>
            </a:r>
            <a:r>
              <a:rPr lang="en-US" b="1" dirty="0">
                <a:solidFill>
                  <a:srgbClr val="7030A0"/>
                </a:solidFill>
              </a:rPr>
              <a:t> </a:t>
            </a:r>
            <a:r>
              <a:rPr lang="en-US" b="1" dirty="0" err="1">
                <a:solidFill>
                  <a:srgbClr val="7030A0"/>
                </a:solidFill>
              </a:rPr>
              <a:t>chế</a:t>
            </a:r>
            <a:r>
              <a:rPr lang="en-US" b="1" dirty="0">
                <a:solidFill>
                  <a:srgbClr val="7030A0"/>
                </a:solidFill>
              </a:rPr>
              <a:t>? =&gt; </a:t>
            </a:r>
            <a:r>
              <a:rPr lang="en-US" b="1" dirty="0" err="1">
                <a:solidFill>
                  <a:srgbClr val="7030A0"/>
                </a:solidFill>
              </a:rPr>
              <a:t>đấu</a:t>
            </a:r>
            <a:r>
              <a:rPr lang="en-US" b="1" dirty="0">
                <a:solidFill>
                  <a:srgbClr val="7030A0"/>
                </a:solidFill>
              </a:rPr>
              <a:t> </a:t>
            </a:r>
            <a:r>
              <a:rPr lang="en-US" b="1" dirty="0" err="1">
                <a:solidFill>
                  <a:srgbClr val="7030A0"/>
                </a:solidFill>
              </a:rPr>
              <a:t>thầu</a:t>
            </a:r>
            <a:r>
              <a:rPr lang="en-US" b="1" dirty="0">
                <a:solidFill>
                  <a:srgbClr val="7030A0"/>
                </a:solidFill>
              </a:rPr>
              <a:t>, </a:t>
            </a:r>
            <a:r>
              <a:rPr lang="en-US" b="1" dirty="0" err="1">
                <a:solidFill>
                  <a:srgbClr val="7030A0"/>
                </a:solidFill>
              </a:rPr>
              <a:t>mua</a:t>
            </a:r>
            <a:r>
              <a:rPr lang="en-US" b="1" dirty="0">
                <a:solidFill>
                  <a:srgbClr val="7030A0"/>
                </a:solidFill>
              </a:rPr>
              <a:t> </a:t>
            </a:r>
            <a:r>
              <a:rPr lang="en-US" b="1" dirty="0" err="1">
                <a:solidFill>
                  <a:srgbClr val="7030A0"/>
                </a:solidFill>
              </a:rPr>
              <a:t>sắm</a:t>
            </a:r>
            <a:r>
              <a:rPr lang="en-US" b="1" dirty="0">
                <a:solidFill>
                  <a:srgbClr val="7030A0"/>
                </a:solidFill>
              </a:rPr>
              <a:t>?</a:t>
            </a:r>
          </a:p>
          <a:p>
            <a:r>
              <a:rPr lang="en-US" dirty="0" err="1"/>
              <a:t>Điểm</a:t>
            </a:r>
            <a:r>
              <a:rPr lang="en-US" dirty="0"/>
              <a:t> a </a:t>
            </a:r>
            <a:r>
              <a:rPr lang="en-US" dirty="0" err="1"/>
              <a:t>Khoản</a:t>
            </a:r>
            <a:r>
              <a:rPr lang="en-US" dirty="0"/>
              <a:t> </a:t>
            </a:r>
            <a:r>
              <a:rPr lang="vi-VN" dirty="0"/>
              <a:t>5</a:t>
            </a:r>
            <a:r>
              <a:rPr lang="en-US" dirty="0"/>
              <a:t> </a:t>
            </a:r>
            <a:r>
              <a:rPr lang="en-US" dirty="0" err="1"/>
              <a:t>Điều</a:t>
            </a:r>
            <a:r>
              <a:rPr lang="en-US" dirty="0"/>
              <a:t> 26: </a:t>
            </a:r>
            <a:r>
              <a:rPr lang="vi-VN" dirty="0"/>
              <a:t>Cơ sở khám bệnh, chữa bệnh có trách nhiệm:</a:t>
            </a:r>
            <a:r>
              <a:rPr lang="en-US" dirty="0"/>
              <a:t> </a:t>
            </a:r>
            <a:r>
              <a:rPr lang="vi-VN" dirty="0"/>
              <a:t>a) Chỉ sử dụng dược liệu, vị thuốc cổ truyền, thuốc cổ truyền có </a:t>
            </a:r>
            <a:r>
              <a:rPr lang="vi-VN" b="1" dirty="0">
                <a:solidFill>
                  <a:srgbClr val="7030A0"/>
                </a:solidFill>
              </a:rPr>
              <a:t>nguồn gốc, xuất xứ rõ ràng theo quy định tại Điều 13 Thông tư này</a:t>
            </a:r>
            <a:r>
              <a:rPr lang="vi-VN" dirty="0"/>
              <a:t> và được cung cấp bởi các cơ sở kinh doanh đã có giấy chứng nhận đủ điều kiện kinh doanh dược;</a:t>
            </a:r>
            <a:r>
              <a:rPr lang="en-US" dirty="0"/>
              <a:t> =&gt;</a:t>
            </a:r>
            <a:r>
              <a:rPr lang="en-US" dirty="0">
                <a:solidFill>
                  <a:srgbClr val="7030A0"/>
                </a:solidFill>
              </a:rPr>
              <a:t>VM </a:t>
            </a:r>
            <a:r>
              <a:rPr lang="en-US" dirty="0" err="1">
                <a:solidFill>
                  <a:srgbClr val="7030A0"/>
                </a:solidFill>
              </a:rPr>
              <a:t>trong</a:t>
            </a:r>
            <a:r>
              <a:rPr lang="en-US" dirty="0">
                <a:solidFill>
                  <a:srgbClr val="7030A0"/>
                </a:solidFill>
              </a:rPr>
              <a:t> </a:t>
            </a:r>
            <a:r>
              <a:rPr lang="en-US" dirty="0" err="1">
                <a:solidFill>
                  <a:srgbClr val="7030A0"/>
                </a:solidFill>
              </a:rPr>
              <a:t>sử</a:t>
            </a:r>
            <a:r>
              <a:rPr lang="en-US" dirty="0">
                <a:solidFill>
                  <a:srgbClr val="7030A0"/>
                </a:solidFill>
              </a:rPr>
              <a:t> </a:t>
            </a:r>
            <a:r>
              <a:rPr lang="en-US" dirty="0" err="1">
                <a:solidFill>
                  <a:srgbClr val="7030A0"/>
                </a:solidFill>
              </a:rPr>
              <a:t>dụng</a:t>
            </a:r>
            <a:r>
              <a:rPr lang="en-US" dirty="0">
                <a:solidFill>
                  <a:srgbClr val="7030A0"/>
                </a:solidFill>
              </a:rPr>
              <a:t> </a:t>
            </a:r>
            <a:r>
              <a:rPr lang="en-US" dirty="0" err="1">
                <a:solidFill>
                  <a:srgbClr val="7030A0"/>
                </a:solidFill>
              </a:rPr>
              <a:t>năm</a:t>
            </a:r>
            <a:r>
              <a:rPr lang="en-US" dirty="0">
                <a:solidFill>
                  <a:srgbClr val="7030A0"/>
                </a:solidFill>
              </a:rPr>
              <a:t> 2022</a:t>
            </a:r>
            <a:r>
              <a:rPr lang="en-US" dirty="0"/>
              <a:t>. BYT </a:t>
            </a:r>
            <a:r>
              <a:rPr lang="en-US" dirty="0" err="1"/>
              <a:t>và</a:t>
            </a:r>
            <a:r>
              <a:rPr lang="en-US" dirty="0"/>
              <a:t> BHXH VN </a:t>
            </a:r>
            <a:r>
              <a:rPr lang="en-US" dirty="0" err="1"/>
              <a:t>đã</a:t>
            </a:r>
            <a:r>
              <a:rPr lang="en-US" dirty="0"/>
              <a:t> </a:t>
            </a:r>
            <a:r>
              <a:rPr lang="en-US" dirty="0" err="1"/>
              <a:t>họp</a:t>
            </a:r>
            <a:r>
              <a:rPr lang="en-US" dirty="0"/>
              <a:t>, </a:t>
            </a:r>
            <a:r>
              <a:rPr lang="en-US" dirty="0" err="1"/>
              <a:t>giải</a:t>
            </a:r>
            <a:r>
              <a:rPr lang="en-US" dirty="0"/>
              <a:t> </a:t>
            </a:r>
            <a:r>
              <a:rPr lang="en-US" dirty="0" err="1"/>
              <a:t>quyết</a:t>
            </a:r>
            <a:r>
              <a:rPr lang="en-US" dirty="0"/>
              <a:t>. Theo </a:t>
            </a:r>
            <a:r>
              <a:rPr lang="en-US" dirty="0" err="1"/>
              <a:t>Điều</a:t>
            </a:r>
            <a:r>
              <a:rPr lang="en-US" dirty="0"/>
              <a:t> 4 </a:t>
            </a:r>
            <a:r>
              <a:rPr lang="en-US" dirty="0" err="1"/>
              <a:t>của</a:t>
            </a:r>
            <a:r>
              <a:rPr lang="en-US" dirty="0"/>
              <a:t> TT 09/2022/TT-BYT</a:t>
            </a:r>
            <a:endParaRPr lang="vi-VN" dirty="0"/>
          </a:p>
          <a:p>
            <a:endParaRPr lang="en-US" dirty="0"/>
          </a:p>
        </p:txBody>
      </p:sp>
    </p:spTree>
    <p:extLst>
      <p:ext uri="{BB962C8B-B14F-4D97-AF65-F5344CB8AC3E}">
        <p14:creationId xmlns:p14="http://schemas.microsoft.com/office/powerpoint/2010/main" val="14823803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err="1"/>
              <a:t>Thông</a:t>
            </a:r>
            <a:r>
              <a:rPr lang="en-US" sz="2400" b="1" dirty="0"/>
              <a:t> </a:t>
            </a:r>
            <a:r>
              <a:rPr lang="en-US" sz="2400" b="1" dirty="0" err="1"/>
              <a:t>tư</a:t>
            </a:r>
            <a:r>
              <a:rPr lang="en-US" sz="2400" b="1" dirty="0"/>
              <a:t> 32/2020/TT-BYT </a:t>
            </a:r>
            <a:r>
              <a:rPr lang="en-US" sz="2400" b="1" dirty="0" err="1"/>
              <a:t>quy</a:t>
            </a:r>
            <a:r>
              <a:rPr lang="en-US" sz="2400" b="1" dirty="0"/>
              <a:t> </a:t>
            </a:r>
            <a:r>
              <a:rPr lang="en-US" sz="2400" b="1" dirty="0" err="1"/>
              <a:t>định</a:t>
            </a:r>
            <a:r>
              <a:rPr lang="en-US" sz="2400" b="1" dirty="0"/>
              <a:t> </a:t>
            </a:r>
            <a:r>
              <a:rPr lang="en-US" sz="2400" b="1" dirty="0" err="1"/>
              <a:t>tiêu</a:t>
            </a:r>
            <a:r>
              <a:rPr lang="en-US" sz="2400" b="1" dirty="0"/>
              <a:t> </a:t>
            </a:r>
            <a:r>
              <a:rPr lang="en-US" sz="2400" b="1" dirty="0" err="1"/>
              <a:t>chuẩn</a:t>
            </a:r>
            <a:r>
              <a:rPr lang="en-US" sz="2400" b="1" dirty="0"/>
              <a:t> </a:t>
            </a:r>
            <a:r>
              <a:rPr lang="en-US" sz="2400" b="1" dirty="0" err="1"/>
              <a:t>chế</a:t>
            </a:r>
            <a:r>
              <a:rPr lang="en-US" sz="2400" b="1" dirty="0"/>
              <a:t> </a:t>
            </a:r>
            <a:r>
              <a:rPr lang="en-US" sz="2400" b="1" dirty="0" err="1"/>
              <a:t>biến</a:t>
            </a:r>
            <a:r>
              <a:rPr lang="en-US" sz="2400" b="1" dirty="0"/>
              <a:t>, </a:t>
            </a:r>
            <a:r>
              <a:rPr lang="en-US" sz="2400" b="1" dirty="0" err="1"/>
              <a:t>bào</a:t>
            </a:r>
            <a:r>
              <a:rPr lang="en-US" sz="2400" b="1" dirty="0"/>
              <a:t> </a:t>
            </a:r>
            <a:r>
              <a:rPr lang="en-US" sz="2400" b="1" dirty="0" err="1"/>
              <a:t>chế</a:t>
            </a:r>
            <a:r>
              <a:rPr lang="en-US" sz="2400" b="1" dirty="0"/>
              <a:t> </a:t>
            </a:r>
            <a:r>
              <a:rPr lang="en-US" sz="2400" b="1" dirty="0" err="1"/>
              <a:t>thuốc</a:t>
            </a:r>
            <a:r>
              <a:rPr lang="en-US" sz="2400" b="1" dirty="0"/>
              <a:t> </a:t>
            </a:r>
            <a:r>
              <a:rPr lang="en-US" sz="2400" b="1" dirty="0" err="1"/>
              <a:t>cổ</a:t>
            </a:r>
            <a:r>
              <a:rPr lang="en-US" sz="2400" b="1" dirty="0"/>
              <a:t> </a:t>
            </a:r>
            <a:r>
              <a:rPr lang="en-US" sz="2400" b="1" dirty="0" err="1"/>
              <a:t>truyền</a:t>
            </a:r>
            <a:r>
              <a:rPr lang="en-US" sz="2400" b="1" dirty="0"/>
              <a:t> </a:t>
            </a:r>
            <a:r>
              <a:rPr lang="en-US" sz="2400" b="1" dirty="0" err="1"/>
              <a:t>trong</a:t>
            </a:r>
            <a:r>
              <a:rPr lang="en-US" sz="2400" b="1" dirty="0"/>
              <a:t> </a:t>
            </a:r>
            <a:r>
              <a:rPr lang="en-US" sz="2400" b="1" dirty="0" err="1"/>
              <a:t>các</a:t>
            </a:r>
            <a:r>
              <a:rPr lang="en-US" sz="2400" b="1" dirty="0"/>
              <a:t> </a:t>
            </a:r>
            <a:r>
              <a:rPr lang="en-US" sz="2400" b="1" dirty="0" err="1"/>
              <a:t>cơ</a:t>
            </a:r>
            <a:r>
              <a:rPr lang="en-US" sz="2400" b="1" dirty="0"/>
              <a:t> </a:t>
            </a:r>
            <a:r>
              <a:rPr lang="en-US" sz="2400" b="1" dirty="0" err="1"/>
              <a:t>sở</a:t>
            </a:r>
            <a:r>
              <a:rPr lang="en-US" sz="2400" b="1" dirty="0"/>
              <a:t> </a:t>
            </a:r>
            <a:r>
              <a:rPr lang="en-US" sz="2400" b="1" dirty="0" err="1"/>
              <a:t>khám</a:t>
            </a:r>
            <a:r>
              <a:rPr lang="en-US" sz="2400" b="1" dirty="0"/>
              <a:t> </a:t>
            </a:r>
            <a:r>
              <a:rPr lang="en-US" sz="2400" b="1" dirty="0" err="1"/>
              <a:t>bệnh</a:t>
            </a:r>
            <a:r>
              <a:rPr lang="en-US" sz="2400" b="1" dirty="0"/>
              <a:t>, </a:t>
            </a:r>
            <a:r>
              <a:rPr lang="en-US" sz="2400" b="1" dirty="0" err="1"/>
              <a:t>chữa</a:t>
            </a:r>
            <a:r>
              <a:rPr lang="en-US" sz="2400" b="1" dirty="0"/>
              <a:t> </a:t>
            </a:r>
            <a:r>
              <a:rPr lang="en-US" sz="2400" b="1" dirty="0" err="1"/>
              <a:t>bệnh</a:t>
            </a:r>
            <a:r>
              <a:rPr lang="en-US" sz="2400" b="1" dirty="0"/>
              <a:t> </a:t>
            </a:r>
            <a:r>
              <a:rPr lang="en-US" sz="2400" b="1" dirty="0" err="1"/>
              <a:t>bằng</a:t>
            </a:r>
            <a:r>
              <a:rPr lang="en-US" sz="2400" b="1" dirty="0"/>
              <a:t> y </a:t>
            </a:r>
            <a:r>
              <a:rPr lang="en-US" sz="2400" b="1" dirty="0" err="1"/>
              <a:t>học</a:t>
            </a:r>
            <a:r>
              <a:rPr lang="en-US" sz="2400" b="1" dirty="0"/>
              <a:t> </a:t>
            </a:r>
            <a:r>
              <a:rPr lang="en-US" sz="2400" b="1" dirty="0" err="1"/>
              <a:t>cổ</a:t>
            </a:r>
            <a:r>
              <a:rPr lang="en-US" sz="2400" b="1" dirty="0"/>
              <a:t> </a:t>
            </a:r>
            <a:r>
              <a:rPr lang="en-US" sz="2400" b="1" dirty="0" err="1"/>
              <a:t>truyền</a:t>
            </a:r>
            <a:r>
              <a:rPr lang="en-US" sz="2400" b="1" dirty="0"/>
              <a:t> (ban </a:t>
            </a:r>
            <a:r>
              <a:rPr lang="en-US" sz="2400" b="1" dirty="0" err="1"/>
              <a:t>hành</a:t>
            </a:r>
            <a:r>
              <a:rPr lang="en-US" sz="2400" b="1" dirty="0"/>
              <a:t> 31/12/2020, </a:t>
            </a:r>
            <a:r>
              <a:rPr lang="en-US" sz="2400" b="1" dirty="0" err="1"/>
              <a:t>hiệu</a:t>
            </a:r>
            <a:r>
              <a:rPr lang="en-US" sz="2400" b="1" dirty="0"/>
              <a:t> </a:t>
            </a:r>
            <a:r>
              <a:rPr lang="en-US" sz="2400" b="1" dirty="0" err="1"/>
              <a:t>lực</a:t>
            </a:r>
            <a:r>
              <a:rPr lang="en-US" sz="2400" b="1" dirty="0"/>
              <a:t> 17/2/2021): 2 </a:t>
            </a:r>
            <a:r>
              <a:rPr lang="en-US" sz="2400" b="1" dirty="0" err="1"/>
              <a:t>năm</a:t>
            </a:r>
            <a:r>
              <a:rPr lang="en-US" sz="2400" b="1" dirty="0"/>
              <a:t>? </a:t>
            </a:r>
            <a:r>
              <a:rPr lang="en-US" sz="2400" b="1" dirty="0" err="1"/>
              <a:t>Tại</a:t>
            </a:r>
            <a:r>
              <a:rPr lang="en-US" sz="2400" b="1" dirty="0"/>
              <a:t> </a:t>
            </a:r>
            <a:r>
              <a:rPr lang="en-US" sz="2400" b="1" dirty="0" err="1"/>
              <a:t>sao</a:t>
            </a:r>
            <a:r>
              <a:rPr lang="en-US" sz="2400" b="1" dirty="0"/>
              <a:t> </a:t>
            </a:r>
            <a:r>
              <a:rPr lang="en-US" sz="2400" b="1" dirty="0" err="1"/>
              <a:t>vẫn</a:t>
            </a:r>
            <a:r>
              <a:rPr lang="en-US" sz="2400" b="1" dirty="0"/>
              <a:t> </a:t>
            </a:r>
            <a:r>
              <a:rPr lang="en-US" sz="2400" b="1" dirty="0" err="1"/>
              <a:t>vướng</a:t>
            </a:r>
            <a:r>
              <a:rPr lang="en-US" sz="2400" b="1" dirty="0"/>
              <a:t>?</a:t>
            </a:r>
            <a:endParaRPr lang="en-US" sz="2400" dirty="0"/>
          </a:p>
        </p:txBody>
      </p:sp>
      <p:graphicFrame>
        <p:nvGraphicFramePr>
          <p:cNvPr id="4" name="Content Placeholder 3"/>
          <p:cNvGraphicFramePr>
            <a:graphicFrameLocks noGrp="1"/>
          </p:cNvGraphicFramePr>
          <p:nvPr>
            <p:ph idx="1"/>
          </p:nvPr>
        </p:nvGraphicFramePr>
        <p:xfrm>
          <a:off x="914400" y="2209800"/>
          <a:ext cx="10972800" cy="3689350"/>
        </p:xfrm>
        <a:graphic>
          <a:graphicData uri="http://schemas.openxmlformats.org/drawingml/2006/table">
            <a:tbl>
              <a:tblPr firstRow="1" bandRow="1">
                <a:tableStyleId>{5C22544A-7EE6-4342-B048-85BDC9FD1C3A}</a:tableStyleId>
              </a:tblPr>
              <a:tblGrid>
                <a:gridCol w="404812">
                  <a:extLst>
                    <a:ext uri="{9D8B030D-6E8A-4147-A177-3AD203B41FA5}">
                      <a16:colId xmlns:a16="http://schemas.microsoft.com/office/drawing/2014/main" val="20000"/>
                    </a:ext>
                  </a:extLst>
                </a:gridCol>
                <a:gridCol w="4624388">
                  <a:extLst>
                    <a:ext uri="{9D8B030D-6E8A-4147-A177-3AD203B41FA5}">
                      <a16:colId xmlns:a16="http://schemas.microsoft.com/office/drawing/2014/main" val="20001"/>
                    </a:ext>
                  </a:extLst>
                </a:gridCol>
                <a:gridCol w="2438400">
                  <a:extLst>
                    <a:ext uri="{9D8B030D-6E8A-4147-A177-3AD203B41FA5}">
                      <a16:colId xmlns:a16="http://schemas.microsoft.com/office/drawing/2014/main" val="20002"/>
                    </a:ext>
                  </a:extLst>
                </a:gridCol>
                <a:gridCol w="3505200">
                  <a:extLst>
                    <a:ext uri="{9D8B030D-6E8A-4147-A177-3AD203B41FA5}">
                      <a16:colId xmlns:a16="http://schemas.microsoft.com/office/drawing/2014/main" val="20003"/>
                    </a:ext>
                  </a:extLst>
                </a:gridCol>
              </a:tblGrid>
              <a:tr h="370840">
                <a:tc>
                  <a:txBody>
                    <a:bodyPr/>
                    <a:lstStyle/>
                    <a:p>
                      <a:pPr>
                        <a:lnSpc>
                          <a:spcPct val="115000"/>
                        </a:lnSpc>
                        <a:spcAft>
                          <a:spcPts val="0"/>
                        </a:spcAft>
                      </a:pPr>
                      <a:r>
                        <a:rPr lang="en-US" sz="900" b="1" dirty="0">
                          <a:solidFill>
                            <a:srgbClr val="000000"/>
                          </a:solidFill>
                          <a:effectLst/>
                          <a:latin typeface="Arial"/>
                          <a:ea typeface="Times New Roman"/>
                          <a:cs typeface="Times New Roman"/>
                        </a:rPr>
                        <a:t>STT</a:t>
                      </a:r>
                      <a:endParaRPr lang="en-US"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800" b="1" dirty="0" err="1">
                          <a:solidFill>
                            <a:srgbClr val="000000"/>
                          </a:solidFill>
                          <a:effectLst/>
                          <a:latin typeface="Arial"/>
                          <a:ea typeface="Times New Roman"/>
                          <a:cs typeface="Times New Roman"/>
                        </a:rPr>
                        <a:t>Tiêu</a:t>
                      </a:r>
                      <a:r>
                        <a:rPr lang="en-US" sz="1800" b="1" dirty="0">
                          <a:solidFill>
                            <a:srgbClr val="000000"/>
                          </a:solidFill>
                          <a:effectLst/>
                          <a:latin typeface="Arial"/>
                          <a:ea typeface="Times New Roman"/>
                          <a:cs typeface="Times New Roman"/>
                        </a:rPr>
                        <a:t> </a:t>
                      </a:r>
                      <a:r>
                        <a:rPr lang="en-US" sz="1800" b="1" dirty="0" err="1">
                          <a:solidFill>
                            <a:srgbClr val="000000"/>
                          </a:solidFill>
                          <a:effectLst/>
                          <a:latin typeface="Arial"/>
                          <a:ea typeface="Times New Roman"/>
                          <a:cs typeface="Times New Roman"/>
                        </a:rPr>
                        <a:t>chuẩn</a:t>
                      </a:r>
                      <a:r>
                        <a:rPr lang="en-US" sz="1800" b="1" dirty="0">
                          <a:solidFill>
                            <a:srgbClr val="000000"/>
                          </a:solidFill>
                          <a:effectLst/>
                          <a:latin typeface="Arial"/>
                          <a:ea typeface="Times New Roman"/>
                          <a:cs typeface="Times New Roman"/>
                        </a:rPr>
                        <a:t> </a:t>
                      </a:r>
                      <a:r>
                        <a:rPr lang="en-US" sz="1800" b="1" dirty="0" err="1">
                          <a:solidFill>
                            <a:srgbClr val="000000"/>
                          </a:solidFill>
                          <a:effectLst/>
                          <a:latin typeface="Arial"/>
                          <a:ea typeface="Times New Roman"/>
                          <a:cs typeface="Times New Roman"/>
                        </a:rPr>
                        <a:t>chế</a:t>
                      </a:r>
                      <a:r>
                        <a:rPr lang="en-US" sz="1800" b="1" dirty="0">
                          <a:solidFill>
                            <a:srgbClr val="000000"/>
                          </a:solidFill>
                          <a:effectLst/>
                          <a:latin typeface="Arial"/>
                          <a:ea typeface="Times New Roman"/>
                          <a:cs typeface="Times New Roman"/>
                        </a:rPr>
                        <a:t> </a:t>
                      </a:r>
                      <a:r>
                        <a:rPr lang="en-US" sz="1800" b="1" dirty="0" err="1">
                          <a:solidFill>
                            <a:srgbClr val="000000"/>
                          </a:solidFill>
                          <a:effectLst/>
                          <a:latin typeface="Arial"/>
                          <a:ea typeface="Times New Roman"/>
                          <a:cs typeface="Times New Roman"/>
                        </a:rPr>
                        <a:t>biến</a:t>
                      </a:r>
                      <a:r>
                        <a:rPr lang="en-US" sz="1800" b="1" dirty="0">
                          <a:solidFill>
                            <a:srgbClr val="000000"/>
                          </a:solidFill>
                          <a:effectLst/>
                          <a:latin typeface="Arial"/>
                          <a:ea typeface="Times New Roman"/>
                          <a:cs typeface="Times New Roman"/>
                        </a:rPr>
                        <a:t>, </a:t>
                      </a:r>
                      <a:r>
                        <a:rPr lang="en-US" sz="1800" b="1" dirty="0" err="1">
                          <a:solidFill>
                            <a:srgbClr val="000000"/>
                          </a:solidFill>
                          <a:effectLst/>
                          <a:latin typeface="Arial"/>
                          <a:ea typeface="Times New Roman"/>
                          <a:cs typeface="Times New Roman"/>
                        </a:rPr>
                        <a:t>bào</a:t>
                      </a:r>
                      <a:r>
                        <a:rPr lang="en-US" sz="1800" b="1" dirty="0">
                          <a:solidFill>
                            <a:srgbClr val="000000"/>
                          </a:solidFill>
                          <a:effectLst/>
                          <a:latin typeface="Arial"/>
                          <a:ea typeface="Times New Roman"/>
                          <a:cs typeface="Times New Roman"/>
                        </a:rPr>
                        <a:t> </a:t>
                      </a:r>
                      <a:r>
                        <a:rPr lang="en-US" sz="1800" b="1" dirty="0" err="1">
                          <a:solidFill>
                            <a:srgbClr val="000000"/>
                          </a:solidFill>
                          <a:effectLst/>
                          <a:latin typeface="Arial"/>
                          <a:ea typeface="Times New Roman"/>
                          <a:cs typeface="Times New Roman"/>
                        </a:rPr>
                        <a:t>chế</a:t>
                      </a:r>
                      <a:r>
                        <a:rPr lang="en-US" sz="1800" b="1" dirty="0">
                          <a:solidFill>
                            <a:srgbClr val="000000"/>
                          </a:solidFill>
                          <a:effectLst/>
                          <a:latin typeface="Arial"/>
                          <a:ea typeface="Times New Roman"/>
                          <a:cs typeface="Times New Roman"/>
                        </a:rPr>
                        <a:t> </a:t>
                      </a:r>
                      <a:r>
                        <a:rPr lang="en-US" sz="1800" b="1" dirty="0" err="1">
                          <a:solidFill>
                            <a:srgbClr val="000000"/>
                          </a:solidFill>
                          <a:effectLst/>
                          <a:latin typeface="Arial"/>
                          <a:ea typeface="Times New Roman"/>
                          <a:cs typeface="Times New Roman"/>
                        </a:rPr>
                        <a:t>thuốc</a:t>
                      </a:r>
                      <a:r>
                        <a:rPr lang="en-US" sz="1800" b="1" dirty="0">
                          <a:solidFill>
                            <a:srgbClr val="000000"/>
                          </a:solidFill>
                          <a:effectLst/>
                          <a:latin typeface="Arial"/>
                          <a:ea typeface="Times New Roman"/>
                          <a:cs typeface="Times New Roman"/>
                        </a:rPr>
                        <a:t> </a:t>
                      </a:r>
                      <a:r>
                        <a:rPr lang="en-US" sz="1800" b="1" dirty="0" err="1">
                          <a:solidFill>
                            <a:srgbClr val="000000"/>
                          </a:solidFill>
                          <a:effectLst/>
                          <a:latin typeface="Arial"/>
                          <a:ea typeface="Times New Roman"/>
                          <a:cs typeface="Times New Roman"/>
                        </a:rPr>
                        <a:t>cổ</a:t>
                      </a:r>
                      <a:r>
                        <a:rPr lang="en-US" sz="1800" b="1" dirty="0">
                          <a:solidFill>
                            <a:srgbClr val="000000"/>
                          </a:solidFill>
                          <a:effectLst/>
                          <a:latin typeface="Arial"/>
                          <a:ea typeface="Times New Roman"/>
                          <a:cs typeface="Times New Roman"/>
                        </a:rPr>
                        <a:t> </a:t>
                      </a:r>
                      <a:r>
                        <a:rPr lang="en-US" sz="1800" b="1" dirty="0" err="1">
                          <a:solidFill>
                            <a:srgbClr val="000000"/>
                          </a:solidFill>
                          <a:effectLst/>
                          <a:latin typeface="Arial"/>
                          <a:ea typeface="Times New Roman"/>
                          <a:cs typeface="Times New Roman"/>
                        </a:rPr>
                        <a:t>truyền</a:t>
                      </a:r>
                      <a:endParaRPr lang="en-US" sz="18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800" b="1" dirty="0" err="1">
                          <a:solidFill>
                            <a:srgbClr val="7030A0"/>
                          </a:solidFill>
                          <a:effectLst/>
                          <a:latin typeface="Calibri"/>
                          <a:ea typeface="Calibri"/>
                          <a:cs typeface="Times New Roman"/>
                        </a:rPr>
                        <a:t>Lộ</a:t>
                      </a:r>
                      <a:r>
                        <a:rPr lang="en-US" sz="1800" b="1" dirty="0">
                          <a:solidFill>
                            <a:srgbClr val="7030A0"/>
                          </a:solidFill>
                          <a:effectLst/>
                          <a:latin typeface="Calibri"/>
                          <a:ea typeface="Calibri"/>
                          <a:cs typeface="Times New Roman"/>
                        </a:rPr>
                        <a:t> </a:t>
                      </a:r>
                      <a:r>
                        <a:rPr lang="en-US" sz="1800" b="1" dirty="0" err="1">
                          <a:solidFill>
                            <a:srgbClr val="7030A0"/>
                          </a:solidFill>
                          <a:effectLst/>
                          <a:latin typeface="Calibri"/>
                          <a:ea typeface="Calibri"/>
                          <a:cs typeface="Times New Roman"/>
                        </a:rPr>
                        <a:t>trình</a:t>
                      </a:r>
                      <a:r>
                        <a:rPr lang="en-US" sz="1800" b="1" dirty="0">
                          <a:solidFill>
                            <a:srgbClr val="7030A0"/>
                          </a:solidFill>
                          <a:effectLst/>
                          <a:latin typeface="Arial"/>
                          <a:ea typeface="Calibri"/>
                          <a:cs typeface="Times New Roman"/>
                        </a:rPr>
                        <a:t>: </a:t>
                      </a:r>
                      <a:r>
                        <a:rPr lang="en-US" sz="1800" dirty="0">
                          <a:solidFill>
                            <a:srgbClr val="000000"/>
                          </a:solidFill>
                          <a:effectLst/>
                          <a:latin typeface="Arial"/>
                          <a:ea typeface="Calibri"/>
                          <a:cs typeface="Times New Roman"/>
                        </a:rPr>
                        <a:t>CS KCB </a:t>
                      </a:r>
                      <a:r>
                        <a:rPr lang="en-US" sz="1800" dirty="0" err="1">
                          <a:solidFill>
                            <a:srgbClr val="000000"/>
                          </a:solidFill>
                          <a:effectLst/>
                          <a:latin typeface="Arial"/>
                          <a:ea typeface="Calibri"/>
                          <a:cs typeface="Times New Roman"/>
                        </a:rPr>
                        <a:t>phải</a:t>
                      </a:r>
                      <a:r>
                        <a:rPr lang="en-US" sz="1800" dirty="0">
                          <a:solidFill>
                            <a:srgbClr val="000000"/>
                          </a:solidFill>
                          <a:effectLst/>
                          <a:latin typeface="Arial"/>
                          <a:ea typeface="Calibri"/>
                          <a:cs typeface="Times New Roman"/>
                        </a:rPr>
                        <a:t> </a:t>
                      </a:r>
                      <a:r>
                        <a:rPr lang="en-US" sz="1800" dirty="0" err="1">
                          <a:solidFill>
                            <a:srgbClr val="000000"/>
                          </a:solidFill>
                          <a:effectLst/>
                          <a:latin typeface="Arial"/>
                          <a:ea typeface="Calibri"/>
                          <a:cs typeface="Times New Roman"/>
                        </a:rPr>
                        <a:t>công</a:t>
                      </a:r>
                      <a:r>
                        <a:rPr lang="en-US" sz="1800" dirty="0">
                          <a:solidFill>
                            <a:srgbClr val="000000"/>
                          </a:solidFill>
                          <a:effectLst/>
                          <a:latin typeface="Arial"/>
                          <a:ea typeface="Calibri"/>
                          <a:cs typeface="Times New Roman"/>
                        </a:rPr>
                        <a:t> </a:t>
                      </a:r>
                      <a:r>
                        <a:rPr lang="en-US" sz="1800" dirty="0" err="1">
                          <a:solidFill>
                            <a:srgbClr val="000000"/>
                          </a:solidFill>
                          <a:effectLst/>
                          <a:latin typeface="Arial"/>
                          <a:ea typeface="Calibri"/>
                          <a:cs typeface="Times New Roman"/>
                        </a:rPr>
                        <a:t>bố</a:t>
                      </a:r>
                      <a:r>
                        <a:rPr lang="en-US" sz="1800" dirty="0">
                          <a:solidFill>
                            <a:srgbClr val="000000"/>
                          </a:solidFill>
                          <a:effectLst/>
                          <a:latin typeface="Arial"/>
                          <a:ea typeface="Calibri"/>
                          <a:cs typeface="Times New Roman"/>
                        </a:rPr>
                        <a:t> </a:t>
                      </a:r>
                      <a:r>
                        <a:rPr lang="en-US" sz="1800" dirty="0" err="1">
                          <a:solidFill>
                            <a:srgbClr val="000000"/>
                          </a:solidFill>
                          <a:effectLst/>
                          <a:latin typeface="Arial"/>
                          <a:ea typeface="Calibri"/>
                          <a:cs typeface="Times New Roman"/>
                        </a:rPr>
                        <a:t>việc</a:t>
                      </a:r>
                      <a:r>
                        <a:rPr lang="en-US" sz="1800" dirty="0">
                          <a:solidFill>
                            <a:srgbClr val="000000"/>
                          </a:solidFill>
                          <a:effectLst/>
                          <a:latin typeface="Arial"/>
                          <a:ea typeface="Calibri"/>
                          <a:cs typeface="Times New Roman"/>
                        </a:rPr>
                        <a:t> </a:t>
                      </a:r>
                      <a:r>
                        <a:rPr lang="en-US" sz="1800" dirty="0" err="1">
                          <a:solidFill>
                            <a:srgbClr val="000000"/>
                          </a:solidFill>
                          <a:effectLst/>
                          <a:latin typeface="Arial"/>
                          <a:ea typeface="Calibri"/>
                          <a:cs typeface="Times New Roman"/>
                        </a:rPr>
                        <a:t>đáp</a:t>
                      </a:r>
                      <a:r>
                        <a:rPr lang="en-US" sz="1800" dirty="0">
                          <a:solidFill>
                            <a:srgbClr val="000000"/>
                          </a:solidFill>
                          <a:effectLst/>
                          <a:latin typeface="Arial"/>
                          <a:ea typeface="Calibri"/>
                          <a:cs typeface="Times New Roman"/>
                        </a:rPr>
                        <a:t> </a:t>
                      </a:r>
                      <a:r>
                        <a:rPr lang="en-US" sz="1800" dirty="0" err="1">
                          <a:solidFill>
                            <a:srgbClr val="000000"/>
                          </a:solidFill>
                          <a:effectLst/>
                          <a:latin typeface="Arial"/>
                          <a:ea typeface="Calibri"/>
                          <a:cs typeface="Times New Roman"/>
                        </a:rPr>
                        <a:t>ứng</a:t>
                      </a:r>
                      <a:r>
                        <a:rPr lang="en-US" sz="1800" dirty="0">
                          <a:solidFill>
                            <a:srgbClr val="000000"/>
                          </a:solidFill>
                          <a:effectLst/>
                          <a:latin typeface="Arial"/>
                          <a:ea typeface="Calibri"/>
                          <a:cs typeface="Times New Roman"/>
                        </a:rPr>
                        <a:t> </a:t>
                      </a:r>
                      <a:r>
                        <a:rPr lang="en-US" sz="1800" dirty="0" err="1">
                          <a:solidFill>
                            <a:srgbClr val="000000"/>
                          </a:solidFill>
                          <a:effectLst/>
                          <a:latin typeface="Arial"/>
                          <a:ea typeface="Calibri"/>
                          <a:cs typeface="Times New Roman"/>
                        </a:rPr>
                        <a:t>đủ</a:t>
                      </a:r>
                      <a:r>
                        <a:rPr lang="en-US" sz="1800" dirty="0">
                          <a:solidFill>
                            <a:srgbClr val="000000"/>
                          </a:solidFill>
                          <a:effectLst/>
                          <a:latin typeface="Arial"/>
                          <a:ea typeface="Calibri"/>
                          <a:cs typeface="Times New Roman"/>
                        </a:rPr>
                        <a:t> </a:t>
                      </a:r>
                      <a:r>
                        <a:rPr lang="en-US" sz="1800" dirty="0" err="1">
                          <a:solidFill>
                            <a:srgbClr val="000000"/>
                          </a:solidFill>
                          <a:effectLst/>
                          <a:latin typeface="Arial"/>
                          <a:ea typeface="Calibri"/>
                          <a:cs typeface="Times New Roman"/>
                        </a:rPr>
                        <a:t>tiêu</a:t>
                      </a:r>
                      <a:r>
                        <a:rPr lang="en-US" sz="1800" dirty="0">
                          <a:solidFill>
                            <a:srgbClr val="000000"/>
                          </a:solidFill>
                          <a:effectLst/>
                          <a:latin typeface="Arial"/>
                          <a:ea typeface="Calibri"/>
                          <a:cs typeface="Times New Roman"/>
                        </a:rPr>
                        <a:t> </a:t>
                      </a:r>
                      <a:r>
                        <a:rPr lang="en-US" sz="1800" dirty="0" err="1">
                          <a:solidFill>
                            <a:srgbClr val="000000"/>
                          </a:solidFill>
                          <a:effectLst/>
                          <a:latin typeface="Arial"/>
                          <a:ea typeface="Calibri"/>
                          <a:cs typeface="Times New Roman"/>
                        </a:rPr>
                        <a:t>chuẩn</a:t>
                      </a:r>
                      <a:endParaRPr lang="en-US" sz="18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800" dirty="0" err="1">
                          <a:solidFill>
                            <a:srgbClr val="7030A0"/>
                          </a:solidFill>
                          <a:effectLst/>
                          <a:latin typeface="Calibri"/>
                          <a:ea typeface="Calibri"/>
                          <a:cs typeface="Times New Roman"/>
                        </a:rPr>
                        <a:t>Thanh</a:t>
                      </a:r>
                      <a:r>
                        <a:rPr lang="en-US" sz="1800" dirty="0">
                          <a:solidFill>
                            <a:srgbClr val="7030A0"/>
                          </a:solidFill>
                          <a:effectLst/>
                          <a:latin typeface="Calibri"/>
                          <a:ea typeface="Calibri"/>
                          <a:cs typeface="Times New Roman"/>
                        </a:rPr>
                        <a:t> </a:t>
                      </a:r>
                      <a:r>
                        <a:rPr lang="en-US" sz="1800" dirty="0" err="1">
                          <a:solidFill>
                            <a:srgbClr val="7030A0"/>
                          </a:solidFill>
                          <a:effectLst/>
                          <a:latin typeface="Calibri"/>
                          <a:ea typeface="Calibri"/>
                          <a:cs typeface="Times New Roman"/>
                        </a:rPr>
                        <a:t>toán</a:t>
                      </a:r>
                      <a:r>
                        <a:rPr lang="en-US" sz="1800" dirty="0">
                          <a:solidFill>
                            <a:srgbClr val="7030A0"/>
                          </a:solidFill>
                          <a:effectLst/>
                          <a:latin typeface="Calibri"/>
                          <a:ea typeface="Calibri"/>
                          <a:cs typeface="Times New Roman"/>
                        </a:rPr>
                        <a:t> BHYT: </a:t>
                      </a:r>
                      <a:r>
                        <a:rPr lang="en-US" sz="1800" dirty="0" err="1">
                          <a:solidFill>
                            <a:srgbClr val="7030A0"/>
                          </a:solidFill>
                          <a:effectLst/>
                          <a:latin typeface="Calibri"/>
                          <a:ea typeface="Calibri"/>
                          <a:cs typeface="Times New Roman"/>
                        </a:rPr>
                        <a:t>Thuốc</a:t>
                      </a:r>
                      <a:r>
                        <a:rPr lang="en-US" sz="1800" dirty="0">
                          <a:solidFill>
                            <a:srgbClr val="7030A0"/>
                          </a:solidFill>
                          <a:effectLst/>
                          <a:latin typeface="Calibri"/>
                          <a:ea typeface="Calibri"/>
                          <a:cs typeface="Times New Roman"/>
                        </a:rPr>
                        <a:t> </a:t>
                      </a:r>
                      <a:r>
                        <a:rPr lang="en-US" sz="1800" dirty="0" err="1">
                          <a:solidFill>
                            <a:srgbClr val="7030A0"/>
                          </a:solidFill>
                          <a:effectLst/>
                          <a:latin typeface="Calibri"/>
                          <a:ea typeface="Calibri"/>
                          <a:cs typeface="Times New Roman"/>
                        </a:rPr>
                        <a:t>thuộc</a:t>
                      </a:r>
                      <a:r>
                        <a:rPr lang="en-US" sz="1800" dirty="0">
                          <a:solidFill>
                            <a:srgbClr val="7030A0"/>
                          </a:solidFill>
                          <a:effectLst/>
                          <a:latin typeface="Calibri"/>
                          <a:ea typeface="Calibri"/>
                          <a:cs typeface="Times New Roman"/>
                        </a:rPr>
                        <a:t> </a:t>
                      </a:r>
                      <a:r>
                        <a:rPr lang="en-US" sz="1800" dirty="0" err="1">
                          <a:solidFill>
                            <a:srgbClr val="7030A0"/>
                          </a:solidFill>
                          <a:effectLst/>
                          <a:latin typeface="Calibri"/>
                          <a:ea typeface="Calibri"/>
                          <a:cs typeface="Times New Roman"/>
                        </a:rPr>
                        <a:t>phạm</a:t>
                      </a:r>
                      <a:r>
                        <a:rPr lang="en-US" sz="1800" dirty="0">
                          <a:solidFill>
                            <a:srgbClr val="7030A0"/>
                          </a:solidFill>
                          <a:effectLst/>
                          <a:latin typeface="Calibri"/>
                          <a:ea typeface="Calibri"/>
                          <a:cs typeface="Times New Roman"/>
                        </a:rPr>
                        <a:t> vi </a:t>
                      </a:r>
                      <a:r>
                        <a:rPr lang="en-US" sz="1800" dirty="0" err="1">
                          <a:solidFill>
                            <a:srgbClr val="7030A0"/>
                          </a:solidFill>
                          <a:effectLst/>
                          <a:latin typeface="Calibri"/>
                          <a:ea typeface="Calibri"/>
                          <a:cs typeface="Times New Roman"/>
                        </a:rPr>
                        <a:t>thanh</a:t>
                      </a:r>
                      <a:r>
                        <a:rPr lang="en-US" sz="1800" dirty="0">
                          <a:solidFill>
                            <a:srgbClr val="7030A0"/>
                          </a:solidFill>
                          <a:effectLst/>
                          <a:latin typeface="Calibri"/>
                          <a:ea typeface="Calibri"/>
                          <a:cs typeface="Times New Roman"/>
                        </a:rPr>
                        <a:t> </a:t>
                      </a:r>
                      <a:r>
                        <a:rPr lang="en-US" sz="1800" dirty="0" err="1">
                          <a:solidFill>
                            <a:srgbClr val="7030A0"/>
                          </a:solidFill>
                          <a:effectLst/>
                          <a:latin typeface="Calibri"/>
                          <a:ea typeface="Calibri"/>
                          <a:cs typeface="Times New Roman"/>
                        </a:rPr>
                        <a:t>toán</a:t>
                      </a:r>
                      <a:r>
                        <a:rPr lang="en-US" sz="1800" dirty="0">
                          <a:solidFill>
                            <a:srgbClr val="7030A0"/>
                          </a:solidFill>
                          <a:effectLst/>
                          <a:latin typeface="Calibri"/>
                          <a:ea typeface="Calibri"/>
                          <a:cs typeface="Times New Roman"/>
                        </a:rPr>
                        <a:t> BHYT </a:t>
                      </a:r>
                      <a:r>
                        <a:rPr lang="en-US" sz="1800" dirty="0" err="1">
                          <a:solidFill>
                            <a:srgbClr val="7030A0"/>
                          </a:solidFill>
                          <a:effectLst/>
                          <a:latin typeface="Calibri"/>
                          <a:ea typeface="Calibri"/>
                          <a:cs typeface="Times New Roman"/>
                        </a:rPr>
                        <a:t>theo</a:t>
                      </a:r>
                      <a:r>
                        <a:rPr lang="en-US" sz="1800" dirty="0">
                          <a:solidFill>
                            <a:srgbClr val="7030A0"/>
                          </a:solidFill>
                          <a:effectLst/>
                          <a:latin typeface="Calibri"/>
                          <a:ea typeface="Calibri"/>
                          <a:cs typeface="Times New Roman"/>
                        </a:rPr>
                        <a:t> TT 05, TT 50</a:t>
                      </a:r>
                    </a:p>
                  </a:txBody>
                  <a:tcPr marL="68580" marR="68580" marT="0" marB="0"/>
                </a:tc>
                <a:extLst>
                  <a:ext uri="{0D108BD9-81ED-4DB2-BD59-A6C34878D82A}">
                    <a16:rowId xmlns:a16="http://schemas.microsoft.com/office/drawing/2014/main" val="10000"/>
                  </a:ext>
                </a:extLst>
              </a:tr>
              <a:tr h="370840">
                <a:tc>
                  <a:txBody>
                    <a:bodyPr/>
                    <a:lstStyle/>
                    <a:p>
                      <a:pPr marL="342900" lvl="0" indent="-342900">
                        <a:lnSpc>
                          <a:spcPct val="115000"/>
                        </a:lnSpc>
                        <a:spcAft>
                          <a:spcPts val="0"/>
                        </a:spcAft>
                        <a:buFont typeface="+mj-lt"/>
                        <a:buAutoNum type="arabicPeriod"/>
                      </a:pPr>
                      <a:r>
                        <a:rPr lang="en-US" sz="1100">
                          <a:effectLst/>
                          <a:latin typeface="Calibri"/>
                          <a:ea typeface="Calibri"/>
                          <a:cs typeface="Times New Roman"/>
                        </a:rPr>
                        <a:t> </a:t>
                      </a:r>
                    </a:p>
                  </a:txBody>
                  <a:tcPr marL="68580" marR="68580" marT="0" marB="0"/>
                </a:tc>
                <a:tc>
                  <a:txBody>
                    <a:bodyPr/>
                    <a:lstStyle/>
                    <a:p>
                      <a:pPr>
                        <a:lnSpc>
                          <a:spcPct val="115000"/>
                        </a:lnSpc>
                        <a:spcAft>
                          <a:spcPts val="0"/>
                        </a:spcAft>
                      </a:pPr>
                      <a:r>
                        <a:rPr lang="en-US" sz="1800" dirty="0">
                          <a:effectLst/>
                          <a:latin typeface="Calibri"/>
                          <a:ea typeface="Calibri"/>
                          <a:cs typeface="Times New Roman"/>
                        </a:rPr>
                        <a:t>CS KCB YHCT </a:t>
                      </a:r>
                      <a:r>
                        <a:rPr lang="en-US" sz="1800" dirty="0" err="1">
                          <a:solidFill>
                            <a:srgbClr val="000000"/>
                          </a:solidFill>
                          <a:effectLst/>
                          <a:latin typeface="Arial"/>
                          <a:ea typeface="Times New Roman"/>
                          <a:cs typeface="Times New Roman"/>
                        </a:rPr>
                        <a:t>có</a:t>
                      </a:r>
                      <a:r>
                        <a:rPr lang="en-US" sz="1800" dirty="0">
                          <a:solidFill>
                            <a:srgbClr val="000000"/>
                          </a:solidFill>
                          <a:effectLst/>
                          <a:latin typeface="Arial"/>
                          <a:ea typeface="Times New Roman"/>
                          <a:cs typeface="Times New Roman"/>
                        </a:rPr>
                        <a:t> </a:t>
                      </a:r>
                      <a:r>
                        <a:rPr lang="en-US" sz="1800" dirty="0" err="1">
                          <a:solidFill>
                            <a:srgbClr val="000000"/>
                          </a:solidFill>
                          <a:effectLst/>
                          <a:latin typeface="Arial"/>
                          <a:ea typeface="Times New Roman"/>
                          <a:cs typeface="Times New Roman"/>
                        </a:rPr>
                        <a:t>tổ</a:t>
                      </a:r>
                      <a:r>
                        <a:rPr lang="en-US" sz="1800" dirty="0">
                          <a:solidFill>
                            <a:srgbClr val="000000"/>
                          </a:solidFill>
                          <a:effectLst/>
                          <a:latin typeface="Arial"/>
                          <a:ea typeface="Times New Roman"/>
                          <a:cs typeface="Times New Roman"/>
                        </a:rPr>
                        <a:t> </a:t>
                      </a:r>
                      <a:r>
                        <a:rPr lang="en-US" sz="1800" dirty="0" err="1">
                          <a:solidFill>
                            <a:srgbClr val="000000"/>
                          </a:solidFill>
                          <a:effectLst/>
                          <a:latin typeface="Arial"/>
                          <a:ea typeface="Times New Roman"/>
                          <a:cs typeface="Times New Roman"/>
                        </a:rPr>
                        <a:t>chức</a:t>
                      </a:r>
                      <a:r>
                        <a:rPr lang="en-US" sz="1800" dirty="0">
                          <a:solidFill>
                            <a:srgbClr val="000000"/>
                          </a:solidFill>
                          <a:effectLst/>
                          <a:latin typeface="Arial"/>
                          <a:ea typeface="Times New Roman"/>
                          <a:cs typeface="Times New Roman"/>
                        </a:rPr>
                        <a:t> </a:t>
                      </a:r>
                      <a:r>
                        <a:rPr lang="en-US" sz="1800" dirty="0" err="1">
                          <a:solidFill>
                            <a:srgbClr val="000000"/>
                          </a:solidFill>
                          <a:effectLst/>
                          <a:latin typeface="Arial"/>
                          <a:ea typeface="Times New Roman"/>
                          <a:cs typeface="Times New Roman"/>
                        </a:rPr>
                        <a:t>chế</a:t>
                      </a:r>
                      <a:r>
                        <a:rPr lang="en-US" sz="1800" dirty="0">
                          <a:solidFill>
                            <a:srgbClr val="000000"/>
                          </a:solidFill>
                          <a:effectLst/>
                          <a:latin typeface="Arial"/>
                          <a:ea typeface="Times New Roman"/>
                          <a:cs typeface="Times New Roman"/>
                        </a:rPr>
                        <a:t> </a:t>
                      </a:r>
                      <a:r>
                        <a:rPr lang="en-US" sz="1800" dirty="0" err="1">
                          <a:solidFill>
                            <a:srgbClr val="000000"/>
                          </a:solidFill>
                          <a:effectLst/>
                          <a:latin typeface="Arial"/>
                          <a:ea typeface="Times New Roman"/>
                          <a:cs typeface="Times New Roman"/>
                        </a:rPr>
                        <a:t>biến</a:t>
                      </a:r>
                      <a:r>
                        <a:rPr lang="en-US" sz="1800" dirty="0">
                          <a:solidFill>
                            <a:srgbClr val="000000"/>
                          </a:solidFill>
                          <a:effectLst/>
                          <a:latin typeface="Arial"/>
                          <a:ea typeface="Times New Roman"/>
                          <a:cs typeface="Times New Roman"/>
                        </a:rPr>
                        <a:t> </a:t>
                      </a:r>
                      <a:r>
                        <a:rPr lang="en-US" sz="1800" dirty="0" err="1">
                          <a:solidFill>
                            <a:srgbClr val="000000"/>
                          </a:solidFill>
                          <a:effectLst/>
                          <a:latin typeface="Arial"/>
                          <a:ea typeface="Times New Roman"/>
                          <a:cs typeface="Times New Roman"/>
                        </a:rPr>
                        <a:t>dược</a:t>
                      </a:r>
                      <a:r>
                        <a:rPr lang="en-US" sz="1800" dirty="0">
                          <a:solidFill>
                            <a:srgbClr val="000000"/>
                          </a:solidFill>
                          <a:effectLst/>
                          <a:latin typeface="Arial"/>
                          <a:ea typeface="Times New Roman"/>
                          <a:cs typeface="Times New Roman"/>
                        </a:rPr>
                        <a:t> </a:t>
                      </a:r>
                      <a:r>
                        <a:rPr lang="en-US" sz="1800" dirty="0" err="1">
                          <a:solidFill>
                            <a:srgbClr val="000000"/>
                          </a:solidFill>
                          <a:effectLst/>
                          <a:latin typeface="Arial"/>
                          <a:ea typeface="Times New Roman"/>
                          <a:cs typeface="Times New Roman"/>
                        </a:rPr>
                        <a:t>liệu</a:t>
                      </a:r>
                      <a:r>
                        <a:rPr lang="en-US" sz="1800" dirty="0">
                          <a:solidFill>
                            <a:srgbClr val="000000"/>
                          </a:solidFill>
                          <a:effectLst/>
                          <a:latin typeface="Arial"/>
                          <a:ea typeface="Times New Roman"/>
                          <a:cs typeface="Times New Roman"/>
                        </a:rPr>
                        <a:t>, </a:t>
                      </a:r>
                      <a:r>
                        <a:rPr lang="en-US" sz="1800" dirty="0" err="1">
                          <a:solidFill>
                            <a:srgbClr val="000000"/>
                          </a:solidFill>
                          <a:effectLst/>
                          <a:latin typeface="Arial"/>
                          <a:ea typeface="Times New Roman"/>
                          <a:cs typeface="Times New Roman"/>
                        </a:rPr>
                        <a:t>vị</a:t>
                      </a:r>
                      <a:r>
                        <a:rPr lang="en-US" sz="1800" dirty="0">
                          <a:solidFill>
                            <a:srgbClr val="000000"/>
                          </a:solidFill>
                          <a:effectLst/>
                          <a:latin typeface="Arial"/>
                          <a:ea typeface="Times New Roman"/>
                          <a:cs typeface="Times New Roman"/>
                        </a:rPr>
                        <a:t> </a:t>
                      </a:r>
                      <a:r>
                        <a:rPr lang="en-US" sz="1800" dirty="0" err="1">
                          <a:solidFill>
                            <a:srgbClr val="000000"/>
                          </a:solidFill>
                          <a:effectLst/>
                          <a:latin typeface="Arial"/>
                          <a:ea typeface="Times New Roman"/>
                          <a:cs typeface="Times New Roman"/>
                        </a:rPr>
                        <a:t>thuốc</a:t>
                      </a:r>
                      <a:r>
                        <a:rPr lang="en-US" sz="1800" dirty="0">
                          <a:solidFill>
                            <a:srgbClr val="000000"/>
                          </a:solidFill>
                          <a:effectLst/>
                          <a:latin typeface="Arial"/>
                          <a:ea typeface="Times New Roman"/>
                          <a:cs typeface="Times New Roman"/>
                        </a:rPr>
                        <a:t> </a:t>
                      </a:r>
                      <a:r>
                        <a:rPr lang="en-US" sz="1800" dirty="0" err="1">
                          <a:solidFill>
                            <a:srgbClr val="000000"/>
                          </a:solidFill>
                          <a:effectLst/>
                          <a:latin typeface="Arial"/>
                          <a:ea typeface="Times New Roman"/>
                          <a:cs typeface="Times New Roman"/>
                        </a:rPr>
                        <a:t>cổ</a:t>
                      </a:r>
                      <a:r>
                        <a:rPr lang="en-US" sz="1800" dirty="0">
                          <a:solidFill>
                            <a:srgbClr val="000000"/>
                          </a:solidFill>
                          <a:effectLst/>
                          <a:latin typeface="Arial"/>
                          <a:ea typeface="Times New Roman"/>
                          <a:cs typeface="Times New Roman"/>
                        </a:rPr>
                        <a:t> </a:t>
                      </a:r>
                      <a:r>
                        <a:rPr lang="en-US" sz="1800" dirty="0" err="1">
                          <a:solidFill>
                            <a:srgbClr val="000000"/>
                          </a:solidFill>
                          <a:effectLst/>
                          <a:latin typeface="Arial"/>
                          <a:ea typeface="Times New Roman"/>
                          <a:cs typeface="Times New Roman"/>
                        </a:rPr>
                        <a:t>truyền</a:t>
                      </a:r>
                      <a:endParaRPr lang="en-US" sz="18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800">
                          <a:solidFill>
                            <a:srgbClr val="000000"/>
                          </a:solidFill>
                          <a:effectLst/>
                          <a:latin typeface="Arial"/>
                          <a:ea typeface="Calibri"/>
                          <a:cs typeface="Times New Roman"/>
                        </a:rPr>
                        <a:t>trước ngày 31 tháng 12 năm 2022.</a:t>
                      </a:r>
                      <a:endParaRPr lang="en-US" sz="1800">
                        <a:effectLst/>
                        <a:latin typeface="Calibri"/>
                        <a:ea typeface="Calibri"/>
                        <a:cs typeface="Times New Roman"/>
                      </a:endParaRPr>
                    </a:p>
                  </a:txBody>
                  <a:tcPr marL="68580" marR="68580" marT="0" marB="0"/>
                </a:tc>
                <a:tc>
                  <a:txBody>
                    <a:bodyPr/>
                    <a:lstStyle/>
                    <a:p>
                      <a:pPr>
                        <a:lnSpc>
                          <a:spcPct val="115000"/>
                        </a:lnSpc>
                        <a:spcAft>
                          <a:spcPts val="0"/>
                        </a:spcAft>
                      </a:pPr>
                      <a:r>
                        <a:rPr lang="en-US" sz="1800" dirty="0" err="1">
                          <a:solidFill>
                            <a:srgbClr val="000000"/>
                          </a:solidFill>
                          <a:effectLst/>
                          <a:latin typeface="Arial"/>
                          <a:ea typeface="Calibri"/>
                          <a:cs typeface="Times New Roman"/>
                        </a:rPr>
                        <a:t>Vị</a:t>
                      </a:r>
                      <a:r>
                        <a:rPr lang="en-US" sz="1800" dirty="0">
                          <a:solidFill>
                            <a:srgbClr val="000000"/>
                          </a:solidFill>
                          <a:effectLst/>
                          <a:latin typeface="Arial"/>
                          <a:ea typeface="Calibri"/>
                          <a:cs typeface="Times New Roman"/>
                        </a:rPr>
                        <a:t> </a:t>
                      </a:r>
                      <a:r>
                        <a:rPr lang="en-US" sz="1800" dirty="0" err="1">
                          <a:solidFill>
                            <a:srgbClr val="000000"/>
                          </a:solidFill>
                          <a:effectLst/>
                          <a:latin typeface="Arial"/>
                          <a:ea typeface="Calibri"/>
                          <a:cs typeface="Times New Roman"/>
                        </a:rPr>
                        <a:t>thuốc</a:t>
                      </a:r>
                      <a:r>
                        <a:rPr lang="en-US" sz="1800" dirty="0">
                          <a:solidFill>
                            <a:srgbClr val="000000"/>
                          </a:solidFill>
                          <a:effectLst/>
                          <a:latin typeface="Arial"/>
                          <a:ea typeface="Calibri"/>
                          <a:cs typeface="Times New Roman"/>
                        </a:rPr>
                        <a:t> </a:t>
                      </a:r>
                      <a:r>
                        <a:rPr lang="en-US" sz="1800" dirty="0" err="1">
                          <a:solidFill>
                            <a:srgbClr val="000000"/>
                          </a:solidFill>
                          <a:effectLst/>
                          <a:latin typeface="Arial"/>
                          <a:ea typeface="Calibri"/>
                          <a:cs typeface="Times New Roman"/>
                        </a:rPr>
                        <a:t>cổ</a:t>
                      </a:r>
                      <a:r>
                        <a:rPr lang="en-US" sz="1800" dirty="0">
                          <a:solidFill>
                            <a:srgbClr val="000000"/>
                          </a:solidFill>
                          <a:effectLst/>
                          <a:latin typeface="Arial"/>
                          <a:ea typeface="Calibri"/>
                          <a:cs typeface="Times New Roman"/>
                        </a:rPr>
                        <a:t> </a:t>
                      </a:r>
                      <a:r>
                        <a:rPr lang="en-US" sz="1800" dirty="0" err="1">
                          <a:solidFill>
                            <a:srgbClr val="000000"/>
                          </a:solidFill>
                          <a:effectLst/>
                          <a:latin typeface="Arial"/>
                          <a:ea typeface="Calibri"/>
                          <a:cs typeface="Times New Roman"/>
                        </a:rPr>
                        <a:t>truyền</a:t>
                      </a:r>
                      <a:r>
                        <a:rPr lang="en-US" sz="1800" dirty="0">
                          <a:solidFill>
                            <a:srgbClr val="000000"/>
                          </a:solidFill>
                          <a:effectLst/>
                          <a:latin typeface="Arial"/>
                          <a:ea typeface="Calibri"/>
                          <a:cs typeface="Times New Roman"/>
                        </a:rPr>
                        <a:t> </a:t>
                      </a:r>
                      <a:r>
                        <a:rPr lang="en-US" sz="1800" dirty="0" err="1">
                          <a:solidFill>
                            <a:srgbClr val="000000"/>
                          </a:solidFill>
                          <a:effectLst/>
                          <a:latin typeface="Arial"/>
                          <a:ea typeface="Calibri"/>
                          <a:cs typeface="Times New Roman"/>
                        </a:rPr>
                        <a:t>chế</a:t>
                      </a:r>
                      <a:r>
                        <a:rPr lang="en-US" sz="1800" dirty="0">
                          <a:solidFill>
                            <a:srgbClr val="000000"/>
                          </a:solidFill>
                          <a:effectLst/>
                          <a:latin typeface="Arial"/>
                          <a:ea typeface="Calibri"/>
                          <a:cs typeface="Times New Roman"/>
                        </a:rPr>
                        <a:t> </a:t>
                      </a:r>
                      <a:r>
                        <a:rPr lang="en-US" sz="1800" dirty="0" err="1">
                          <a:solidFill>
                            <a:srgbClr val="000000"/>
                          </a:solidFill>
                          <a:effectLst/>
                          <a:latin typeface="Arial"/>
                          <a:ea typeface="Calibri"/>
                          <a:cs typeface="Times New Roman"/>
                        </a:rPr>
                        <a:t>biến</a:t>
                      </a:r>
                      <a:r>
                        <a:rPr lang="en-US" sz="1800" dirty="0">
                          <a:solidFill>
                            <a:srgbClr val="000000"/>
                          </a:solidFill>
                          <a:effectLst/>
                          <a:latin typeface="Arial"/>
                          <a:ea typeface="Calibri"/>
                          <a:cs typeface="Times New Roman"/>
                        </a:rPr>
                        <a:t> </a:t>
                      </a:r>
                      <a:r>
                        <a:rPr lang="en-US" sz="1800" dirty="0" err="1">
                          <a:solidFill>
                            <a:srgbClr val="000000"/>
                          </a:solidFill>
                          <a:effectLst/>
                          <a:latin typeface="Arial"/>
                          <a:ea typeface="Calibri"/>
                          <a:cs typeface="Times New Roman"/>
                        </a:rPr>
                        <a:t>trước</a:t>
                      </a:r>
                      <a:r>
                        <a:rPr lang="en-US" sz="1800" dirty="0">
                          <a:solidFill>
                            <a:srgbClr val="000000"/>
                          </a:solidFill>
                          <a:effectLst/>
                          <a:latin typeface="Arial"/>
                          <a:ea typeface="Calibri"/>
                          <a:cs typeface="Times New Roman"/>
                        </a:rPr>
                        <a:t> </a:t>
                      </a:r>
                      <a:r>
                        <a:rPr lang="en-US" sz="1800" dirty="0" err="1">
                          <a:solidFill>
                            <a:srgbClr val="000000"/>
                          </a:solidFill>
                          <a:effectLst/>
                          <a:latin typeface="Arial"/>
                          <a:ea typeface="Calibri"/>
                          <a:cs typeface="Times New Roman"/>
                        </a:rPr>
                        <a:t>ngày</a:t>
                      </a:r>
                      <a:r>
                        <a:rPr lang="en-US" sz="1800" dirty="0">
                          <a:solidFill>
                            <a:srgbClr val="000000"/>
                          </a:solidFill>
                          <a:effectLst/>
                          <a:latin typeface="Arial"/>
                          <a:ea typeface="Calibri"/>
                          <a:cs typeface="Times New Roman"/>
                        </a:rPr>
                        <a:t> 31/12/2022</a:t>
                      </a:r>
                      <a:endParaRPr lang="en-US" sz="18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370840">
                <a:tc>
                  <a:txBody>
                    <a:bodyPr/>
                    <a:lstStyle/>
                    <a:p>
                      <a:pPr marL="342900" lvl="0" indent="-342900">
                        <a:lnSpc>
                          <a:spcPts val="1170"/>
                        </a:lnSpc>
                        <a:spcAft>
                          <a:spcPts val="0"/>
                        </a:spcAft>
                        <a:buFont typeface="+mj-lt"/>
                        <a:buAutoNum type="arabicPeriod"/>
                      </a:pPr>
                      <a:r>
                        <a:rPr lang="en-US" sz="1100">
                          <a:effectLst/>
                          <a:latin typeface="Calibri"/>
                          <a:ea typeface="Calibri"/>
                          <a:cs typeface="Times New Roman"/>
                        </a:rPr>
                        <a:t> </a:t>
                      </a:r>
                    </a:p>
                  </a:txBody>
                  <a:tcPr marL="68580" marR="68580" marT="0" marB="0"/>
                </a:tc>
                <a:tc>
                  <a:txBody>
                    <a:bodyPr/>
                    <a:lstStyle/>
                    <a:p>
                      <a:pPr>
                        <a:lnSpc>
                          <a:spcPts val="1170"/>
                        </a:lnSpc>
                        <a:spcAft>
                          <a:spcPts val="0"/>
                        </a:spcAft>
                      </a:pPr>
                      <a:r>
                        <a:rPr lang="en-US" sz="1800" dirty="0">
                          <a:effectLst/>
                          <a:latin typeface="Calibri"/>
                          <a:ea typeface="Calibri"/>
                          <a:cs typeface="Times New Roman"/>
                        </a:rPr>
                        <a:t>CS KCB YHCT</a:t>
                      </a:r>
                      <a:r>
                        <a:rPr lang="en-US" sz="1800" dirty="0">
                          <a:solidFill>
                            <a:srgbClr val="000000"/>
                          </a:solidFill>
                          <a:effectLst/>
                          <a:latin typeface="Arial"/>
                          <a:ea typeface="Times New Roman"/>
                          <a:cs typeface="Times New Roman"/>
                        </a:rPr>
                        <a:t> </a:t>
                      </a:r>
                      <a:r>
                        <a:rPr lang="en-US" sz="1800" dirty="0" err="1">
                          <a:solidFill>
                            <a:srgbClr val="000000"/>
                          </a:solidFill>
                          <a:effectLst/>
                          <a:latin typeface="Arial"/>
                          <a:ea typeface="Times New Roman"/>
                          <a:cs typeface="Times New Roman"/>
                        </a:rPr>
                        <a:t>có</a:t>
                      </a:r>
                      <a:r>
                        <a:rPr lang="en-US" sz="1800" dirty="0">
                          <a:solidFill>
                            <a:srgbClr val="000000"/>
                          </a:solidFill>
                          <a:effectLst/>
                          <a:latin typeface="Arial"/>
                          <a:ea typeface="Times New Roman"/>
                          <a:cs typeface="Times New Roman"/>
                        </a:rPr>
                        <a:t> </a:t>
                      </a:r>
                      <a:r>
                        <a:rPr lang="en-US" sz="1800" dirty="0" err="1">
                          <a:solidFill>
                            <a:srgbClr val="000000"/>
                          </a:solidFill>
                          <a:effectLst/>
                          <a:latin typeface="Arial"/>
                          <a:ea typeface="Times New Roman"/>
                          <a:cs typeface="Times New Roman"/>
                        </a:rPr>
                        <a:t>tổ</a:t>
                      </a:r>
                      <a:r>
                        <a:rPr lang="en-US" sz="1800" dirty="0">
                          <a:solidFill>
                            <a:srgbClr val="000000"/>
                          </a:solidFill>
                          <a:effectLst/>
                          <a:latin typeface="Arial"/>
                          <a:ea typeface="Times New Roman"/>
                          <a:cs typeface="Times New Roman"/>
                        </a:rPr>
                        <a:t> </a:t>
                      </a:r>
                      <a:r>
                        <a:rPr lang="en-US" sz="1800" dirty="0" err="1">
                          <a:solidFill>
                            <a:srgbClr val="000000"/>
                          </a:solidFill>
                          <a:effectLst/>
                          <a:latin typeface="Arial"/>
                          <a:ea typeface="Times New Roman"/>
                          <a:cs typeface="Times New Roman"/>
                        </a:rPr>
                        <a:t>chức</a:t>
                      </a:r>
                      <a:r>
                        <a:rPr lang="en-US" sz="1800" dirty="0">
                          <a:solidFill>
                            <a:srgbClr val="000000"/>
                          </a:solidFill>
                          <a:effectLst/>
                          <a:latin typeface="Arial"/>
                          <a:ea typeface="Times New Roman"/>
                          <a:cs typeface="Times New Roman"/>
                        </a:rPr>
                        <a:t> </a:t>
                      </a:r>
                      <a:r>
                        <a:rPr lang="en-US" sz="1800" dirty="0" err="1">
                          <a:solidFill>
                            <a:srgbClr val="000000"/>
                          </a:solidFill>
                          <a:effectLst/>
                          <a:latin typeface="Arial"/>
                          <a:ea typeface="Times New Roman"/>
                          <a:cs typeface="Times New Roman"/>
                        </a:rPr>
                        <a:t>bào</a:t>
                      </a:r>
                      <a:r>
                        <a:rPr lang="en-US" sz="1800" dirty="0">
                          <a:solidFill>
                            <a:srgbClr val="000000"/>
                          </a:solidFill>
                          <a:effectLst/>
                          <a:latin typeface="Arial"/>
                          <a:ea typeface="Times New Roman"/>
                          <a:cs typeface="Times New Roman"/>
                        </a:rPr>
                        <a:t> </a:t>
                      </a:r>
                      <a:r>
                        <a:rPr lang="en-US" sz="1800" dirty="0" err="1">
                          <a:solidFill>
                            <a:srgbClr val="000000"/>
                          </a:solidFill>
                          <a:effectLst/>
                          <a:latin typeface="Arial"/>
                          <a:ea typeface="Times New Roman"/>
                          <a:cs typeface="Times New Roman"/>
                        </a:rPr>
                        <a:t>chế</a:t>
                      </a:r>
                      <a:r>
                        <a:rPr lang="en-US" sz="1800" dirty="0">
                          <a:solidFill>
                            <a:srgbClr val="000000"/>
                          </a:solidFill>
                          <a:effectLst/>
                          <a:latin typeface="Arial"/>
                          <a:ea typeface="Times New Roman"/>
                          <a:cs typeface="Times New Roman"/>
                        </a:rPr>
                        <a:t> </a:t>
                      </a:r>
                      <a:r>
                        <a:rPr lang="en-US" sz="1800" dirty="0" err="1">
                          <a:solidFill>
                            <a:srgbClr val="000000"/>
                          </a:solidFill>
                          <a:effectLst/>
                          <a:latin typeface="Arial"/>
                          <a:ea typeface="Times New Roman"/>
                          <a:cs typeface="Times New Roman"/>
                        </a:rPr>
                        <a:t>thuốc</a:t>
                      </a:r>
                      <a:r>
                        <a:rPr lang="en-US" sz="1800" dirty="0">
                          <a:solidFill>
                            <a:srgbClr val="000000"/>
                          </a:solidFill>
                          <a:effectLst/>
                          <a:latin typeface="Arial"/>
                          <a:ea typeface="Times New Roman"/>
                          <a:cs typeface="Times New Roman"/>
                        </a:rPr>
                        <a:t> </a:t>
                      </a:r>
                      <a:r>
                        <a:rPr lang="en-US" sz="1800" dirty="0" err="1">
                          <a:solidFill>
                            <a:srgbClr val="000000"/>
                          </a:solidFill>
                          <a:effectLst/>
                          <a:latin typeface="Arial"/>
                          <a:ea typeface="Times New Roman"/>
                          <a:cs typeface="Times New Roman"/>
                        </a:rPr>
                        <a:t>cổ</a:t>
                      </a:r>
                      <a:r>
                        <a:rPr lang="en-US" sz="1800" dirty="0">
                          <a:solidFill>
                            <a:srgbClr val="000000"/>
                          </a:solidFill>
                          <a:effectLst/>
                          <a:latin typeface="Arial"/>
                          <a:ea typeface="Times New Roman"/>
                          <a:cs typeface="Times New Roman"/>
                        </a:rPr>
                        <a:t> </a:t>
                      </a:r>
                      <a:r>
                        <a:rPr lang="en-US" sz="1800" dirty="0" err="1">
                          <a:solidFill>
                            <a:srgbClr val="000000"/>
                          </a:solidFill>
                          <a:effectLst/>
                          <a:latin typeface="Arial"/>
                          <a:ea typeface="Times New Roman"/>
                          <a:cs typeface="Times New Roman"/>
                        </a:rPr>
                        <a:t>truyền</a:t>
                      </a:r>
                      <a:r>
                        <a:rPr lang="en-US" sz="1800" dirty="0">
                          <a:solidFill>
                            <a:srgbClr val="000000"/>
                          </a:solidFill>
                          <a:effectLst/>
                          <a:latin typeface="Arial"/>
                          <a:ea typeface="Times New Roman"/>
                          <a:cs typeface="Times New Roman"/>
                        </a:rPr>
                        <a:t> </a:t>
                      </a:r>
                      <a:r>
                        <a:rPr lang="en-US" sz="1800" dirty="0" err="1">
                          <a:solidFill>
                            <a:srgbClr val="000000"/>
                          </a:solidFill>
                          <a:effectLst/>
                          <a:latin typeface="Arial"/>
                          <a:ea typeface="Times New Roman"/>
                          <a:cs typeface="Times New Roman"/>
                        </a:rPr>
                        <a:t>có</a:t>
                      </a:r>
                      <a:r>
                        <a:rPr lang="en-US" sz="1800" dirty="0">
                          <a:solidFill>
                            <a:srgbClr val="000000"/>
                          </a:solidFill>
                          <a:effectLst/>
                          <a:latin typeface="Arial"/>
                          <a:ea typeface="Times New Roman"/>
                          <a:cs typeface="Times New Roman"/>
                        </a:rPr>
                        <a:t> </a:t>
                      </a:r>
                      <a:r>
                        <a:rPr lang="en-US" sz="1800" dirty="0" err="1">
                          <a:solidFill>
                            <a:srgbClr val="000000"/>
                          </a:solidFill>
                          <a:effectLst/>
                          <a:latin typeface="Arial"/>
                          <a:ea typeface="Times New Roman"/>
                          <a:cs typeface="Times New Roman"/>
                        </a:rPr>
                        <a:t>dạng</a:t>
                      </a:r>
                      <a:r>
                        <a:rPr lang="en-US" sz="1800" dirty="0">
                          <a:solidFill>
                            <a:srgbClr val="000000"/>
                          </a:solidFill>
                          <a:effectLst/>
                          <a:latin typeface="Arial"/>
                          <a:ea typeface="Times New Roman"/>
                          <a:cs typeface="Times New Roman"/>
                        </a:rPr>
                        <a:t> </a:t>
                      </a:r>
                      <a:r>
                        <a:rPr lang="en-US" sz="1800" dirty="0" err="1">
                          <a:solidFill>
                            <a:srgbClr val="000000"/>
                          </a:solidFill>
                          <a:effectLst/>
                          <a:latin typeface="Arial"/>
                          <a:ea typeface="Times New Roman"/>
                          <a:cs typeface="Times New Roman"/>
                        </a:rPr>
                        <a:t>bào</a:t>
                      </a:r>
                      <a:r>
                        <a:rPr lang="en-US" sz="1800" dirty="0">
                          <a:solidFill>
                            <a:srgbClr val="000000"/>
                          </a:solidFill>
                          <a:effectLst/>
                          <a:latin typeface="Arial"/>
                          <a:ea typeface="Times New Roman"/>
                          <a:cs typeface="Times New Roman"/>
                        </a:rPr>
                        <a:t> </a:t>
                      </a:r>
                      <a:r>
                        <a:rPr lang="en-US" sz="1800" dirty="0" err="1">
                          <a:solidFill>
                            <a:srgbClr val="000000"/>
                          </a:solidFill>
                          <a:effectLst/>
                          <a:latin typeface="Arial"/>
                          <a:ea typeface="Times New Roman"/>
                          <a:cs typeface="Times New Roman"/>
                        </a:rPr>
                        <a:t>chế</a:t>
                      </a:r>
                      <a:r>
                        <a:rPr lang="en-US" sz="1800" dirty="0">
                          <a:solidFill>
                            <a:srgbClr val="000000"/>
                          </a:solidFill>
                          <a:effectLst/>
                          <a:latin typeface="Arial"/>
                          <a:ea typeface="Times New Roman"/>
                          <a:cs typeface="Times New Roman"/>
                        </a:rPr>
                        <a:t> </a:t>
                      </a:r>
                      <a:r>
                        <a:rPr lang="en-US" sz="1800" dirty="0" err="1">
                          <a:solidFill>
                            <a:srgbClr val="000000"/>
                          </a:solidFill>
                          <a:effectLst/>
                          <a:latin typeface="Arial"/>
                          <a:ea typeface="Times New Roman"/>
                          <a:cs typeface="Times New Roman"/>
                        </a:rPr>
                        <a:t>truyền</a:t>
                      </a:r>
                      <a:r>
                        <a:rPr lang="en-US" sz="1800" dirty="0">
                          <a:solidFill>
                            <a:srgbClr val="000000"/>
                          </a:solidFill>
                          <a:effectLst/>
                          <a:latin typeface="Arial"/>
                          <a:ea typeface="Times New Roman"/>
                          <a:cs typeface="Times New Roman"/>
                        </a:rPr>
                        <a:t> </a:t>
                      </a:r>
                      <a:r>
                        <a:rPr lang="en-US" sz="1800" dirty="0" err="1">
                          <a:solidFill>
                            <a:srgbClr val="000000"/>
                          </a:solidFill>
                          <a:effectLst/>
                          <a:latin typeface="Arial"/>
                          <a:ea typeface="Times New Roman"/>
                          <a:cs typeface="Times New Roman"/>
                        </a:rPr>
                        <a:t>thống</a:t>
                      </a:r>
                      <a:endParaRPr lang="en-US" sz="1800" dirty="0">
                        <a:effectLst/>
                        <a:latin typeface="Calibri"/>
                        <a:ea typeface="Calibri"/>
                        <a:cs typeface="Times New Roman"/>
                      </a:endParaRPr>
                    </a:p>
                  </a:txBody>
                  <a:tcPr marL="68580" marR="68580" marT="0" marB="0"/>
                </a:tc>
                <a:tc rowSpan="3">
                  <a:txBody>
                    <a:bodyPr/>
                    <a:lstStyle/>
                    <a:p>
                      <a:pPr>
                        <a:lnSpc>
                          <a:spcPct val="115000"/>
                        </a:lnSpc>
                        <a:spcAft>
                          <a:spcPts val="0"/>
                        </a:spcAft>
                      </a:pPr>
                      <a:r>
                        <a:rPr lang="en-US" sz="1800" dirty="0" err="1">
                          <a:solidFill>
                            <a:srgbClr val="000000"/>
                          </a:solidFill>
                          <a:effectLst/>
                          <a:latin typeface="Arial"/>
                          <a:ea typeface="Calibri"/>
                          <a:cs typeface="Times New Roman"/>
                        </a:rPr>
                        <a:t>trước</a:t>
                      </a:r>
                      <a:r>
                        <a:rPr lang="en-US" sz="1800" dirty="0">
                          <a:solidFill>
                            <a:srgbClr val="000000"/>
                          </a:solidFill>
                          <a:effectLst/>
                          <a:latin typeface="Arial"/>
                          <a:ea typeface="Calibri"/>
                          <a:cs typeface="Times New Roman"/>
                        </a:rPr>
                        <a:t> </a:t>
                      </a:r>
                      <a:r>
                        <a:rPr lang="en-US" sz="1800" dirty="0" err="1">
                          <a:solidFill>
                            <a:srgbClr val="000000"/>
                          </a:solidFill>
                          <a:effectLst/>
                          <a:latin typeface="Arial"/>
                          <a:ea typeface="Calibri"/>
                          <a:cs typeface="Times New Roman"/>
                        </a:rPr>
                        <a:t>ngày</a:t>
                      </a:r>
                      <a:r>
                        <a:rPr lang="en-US" sz="1800" dirty="0">
                          <a:solidFill>
                            <a:srgbClr val="000000"/>
                          </a:solidFill>
                          <a:effectLst/>
                          <a:latin typeface="Arial"/>
                          <a:ea typeface="Calibri"/>
                          <a:cs typeface="Times New Roman"/>
                        </a:rPr>
                        <a:t> 31 </a:t>
                      </a:r>
                      <a:r>
                        <a:rPr lang="en-US" sz="1800" dirty="0" err="1">
                          <a:solidFill>
                            <a:srgbClr val="000000"/>
                          </a:solidFill>
                          <a:effectLst/>
                          <a:latin typeface="Arial"/>
                          <a:ea typeface="Calibri"/>
                          <a:cs typeface="Times New Roman"/>
                        </a:rPr>
                        <a:t>tháng</a:t>
                      </a:r>
                      <a:r>
                        <a:rPr lang="en-US" sz="1800" dirty="0">
                          <a:solidFill>
                            <a:srgbClr val="000000"/>
                          </a:solidFill>
                          <a:effectLst/>
                          <a:latin typeface="Arial"/>
                          <a:ea typeface="Calibri"/>
                          <a:cs typeface="Times New Roman"/>
                        </a:rPr>
                        <a:t> 12 </a:t>
                      </a:r>
                      <a:r>
                        <a:rPr lang="en-US" sz="1800" dirty="0" err="1">
                          <a:solidFill>
                            <a:srgbClr val="000000"/>
                          </a:solidFill>
                          <a:effectLst/>
                          <a:latin typeface="Arial"/>
                          <a:ea typeface="Calibri"/>
                          <a:cs typeface="Times New Roman"/>
                        </a:rPr>
                        <a:t>năm</a:t>
                      </a:r>
                      <a:r>
                        <a:rPr lang="en-US" sz="1800" dirty="0">
                          <a:solidFill>
                            <a:srgbClr val="000000"/>
                          </a:solidFill>
                          <a:effectLst/>
                          <a:latin typeface="Arial"/>
                          <a:ea typeface="Calibri"/>
                          <a:cs typeface="Times New Roman"/>
                        </a:rPr>
                        <a:t> 2023</a:t>
                      </a:r>
                      <a:endParaRPr lang="en-US" sz="18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800">
                          <a:effectLst/>
                          <a:latin typeface="Calibri"/>
                          <a:ea typeface="Calibri"/>
                          <a:cs typeface="Times New Roman"/>
                        </a:rPr>
                        <a:t>Thuốc cổ truyền chế biến trước ngày 31/12/2023</a:t>
                      </a:r>
                    </a:p>
                  </a:txBody>
                  <a:tcPr marL="68580" marR="68580" marT="0" marB="0"/>
                </a:tc>
                <a:extLst>
                  <a:ext uri="{0D108BD9-81ED-4DB2-BD59-A6C34878D82A}">
                    <a16:rowId xmlns:a16="http://schemas.microsoft.com/office/drawing/2014/main" val="10002"/>
                  </a:ext>
                </a:extLst>
              </a:tr>
              <a:tr h="370840">
                <a:tc>
                  <a:txBody>
                    <a:bodyPr/>
                    <a:lstStyle/>
                    <a:p>
                      <a:pPr marL="342900" lvl="0" indent="-342900">
                        <a:lnSpc>
                          <a:spcPts val="1170"/>
                        </a:lnSpc>
                        <a:spcAft>
                          <a:spcPts val="0"/>
                        </a:spcAft>
                        <a:buFont typeface="+mj-lt"/>
                        <a:buAutoNum type="arabicPeriod"/>
                      </a:pPr>
                      <a:r>
                        <a:rPr lang="en-US" sz="1100">
                          <a:effectLst/>
                          <a:latin typeface="Calibri"/>
                          <a:ea typeface="Calibri"/>
                          <a:cs typeface="Times New Roman"/>
                        </a:rPr>
                        <a:t> </a:t>
                      </a:r>
                    </a:p>
                  </a:txBody>
                  <a:tcPr marL="68580" marR="68580" marT="0" marB="0"/>
                </a:tc>
                <a:tc>
                  <a:txBody>
                    <a:bodyPr/>
                    <a:lstStyle/>
                    <a:p>
                      <a:pPr>
                        <a:lnSpc>
                          <a:spcPts val="1170"/>
                        </a:lnSpc>
                        <a:spcAft>
                          <a:spcPts val="0"/>
                        </a:spcAft>
                      </a:pPr>
                      <a:r>
                        <a:rPr lang="en-US" sz="1800" dirty="0">
                          <a:effectLst/>
                          <a:latin typeface="Calibri"/>
                          <a:ea typeface="Calibri"/>
                          <a:cs typeface="Times New Roman"/>
                        </a:rPr>
                        <a:t>CS KCB YHCT</a:t>
                      </a:r>
                      <a:r>
                        <a:rPr lang="en-US" sz="1800" dirty="0">
                          <a:solidFill>
                            <a:srgbClr val="000000"/>
                          </a:solidFill>
                          <a:effectLst/>
                          <a:latin typeface="Arial"/>
                          <a:ea typeface="Times New Roman"/>
                          <a:cs typeface="Times New Roman"/>
                        </a:rPr>
                        <a:t> </a:t>
                      </a:r>
                      <a:r>
                        <a:rPr lang="en-US" sz="1800" dirty="0" err="1">
                          <a:solidFill>
                            <a:srgbClr val="000000"/>
                          </a:solidFill>
                          <a:effectLst/>
                          <a:latin typeface="Arial"/>
                          <a:ea typeface="Times New Roman"/>
                          <a:cs typeface="Times New Roman"/>
                        </a:rPr>
                        <a:t>có</a:t>
                      </a:r>
                      <a:r>
                        <a:rPr lang="en-US" sz="1800" dirty="0">
                          <a:solidFill>
                            <a:srgbClr val="000000"/>
                          </a:solidFill>
                          <a:effectLst/>
                          <a:latin typeface="Arial"/>
                          <a:ea typeface="Times New Roman"/>
                          <a:cs typeface="Times New Roman"/>
                        </a:rPr>
                        <a:t> </a:t>
                      </a:r>
                      <a:r>
                        <a:rPr lang="en-US" sz="1800" dirty="0" err="1">
                          <a:solidFill>
                            <a:srgbClr val="000000"/>
                          </a:solidFill>
                          <a:effectLst/>
                          <a:latin typeface="Arial"/>
                          <a:ea typeface="Times New Roman"/>
                          <a:cs typeface="Times New Roman"/>
                        </a:rPr>
                        <a:t>tổ</a:t>
                      </a:r>
                      <a:r>
                        <a:rPr lang="en-US" sz="1800" dirty="0">
                          <a:solidFill>
                            <a:srgbClr val="000000"/>
                          </a:solidFill>
                          <a:effectLst/>
                          <a:latin typeface="Arial"/>
                          <a:ea typeface="Times New Roman"/>
                          <a:cs typeface="Times New Roman"/>
                        </a:rPr>
                        <a:t> </a:t>
                      </a:r>
                      <a:r>
                        <a:rPr lang="en-US" sz="1800" dirty="0" err="1">
                          <a:solidFill>
                            <a:srgbClr val="000000"/>
                          </a:solidFill>
                          <a:effectLst/>
                          <a:latin typeface="Arial"/>
                          <a:ea typeface="Times New Roman"/>
                          <a:cs typeface="Times New Roman"/>
                        </a:rPr>
                        <a:t>chức</a:t>
                      </a:r>
                      <a:r>
                        <a:rPr lang="en-US" sz="1800" dirty="0">
                          <a:solidFill>
                            <a:srgbClr val="000000"/>
                          </a:solidFill>
                          <a:effectLst/>
                          <a:latin typeface="Arial"/>
                          <a:ea typeface="Times New Roman"/>
                          <a:cs typeface="Times New Roman"/>
                        </a:rPr>
                        <a:t> </a:t>
                      </a:r>
                      <a:r>
                        <a:rPr lang="en-US" sz="1800" dirty="0" err="1">
                          <a:solidFill>
                            <a:srgbClr val="000000"/>
                          </a:solidFill>
                          <a:effectLst/>
                          <a:latin typeface="Arial"/>
                          <a:ea typeface="Times New Roman"/>
                          <a:cs typeface="Times New Roman"/>
                        </a:rPr>
                        <a:t>bào</a:t>
                      </a:r>
                      <a:r>
                        <a:rPr lang="en-US" sz="1800" dirty="0">
                          <a:solidFill>
                            <a:srgbClr val="000000"/>
                          </a:solidFill>
                          <a:effectLst/>
                          <a:latin typeface="Arial"/>
                          <a:ea typeface="Times New Roman"/>
                          <a:cs typeface="Times New Roman"/>
                        </a:rPr>
                        <a:t> </a:t>
                      </a:r>
                      <a:r>
                        <a:rPr lang="en-US" sz="1800" dirty="0" err="1">
                          <a:solidFill>
                            <a:srgbClr val="000000"/>
                          </a:solidFill>
                          <a:effectLst/>
                          <a:latin typeface="Arial"/>
                          <a:ea typeface="Times New Roman"/>
                          <a:cs typeface="Times New Roman"/>
                        </a:rPr>
                        <a:t>chế</a:t>
                      </a:r>
                      <a:r>
                        <a:rPr lang="en-US" sz="1800" dirty="0">
                          <a:solidFill>
                            <a:srgbClr val="000000"/>
                          </a:solidFill>
                          <a:effectLst/>
                          <a:latin typeface="Arial"/>
                          <a:ea typeface="Times New Roman"/>
                          <a:cs typeface="Times New Roman"/>
                        </a:rPr>
                        <a:t> </a:t>
                      </a:r>
                      <a:r>
                        <a:rPr lang="en-US" sz="1800" dirty="0" err="1">
                          <a:solidFill>
                            <a:srgbClr val="000000"/>
                          </a:solidFill>
                          <a:effectLst/>
                          <a:latin typeface="Arial"/>
                          <a:ea typeface="Times New Roman"/>
                          <a:cs typeface="Times New Roman"/>
                        </a:rPr>
                        <a:t>thuốc</a:t>
                      </a:r>
                      <a:r>
                        <a:rPr lang="en-US" sz="1800" dirty="0">
                          <a:solidFill>
                            <a:srgbClr val="000000"/>
                          </a:solidFill>
                          <a:effectLst/>
                          <a:latin typeface="Arial"/>
                          <a:ea typeface="Times New Roman"/>
                          <a:cs typeface="Times New Roman"/>
                        </a:rPr>
                        <a:t> </a:t>
                      </a:r>
                      <a:r>
                        <a:rPr lang="en-US" sz="1800" dirty="0" err="1">
                          <a:solidFill>
                            <a:srgbClr val="000000"/>
                          </a:solidFill>
                          <a:effectLst/>
                          <a:latin typeface="Arial"/>
                          <a:ea typeface="Times New Roman"/>
                          <a:cs typeface="Times New Roman"/>
                        </a:rPr>
                        <a:t>cổ</a:t>
                      </a:r>
                      <a:r>
                        <a:rPr lang="en-US" sz="1800" dirty="0">
                          <a:solidFill>
                            <a:srgbClr val="000000"/>
                          </a:solidFill>
                          <a:effectLst/>
                          <a:latin typeface="Arial"/>
                          <a:ea typeface="Times New Roman"/>
                          <a:cs typeface="Times New Roman"/>
                        </a:rPr>
                        <a:t> </a:t>
                      </a:r>
                      <a:r>
                        <a:rPr lang="en-US" sz="1800" dirty="0" err="1">
                          <a:solidFill>
                            <a:srgbClr val="000000"/>
                          </a:solidFill>
                          <a:effectLst/>
                          <a:latin typeface="Arial"/>
                          <a:ea typeface="Times New Roman"/>
                          <a:cs typeface="Times New Roman"/>
                        </a:rPr>
                        <a:t>truyền</a:t>
                      </a:r>
                      <a:r>
                        <a:rPr lang="en-US" sz="1800" dirty="0">
                          <a:solidFill>
                            <a:srgbClr val="000000"/>
                          </a:solidFill>
                          <a:effectLst/>
                          <a:latin typeface="Arial"/>
                          <a:ea typeface="Times New Roman"/>
                          <a:cs typeface="Times New Roman"/>
                        </a:rPr>
                        <a:t> </a:t>
                      </a:r>
                      <a:r>
                        <a:rPr lang="en-US" sz="1800" dirty="0" err="1">
                          <a:solidFill>
                            <a:srgbClr val="000000"/>
                          </a:solidFill>
                          <a:effectLst/>
                          <a:latin typeface="Arial"/>
                          <a:ea typeface="Times New Roman"/>
                          <a:cs typeface="Times New Roman"/>
                        </a:rPr>
                        <a:t>dưới</a:t>
                      </a:r>
                      <a:r>
                        <a:rPr lang="en-US" sz="1800" dirty="0">
                          <a:solidFill>
                            <a:srgbClr val="000000"/>
                          </a:solidFill>
                          <a:effectLst/>
                          <a:latin typeface="Arial"/>
                          <a:ea typeface="Times New Roman"/>
                          <a:cs typeface="Times New Roman"/>
                        </a:rPr>
                        <a:t> </a:t>
                      </a:r>
                      <a:r>
                        <a:rPr lang="en-US" sz="1800" dirty="0" err="1">
                          <a:solidFill>
                            <a:srgbClr val="000000"/>
                          </a:solidFill>
                          <a:effectLst/>
                          <a:latin typeface="Arial"/>
                          <a:ea typeface="Times New Roman"/>
                          <a:cs typeface="Times New Roman"/>
                        </a:rPr>
                        <a:t>dạng</a:t>
                      </a:r>
                      <a:r>
                        <a:rPr lang="en-US" sz="1800" dirty="0">
                          <a:solidFill>
                            <a:srgbClr val="000000"/>
                          </a:solidFill>
                          <a:effectLst/>
                          <a:latin typeface="Arial"/>
                          <a:ea typeface="Times New Roman"/>
                          <a:cs typeface="Times New Roman"/>
                        </a:rPr>
                        <a:t> </a:t>
                      </a:r>
                      <a:r>
                        <a:rPr lang="en-US" sz="1800" dirty="0" err="1">
                          <a:solidFill>
                            <a:srgbClr val="000000"/>
                          </a:solidFill>
                          <a:effectLst/>
                          <a:latin typeface="Arial"/>
                          <a:ea typeface="Times New Roman"/>
                          <a:cs typeface="Times New Roman"/>
                        </a:rPr>
                        <a:t>bào</a:t>
                      </a:r>
                      <a:r>
                        <a:rPr lang="en-US" sz="1800" dirty="0">
                          <a:solidFill>
                            <a:srgbClr val="000000"/>
                          </a:solidFill>
                          <a:effectLst/>
                          <a:latin typeface="Arial"/>
                          <a:ea typeface="Times New Roman"/>
                          <a:cs typeface="Times New Roman"/>
                        </a:rPr>
                        <a:t> </a:t>
                      </a:r>
                      <a:r>
                        <a:rPr lang="en-US" sz="1800" dirty="0" err="1">
                          <a:solidFill>
                            <a:srgbClr val="000000"/>
                          </a:solidFill>
                          <a:effectLst/>
                          <a:latin typeface="Arial"/>
                          <a:ea typeface="Times New Roman"/>
                          <a:cs typeface="Times New Roman"/>
                        </a:rPr>
                        <a:t>chế</a:t>
                      </a:r>
                      <a:r>
                        <a:rPr lang="en-US" sz="1800" dirty="0">
                          <a:solidFill>
                            <a:srgbClr val="000000"/>
                          </a:solidFill>
                          <a:effectLst/>
                          <a:latin typeface="Arial"/>
                          <a:ea typeface="Times New Roman"/>
                          <a:cs typeface="Times New Roman"/>
                        </a:rPr>
                        <a:t> </a:t>
                      </a:r>
                      <a:r>
                        <a:rPr lang="en-US" sz="1800" dirty="0" err="1">
                          <a:solidFill>
                            <a:srgbClr val="000000"/>
                          </a:solidFill>
                          <a:effectLst/>
                          <a:latin typeface="Arial"/>
                          <a:ea typeface="Times New Roman"/>
                          <a:cs typeface="Times New Roman"/>
                        </a:rPr>
                        <a:t>hiện</a:t>
                      </a:r>
                      <a:r>
                        <a:rPr lang="en-US" sz="1800" dirty="0">
                          <a:solidFill>
                            <a:srgbClr val="000000"/>
                          </a:solidFill>
                          <a:effectLst/>
                          <a:latin typeface="Arial"/>
                          <a:ea typeface="Times New Roman"/>
                          <a:cs typeface="Times New Roman"/>
                        </a:rPr>
                        <a:t> </a:t>
                      </a:r>
                      <a:r>
                        <a:rPr lang="en-US" sz="1800" dirty="0" err="1">
                          <a:solidFill>
                            <a:srgbClr val="000000"/>
                          </a:solidFill>
                          <a:effectLst/>
                          <a:latin typeface="Arial"/>
                          <a:ea typeface="Times New Roman"/>
                          <a:cs typeface="Times New Roman"/>
                        </a:rPr>
                        <a:t>đại</a:t>
                      </a:r>
                      <a:endParaRPr lang="en-US" sz="1800" dirty="0">
                        <a:effectLst/>
                        <a:latin typeface="Calibri"/>
                        <a:ea typeface="Calibri"/>
                        <a:cs typeface="Times New Roman"/>
                      </a:endParaRPr>
                    </a:p>
                    <a:p>
                      <a:pPr>
                        <a:lnSpc>
                          <a:spcPct val="115000"/>
                        </a:lnSpc>
                        <a:spcAft>
                          <a:spcPts val="0"/>
                        </a:spcAft>
                      </a:pPr>
                      <a:r>
                        <a:rPr lang="en-US" sz="1800" dirty="0">
                          <a:effectLst/>
                          <a:latin typeface="Calibri"/>
                          <a:ea typeface="Calibri"/>
                          <a:cs typeface="Times New Roman"/>
                        </a:rPr>
                        <a:t> </a:t>
                      </a:r>
                    </a:p>
                  </a:txBody>
                  <a:tcPr marL="68580" marR="68580" marT="0" marB="0"/>
                </a:tc>
                <a:tc vMerge="1">
                  <a:txBody>
                    <a:bodyPr/>
                    <a:lstStyle/>
                    <a:p>
                      <a:pPr>
                        <a:lnSpc>
                          <a:spcPct val="115000"/>
                        </a:lnSpc>
                        <a:spcAft>
                          <a:spcPts val="0"/>
                        </a:spcAft>
                      </a:pPr>
                      <a:endParaRPr lang="en-US" sz="18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800" dirty="0" err="1">
                          <a:effectLst/>
                          <a:latin typeface="Calibri"/>
                          <a:ea typeface="Calibri"/>
                          <a:cs typeface="Times New Roman"/>
                        </a:rPr>
                        <a:t>Thuốc</a:t>
                      </a:r>
                      <a:r>
                        <a:rPr lang="en-US" sz="1800" dirty="0">
                          <a:effectLst/>
                          <a:latin typeface="Calibri"/>
                          <a:ea typeface="Calibri"/>
                          <a:cs typeface="Times New Roman"/>
                        </a:rPr>
                        <a:t> </a:t>
                      </a:r>
                      <a:r>
                        <a:rPr lang="en-US" sz="1800" dirty="0" err="1">
                          <a:effectLst/>
                          <a:latin typeface="Calibri"/>
                          <a:ea typeface="Calibri"/>
                          <a:cs typeface="Times New Roman"/>
                        </a:rPr>
                        <a:t>cổ</a:t>
                      </a:r>
                      <a:r>
                        <a:rPr lang="en-US" sz="1800" dirty="0">
                          <a:effectLst/>
                          <a:latin typeface="Calibri"/>
                          <a:ea typeface="Calibri"/>
                          <a:cs typeface="Times New Roman"/>
                        </a:rPr>
                        <a:t> </a:t>
                      </a:r>
                      <a:r>
                        <a:rPr lang="en-US" sz="1800" dirty="0" err="1">
                          <a:effectLst/>
                          <a:latin typeface="Calibri"/>
                          <a:ea typeface="Calibri"/>
                          <a:cs typeface="Times New Roman"/>
                        </a:rPr>
                        <a:t>truyền</a:t>
                      </a:r>
                      <a:r>
                        <a:rPr lang="en-US" sz="1800" dirty="0">
                          <a:effectLst/>
                          <a:latin typeface="Calibri"/>
                          <a:ea typeface="Calibri"/>
                          <a:cs typeface="Times New Roman"/>
                        </a:rPr>
                        <a:t> </a:t>
                      </a:r>
                      <a:r>
                        <a:rPr lang="en-US" sz="1800" dirty="0" err="1">
                          <a:effectLst/>
                          <a:latin typeface="Calibri"/>
                          <a:ea typeface="Calibri"/>
                          <a:cs typeface="Times New Roman"/>
                        </a:rPr>
                        <a:t>chế</a:t>
                      </a:r>
                      <a:r>
                        <a:rPr lang="en-US" sz="1800" dirty="0">
                          <a:effectLst/>
                          <a:latin typeface="Calibri"/>
                          <a:ea typeface="Calibri"/>
                          <a:cs typeface="Times New Roman"/>
                        </a:rPr>
                        <a:t> </a:t>
                      </a:r>
                      <a:r>
                        <a:rPr lang="en-US" sz="1800" dirty="0" err="1">
                          <a:effectLst/>
                          <a:latin typeface="Calibri"/>
                          <a:ea typeface="Calibri"/>
                          <a:cs typeface="Times New Roman"/>
                        </a:rPr>
                        <a:t>biến</a:t>
                      </a:r>
                      <a:r>
                        <a:rPr lang="en-US" sz="1800" dirty="0">
                          <a:effectLst/>
                          <a:latin typeface="Calibri"/>
                          <a:ea typeface="Calibri"/>
                          <a:cs typeface="Times New Roman"/>
                        </a:rPr>
                        <a:t> </a:t>
                      </a:r>
                      <a:r>
                        <a:rPr lang="en-US" sz="1800" dirty="0" err="1">
                          <a:effectLst/>
                          <a:latin typeface="Calibri"/>
                          <a:ea typeface="Calibri"/>
                          <a:cs typeface="Times New Roman"/>
                        </a:rPr>
                        <a:t>trước</a:t>
                      </a:r>
                      <a:r>
                        <a:rPr lang="en-US" sz="1800" dirty="0">
                          <a:effectLst/>
                          <a:latin typeface="Calibri"/>
                          <a:ea typeface="Calibri"/>
                          <a:cs typeface="Times New Roman"/>
                        </a:rPr>
                        <a:t> </a:t>
                      </a:r>
                      <a:r>
                        <a:rPr lang="en-US" sz="1800" dirty="0" err="1">
                          <a:effectLst/>
                          <a:latin typeface="Calibri"/>
                          <a:ea typeface="Calibri"/>
                          <a:cs typeface="Times New Roman"/>
                        </a:rPr>
                        <a:t>ngày</a:t>
                      </a:r>
                      <a:r>
                        <a:rPr lang="en-US" sz="1800" dirty="0">
                          <a:effectLst/>
                          <a:latin typeface="Calibri"/>
                          <a:ea typeface="Calibri"/>
                          <a:cs typeface="Times New Roman"/>
                        </a:rPr>
                        <a:t> 31/12/2023</a:t>
                      </a:r>
                    </a:p>
                  </a:txBody>
                  <a:tcPr marL="68580" marR="68580" marT="0" marB="0"/>
                </a:tc>
                <a:extLst>
                  <a:ext uri="{0D108BD9-81ED-4DB2-BD59-A6C34878D82A}">
                    <a16:rowId xmlns:a16="http://schemas.microsoft.com/office/drawing/2014/main" val="10003"/>
                  </a:ext>
                </a:extLst>
              </a:tr>
              <a:tr h="370840">
                <a:tc>
                  <a:txBody>
                    <a:bodyPr/>
                    <a:lstStyle/>
                    <a:p>
                      <a:pPr marL="342900" lvl="0" indent="-342900">
                        <a:lnSpc>
                          <a:spcPct val="115000"/>
                        </a:lnSpc>
                        <a:spcAft>
                          <a:spcPts val="0"/>
                        </a:spcAft>
                        <a:buFont typeface="+mj-lt"/>
                        <a:buAutoNum type="arabicPeriod"/>
                      </a:pPr>
                      <a:r>
                        <a:rPr lang="en-US" sz="1100">
                          <a:effectLst/>
                          <a:latin typeface="Calibri"/>
                          <a:ea typeface="Calibri"/>
                          <a:cs typeface="Times New Roman"/>
                        </a:rPr>
                        <a:t> </a:t>
                      </a:r>
                    </a:p>
                  </a:txBody>
                  <a:tcPr marL="68580" marR="68580" marT="0" marB="0"/>
                </a:tc>
                <a:tc>
                  <a:txBody>
                    <a:bodyPr/>
                    <a:lstStyle/>
                    <a:p>
                      <a:pPr>
                        <a:lnSpc>
                          <a:spcPct val="115000"/>
                        </a:lnSpc>
                        <a:spcAft>
                          <a:spcPts val="0"/>
                        </a:spcAft>
                      </a:pPr>
                      <a:r>
                        <a:rPr lang="en-US" sz="1800">
                          <a:solidFill>
                            <a:srgbClr val="000000"/>
                          </a:solidFill>
                          <a:effectLst/>
                          <a:latin typeface="Arial"/>
                          <a:ea typeface="Times New Roman"/>
                          <a:cs typeface="Times New Roman"/>
                        </a:rPr>
                        <a:t>BV YDCT tỉnh có tổ chức chế biến, bào chế thuốc cổ truyền để bán CS KCB YHCT khác cùng địa bàn tỉnh</a:t>
                      </a:r>
                      <a:endParaRPr lang="en-US" sz="1800">
                        <a:effectLst/>
                        <a:latin typeface="Calibri"/>
                        <a:ea typeface="Calibri"/>
                        <a:cs typeface="Times New Roman"/>
                      </a:endParaRPr>
                    </a:p>
                  </a:txBody>
                  <a:tcPr marL="68580" marR="68580" marT="0" marB="0"/>
                </a:tc>
                <a:tc vMerge="1">
                  <a:txBody>
                    <a:bodyPr/>
                    <a:lstStyle/>
                    <a:p>
                      <a:pPr>
                        <a:lnSpc>
                          <a:spcPct val="115000"/>
                        </a:lnSpc>
                        <a:spcAft>
                          <a:spcPts val="0"/>
                        </a:spcAft>
                      </a:pPr>
                      <a:endParaRPr lang="en-US" sz="1800" dirty="0">
                        <a:effectLst/>
                        <a:latin typeface="Calibri"/>
                        <a:ea typeface="Calibri"/>
                        <a:cs typeface="Times New Roman"/>
                      </a:endParaRPr>
                    </a:p>
                  </a:txBody>
                  <a:tcPr marL="68580" marR="68580" marT="0" marB="0"/>
                </a:tc>
                <a:tc>
                  <a:txBody>
                    <a:bodyPr/>
                    <a:lstStyle/>
                    <a:p>
                      <a:pPr>
                        <a:lnSpc>
                          <a:spcPct val="115000"/>
                        </a:lnSpc>
                        <a:spcAft>
                          <a:spcPts val="0"/>
                        </a:spcAft>
                      </a:pPr>
                      <a:r>
                        <a:rPr lang="en-US" sz="1800" dirty="0">
                          <a:effectLst/>
                          <a:latin typeface="Calibri"/>
                          <a:ea typeface="Calibri"/>
                          <a:cs typeface="Times New Roman"/>
                        </a:rPr>
                        <a:t> </a:t>
                      </a: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7146735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14315"/>
            <a:ext cx="10706101" cy="700086"/>
          </a:xfrm>
        </p:spPr>
        <p:txBody>
          <a:bodyPr/>
          <a:lstStyle/>
          <a:p>
            <a:pPr algn="ctr"/>
            <a:r>
              <a:rPr lang="en-US" sz="2800" b="1" dirty="0"/>
              <a:t>VƯỚNG MẮC TRONG ĐẤU THẦU, MUA SẮM, SỬ DỤNG</a:t>
            </a:r>
          </a:p>
        </p:txBody>
      </p:sp>
      <p:sp>
        <p:nvSpPr>
          <p:cNvPr id="3" name="Content Placeholder 2"/>
          <p:cNvSpPr>
            <a:spLocks noGrp="1"/>
          </p:cNvSpPr>
          <p:nvPr>
            <p:ph idx="1"/>
          </p:nvPr>
        </p:nvSpPr>
        <p:spPr>
          <a:xfrm>
            <a:off x="1143000" y="940279"/>
            <a:ext cx="10363200" cy="5703405"/>
          </a:xfrm>
        </p:spPr>
        <p:txBody>
          <a:bodyPr/>
          <a:lstStyle/>
          <a:p>
            <a:r>
              <a:rPr lang="en-US" sz="2400" b="1" dirty="0"/>
              <a:t>Danh </a:t>
            </a:r>
            <a:r>
              <a:rPr lang="en-US" sz="2400" b="1" dirty="0" err="1"/>
              <a:t>sách</a:t>
            </a:r>
            <a:r>
              <a:rPr lang="en-US" sz="2400" b="1" dirty="0"/>
              <a:t> </a:t>
            </a:r>
            <a:r>
              <a:rPr lang="en-US" sz="2400" b="1" dirty="0" err="1"/>
              <a:t>các</a:t>
            </a:r>
            <a:r>
              <a:rPr lang="en-US" sz="2400" b="1" dirty="0"/>
              <a:t> </a:t>
            </a:r>
            <a:r>
              <a:rPr lang="en-US" sz="2400" b="1" dirty="0" err="1"/>
              <a:t>cơ</a:t>
            </a:r>
            <a:r>
              <a:rPr lang="en-US" sz="2400" b="1" dirty="0"/>
              <a:t> </a:t>
            </a:r>
            <a:r>
              <a:rPr lang="en-US" sz="2400" b="1" dirty="0" err="1"/>
              <a:t>sở</a:t>
            </a:r>
            <a:r>
              <a:rPr lang="en-US" sz="2400" b="1" dirty="0"/>
              <a:t> KCB </a:t>
            </a:r>
            <a:r>
              <a:rPr lang="en-US" sz="2400" b="1" dirty="0" err="1"/>
              <a:t>được</a:t>
            </a:r>
            <a:r>
              <a:rPr lang="en-US" sz="2400" b="1" dirty="0"/>
              <a:t> </a:t>
            </a:r>
            <a:r>
              <a:rPr lang="en-US" sz="2400" b="1" dirty="0" err="1"/>
              <a:t>công</a:t>
            </a:r>
            <a:r>
              <a:rPr lang="en-US" sz="2400" b="1" dirty="0"/>
              <a:t> </a:t>
            </a:r>
            <a:r>
              <a:rPr lang="en-US" sz="2400" b="1" dirty="0" err="1"/>
              <a:t>bố</a:t>
            </a:r>
            <a:r>
              <a:rPr lang="en-US" sz="2400" b="1" dirty="0"/>
              <a:t> </a:t>
            </a:r>
            <a:r>
              <a:rPr lang="en-US" sz="2400" b="1" dirty="0" err="1"/>
              <a:t>đáp</a:t>
            </a:r>
            <a:r>
              <a:rPr lang="en-US" sz="2400" b="1" dirty="0"/>
              <a:t> </a:t>
            </a:r>
            <a:r>
              <a:rPr lang="en-US" sz="2400" b="1" dirty="0" err="1"/>
              <a:t>ứng</a:t>
            </a:r>
            <a:r>
              <a:rPr lang="en-US" sz="2400" b="1" dirty="0"/>
              <a:t> </a:t>
            </a:r>
            <a:r>
              <a:rPr lang="en-US" sz="2400" b="1" dirty="0" err="1"/>
              <a:t>tiêu</a:t>
            </a:r>
            <a:r>
              <a:rPr lang="en-US" sz="2400" b="1" dirty="0"/>
              <a:t> </a:t>
            </a:r>
            <a:r>
              <a:rPr lang="en-US" sz="2400" b="1" dirty="0" err="1"/>
              <a:t>chuẩn</a:t>
            </a:r>
            <a:r>
              <a:rPr lang="en-US" sz="2400" b="1" dirty="0"/>
              <a:t> </a:t>
            </a:r>
            <a:r>
              <a:rPr lang="en-US" sz="2400" b="1" dirty="0" err="1"/>
              <a:t>chế</a:t>
            </a:r>
            <a:r>
              <a:rPr lang="en-US" sz="2400" b="1" dirty="0"/>
              <a:t> </a:t>
            </a:r>
            <a:r>
              <a:rPr lang="en-US" sz="2400" b="1" dirty="0" err="1"/>
              <a:t>biến</a:t>
            </a:r>
            <a:r>
              <a:rPr lang="en-US" sz="2400" b="1" dirty="0"/>
              <a:t>, </a:t>
            </a:r>
            <a:r>
              <a:rPr lang="en-US" sz="2400" b="1" dirty="0" err="1"/>
              <a:t>bào</a:t>
            </a:r>
            <a:r>
              <a:rPr lang="en-US" sz="2400" b="1" dirty="0"/>
              <a:t> </a:t>
            </a:r>
            <a:r>
              <a:rPr lang="en-US" sz="2400" b="1" dirty="0" err="1"/>
              <a:t>chế</a:t>
            </a:r>
            <a:r>
              <a:rPr lang="en-US" sz="2400" b="1" dirty="0"/>
              <a:t> </a:t>
            </a:r>
            <a:r>
              <a:rPr lang="en-US" sz="2400" b="1" dirty="0" err="1"/>
              <a:t>thuốc</a:t>
            </a:r>
            <a:r>
              <a:rPr lang="en-US" sz="2400" b="1" dirty="0"/>
              <a:t> </a:t>
            </a:r>
            <a:r>
              <a:rPr lang="en-US" sz="2400" b="1" dirty="0" err="1"/>
              <a:t>cổ</a:t>
            </a:r>
            <a:r>
              <a:rPr lang="en-US" sz="2400" b="1" dirty="0"/>
              <a:t> </a:t>
            </a:r>
            <a:r>
              <a:rPr lang="en-US" sz="2400" b="1" dirty="0" err="1"/>
              <a:t>truyền</a:t>
            </a:r>
            <a:r>
              <a:rPr lang="en-US" sz="2400" b="1" dirty="0"/>
              <a:t> ?</a:t>
            </a:r>
          </a:p>
          <a:p>
            <a:r>
              <a:rPr lang="en-US" sz="2400" dirty="0"/>
              <a:t>Danh </a:t>
            </a:r>
            <a:r>
              <a:rPr lang="en-US" sz="2400" dirty="0" err="1"/>
              <a:t>sách</a:t>
            </a:r>
            <a:r>
              <a:rPr lang="en-US" sz="2400" dirty="0"/>
              <a:t> </a:t>
            </a:r>
            <a:r>
              <a:rPr lang="en-US" sz="2400" dirty="0" err="1"/>
              <a:t>dược</a:t>
            </a:r>
            <a:r>
              <a:rPr lang="en-US" sz="2400" dirty="0"/>
              <a:t> </a:t>
            </a:r>
            <a:r>
              <a:rPr lang="en-US" sz="2400" dirty="0" err="1"/>
              <a:t>liệu</a:t>
            </a:r>
            <a:r>
              <a:rPr lang="en-US" sz="2400" dirty="0"/>
              <a:t> </a:t>
            </a:r>
            <a:r>
              <a:rPr lang="en-US" sz="2400" dirty="0" err="1"/>
              <a:t>công</a:t>
            </a:r>
            <a:r>
              <a:rPr lang="en-US" sz="2400" dirty="0"/>
              <a:t> </a:t>
            </a:r>
            <a:r>
              <a:rPr lang="en-US" sz="2400" dirty="0" err="1"/>
              <a:t>bố</a:t>
            </a:r>
            <a:r>
              <a:rPr lang="en-US" sz="2400" dirty="0"/>
              <a:t> </a:t>
            </a:r>
            <a:r>
              <a:rPr lang="en-US" sz="2400" dirty="0" err="1"/>
              <a:t>tiêu</a:t>
            </a:r>
            <a:r>
              <a:rPr lang="en-US" sz="2400" dirty="0"/>
              <a:t> </a:t>
            </a:r>
            <a:r>
              <a:rPr lang="en-US" sz="2400" dirty="0" err="1"/>
              <a:t>chuẩn</a:t>
            </a:r>
            <a:r>
              <a:rPr lang="en-US" sz="2400" dirty="0"/>
              <a:t> </a:t>
            </a:r>
            <a:r>
              <a:rPr lang="en-US" sz="2400" dirty="0" err="1"/>
              <a:t>chất</a:t>
            </a:r>
            <a:r>
              <a:rPr lang="en-US" sz="2400" dirty="0"/>
              <a:t> </a:t>
            </a:r>
            <a:r>
              <a:rPr lang="en-US" sz="2400" dirty="0" err="1"/>
              <a:t>lượng</a:t>
            </a:r>
            <a:r>
              <a:rPr lang="en-US" sz="2400" dirty="0"/>
              <a:t> </a:t>
            </a:r>
            <a:r>
              <a:rPr lang="en-US" sz="2400" dirty="0" err="1"/>
              <a:t>cơ</a:t>
            </a:r>
            <a:r>
              <a:rPr lang="en-US" sz="2400" dirty="0"/>
              <a:t> </a:t>
            </a:r>
            <a:r>
              <a:rPr lang="en-US" sz="2400" dirty="0" err="1"/>
              <a:t>sở</a:t>
            </a:r>
            <a:r>
              <a:rPr lang="en-US" sz="2400" dirty="0"/>
              <a:t>?</a:t>
            </a:r>
          </a:p>
          <a:p>
            <a:pPr lvl="1"/>
            <a:r>
              <a:rPr lang="en-US" sz="2400" b="1" dirty="0" err="1"/>
              <a:t>Sơ</a:t>
            </a:r>
            <a:r>
              <a:rPr lang="en-US" sz="2400" b="1" dirty="0"/>
              <a:t> </a:t>
            </a:r>
            <a:r>
              <a:rPr lang="en-US" sz="2400" b="1" dirty="0" err="1"/>
              <a:t>chế</a:t>
            </a:r>
            <a:r>
              <a:rPr lang="en-US" sz="2400" b="1" dirty="0"/>
              <a:t>? </a:t>
            </a:r>
            <a:r>
              <a:rPr lang="en-US" sz="2400" b="1" dirty="0" err="1"/>
              <a:t>Phương</a:t>
            </a:r>
            <a:r>
              <a:rPr lang="en-US" sz="2400" b="1" dirty="0"/>
              <a:t> </a:t>
            </a:r>
            <a:r>
              <a:rPr lang="en-US" sz="2400" b="1" dirty="0" err="1"/>
              <a:t>pháp</a:t>
            </a:r>
            <a:r>
              <a:rPr lang="en-US" sz="2400" b="1" dirty="0"/>
              <a:t> </a:t>
            </a:r>
            <a:r>
              <a:rPr lang="en-US" sz="2400" b="1" dirty="0" err="1"/>
              <a:t>sơ</a:t>
            </a:r>
            <a:r>
              <a:rPr lang="en-US" sz="2400" b="1" dirty="0"/>
              <a:t> </a:t>
            </a:r>
            <a:r>
              <a:rPr lang="en-US" sz="2400" b="1" dirty="0" err="1"/>
              <a:t>chế</a:t>
            </a:r>
            <a:r>
              <a:rPr lang="en-US" sz="2400" b="1" dirty="0"/>
              <a:t>?</a:t>
            </a:r>
          </a:p>
          <a:p>
            <a:r>
              <a:rPr lang="en-US" sz="2400" dirty="0"/>
              <a:t> Danh </a:t>
            </a:r>
            <a:r>
              <a:rPr lang="en-US" sz="2400" dirty="0" err="1"/>
              <a:t>sách</a:t>
            </a:r>
            <a:r>
              <a:rPr lang="en-US" sz="2400" dirty="0"/>
              <a:t> </a:t>
            </a:r>
            <a:r>
              <a:rPr lang="en-US" sz="2400" dirty="0" err="1"/>
              <a:t>vị</a:t>
            </a:r>
            <a:r>
              <a:rPr lang="en-US" sz="2400" dirty="0"/>
              <a:t> </a:t>
            </a:r>
            <a:r>
              <a:rPr lang="en-US" sz="2400" dirty="0" err="1"/>
              <a:t>thuốc</a:t>
            </a:r>
            <a:r>
              <a:rPr lang="en-US" sz="2400" dirty="0"/>
              <a:t> </a:t>
            </a:r>
            <a:r>
              <a:rPr lang="en-US" sz="2400" dirty="0" err="1"/>
              <a:t>được</a:t>
            </a:r>
            <a:r>
              <a:rPr lang="en-US" sz="2400" dirty="0"/>
              <a:t> </a:t>
            </a:r>
            <a:r>
              <a:rPr lang="en-US" sz="2400" dirty="0" err="1"/>
              <a:t>cấp</a:t>
            </a:r>
            <a:r>
              <a:rPr lang="en-US" sz="2400" dirty="0"/>
              <a:t> </a:t>
            </a:r>
            <a:r>
              <a:rPr lang="en-US" sz="2400" dirty="0" err="1"/>
              <a:t>số</a:t>
            </a:r>
            <a:r>
              <a:rPr lang="en-US" sz="2400" dirty="0"/>
              <a:t> </a:t>
            </a:r>
            <a:r>
              <a:rPr lang="en-US" sz="2400" dirty="0" err="1"/>
              <a:t>đăng</a:t>
            </a:r>
            <a:r>
              <a:rPr lang="en-US" sz="2400" dirty="0"/>
              <a:t> </a:t>
            </a:r>
            <a:r>
              <a:rPr lang="en-US" sz="2400" dirty="0" err="1"/>
              <a:t>ký</a:t>
            </a:r>
            <a:r>
              <a:rPr lang="en-US" sz="2400" dirty="0"/>
              <a:t> </a:t>
            </a:r>
            <a:r>
              <a:rPr lang="en-US" sz="2400" dirty="0" err="1"/>
              <a:t>thuốc</a:t>
            </a:r>
            <a:r>
              <a:rPr lang="en-US" sz="2400" dirty="0"/>
              <a:t>?	</a:t>
            </a:r>
          </a:p>
          <a:p>
            <a:r>
              <a:rPr lang="en-US" sz="2400" dirty="0" err="1"/>
              <a:t>Giá</a:t>
            </a:r>
            <a:r>
              <a:rPr lang="en-US" sz="2400" dirty="0"/>
              <a:t> </a:t>
            </a:r>
            <a:r>
              <a:rPr lang="en-US" sz="2400" dirty="0" err="1"/>
              <a:t>kê</a:t>
            </a:r>
            <a:r>
              <a:rPr lang="en-US" sz="2400" dirty="0"/>
              <a:t> </a:t>
            </a:r>
            <a:r>
              <a:rPr lang="en-US" sz="2400" dirty="0" err="1"/>
              <a:t>khai</a:t>
            </a:r>
            <a:r>
              <a:rPr lang="en-US" sz="2400" dirty="0"/>
              <a:t> </a:t>
            </a:r>
            <a:r>
              <a:rPr lang="en-US" sz="2400" dirty="0" err="1"/>
              <a:t>của</a:t>
            </a:r>
            <a:r>
              <a:rPr lang="en-US" sz="2400" dirty="0"/>
              <a:t> </a:t>
            </a:r>
            <a:r>
              <a:rPr lang="en-US" sz="2400" dirty="0" err="1"/>
              <a:t>vị</a:t>
            </a:r>
            <a:r>
              <a:rPr lang="en-US" sz="2400" dirty="0"/>
              <a:t> </a:t>
            </a:r>
            <a:r>
              <a:rPr lang="en-US" sz="2400" dirty="0" err="1"/>
              <a:t>thuốc</a:t>
            </a:r>
            <a:r>
              <a:rPr lang="en-US" sz="2400" dirty="0"/>
              <a:t>? </a:t>
            </a:r>
          </a:p>
          <a:p>
            <a:r>
              <a:rPr lang="en-US" sz="2400" dirty="0" err="1"/>
              <a:t>Kết</a:t>
            </a:r>
            <a:r>
              <a:rPr lang="en-US" sz="2400" dirty="0"/>
              <a:t> </a:t>
            </a:r>
            <a:r>
              <a:rPr lang="en-US" sz="2400" dirty="0" err="1"/>
              <a:t>quả</a:t>
            </a:r>
            <a:r>
              <a:rPr lang="en-US" sz="2400" dirty="0"/>
              <a:t> </a:t>
            </a:r>
            <a:r>
              <a:rPr lang="en-US" sz="2400" dirty="0" err="1"/>
              <a:t>đấu</a:t>
            </a:r>
            <a:r>
              <a:rPr lang="en-US" sz="2400" dirty="0"/>
              <a:t> </a:t>
            </a:r>
            <a:r>
              <a:rPr lang="en-US" sz="2400" dirty="0" err="1"/>
              <a:t>thầu</a:t>
            </a:r>
            <a:r>
              <a:rPr lang="en-US" sz="2400" dirty="0"/>
              <a:t> </a:t>
            </a:r>
            <a:r>
              <a:rPr lang="en-US" sz="2400" dirty="0" err="1"/>
              <a:t>vị</a:t>
            </a:r>
            <a:r>
              <a:rPr lang="en-US" sz="2400" dirty="0"/>
              <a:t> </a:t>
            </a:r>
            <a:r>
              <a:rPr lang="en-US" sz="2400" dirty="0" err="1"/>
              <a:t>thuốc</a:t>
            </a:r>
            <a:r>
              <a:rPr lang="en-US" sz="2400" dirty="0"/>
              <a:t>/ </a:t>
            </a:r>
            <a:r>
              <a:rPr lang="en-US" sz="2400" dirty="0" err="1"/>
              <a:t>dược</a:t>
            </a:r>
            <a:r>
              <a:rPr lang="en-US" sz="2400" dirty="0"/>
              <a:t> </a:t>
            </a:r>
            <a:r>
              <a:rPr lang="en-US" sz="2400" dirty="0" err="1"/>
              <a:t>liệu</a:t>
            </a:r>
            <a:r>
              <a:rPr lang="en-US" sz="2400" dirty="0"/>
              <a:t> </a:t>
            </a:r>
            <a:r>
              <a:rPr lang="en-US" sz="2400" dirty="0" err="1"/>
              <a:t>trên</a:t>
            </a:r>
            <a:r>
              <a:rPr lang="en-US" sz="2400" dirty="0"/>
              <a:t> </a:t>
            </a:r>
            <a:r>
              <a:rPr lang="en-US" sz="2400" dirty="0" err="1"/>
              <a:t>cổng</a:t>
            </a:r>
            <a:r>
              <a:rPr lang="en-US" sz="2400" dirty="0"/>
              <a:t> BYT: </a:t>
            </a:r>
            <a:r>
              <a:rPr lang="en-US" sz="2400" dirty="0" err="1"/>
              <a:t>ít</a:t>
            </a:r>
            <a:r>
              <a:rPr lang="en-US" sz="2400" dirty="0"/>
              <a:t>; </a:t>
            </a:r>
            <a:r>
              <a:rPr lang="en-US" sz="2400" dirty="0" err="1"/>
              <a:t>thiếu</a:t>
            </a:r>
            <a:r>
              <a:rPr lang="en-US" sz="2400" dirty="0"/>
              <a:t> </a:t>
            </a:r>
            <a:r>
              <a:rPr lang="en-US" sz="2400" dirty="0" err="1"/>
              <a:t>phương</a:t>
            </a:r>
            <a:r>
              <a:rPr lang="en-US" sz="2400" dirty="0"/>
              <a:t> </a:t>
            </a:r>
            <a:r>
              <a:rPr lang="en-US" sz="2400" dirty="0" err="1"/>
              <a:t>pháp</a:t>
            </a:r>
            <a:r>
              <a:rPr lang="en-US" sz="2400" dirty="0"/>
              <a:t> </a:t>
            </a:r>
            <a:r>
              <a:rPr lang="en-US" sz="2400" dirty="0" err="1"/>
              <a:t>chế</a:t>
            </a:r>
            <a:r>
              <a:rPr lang="en-US" sz="2400" dirty="0"/>
              <a:t> </a:t>
            </a:r>
            <a:r>
              <a:rPr lang="en-US" sz="2400" dirty="0" err="1"/>
              <a:t>biến</a:t>
            </a:r>
            <a:r>
              <a:rPr lang="en-US" sz="2400" dirty="0"/>
              <a:t> </a:t>
            </a:r>
            <a:r>
              <a:rPr lang="en-US" sz="2400" dirty="0" err="1"/>
              <a:t>của</a:t>
            </a:r>
            <a:r>
              <a:rPr lang="en-US" sz="2400" dirty="0"/>
              <a:t> </a:t>
            </a:r>
            <a:r>
              <a:rPr lang="en-US" sz="2400" dirty="0" err="1"/>
              <a:t>dược</a:t>
            </a:r>
            <a:r>
              <a:rPr lang="en-US" sz="2400" dirty="0"/>
              <a:t> </a:t>
            </a:r>
            <a:r>
              <a:rPr lang="en-US" sz="2400" dirty="0" err="1"/>
              <a:t>liệu</a:t>
            </a:r>
            <a:r>
              <a:rPr lang="en-US" sz="2400" dirty="0"/>
              <a:t> </a:t>
            </a:r>
            <a:r>
              <a:rPr lang="en-US" sz="2400" dirty="0" err="1"/>
              <a:t>sơ</a:t>
            </a:r>
            <a:r>
              <a:rPr lang="en-US" sz="2400" dirty="0"/>
              <a:t> </a:t>
            </a:r>
            <a:r>
              <a:rPr lang="en-US" sz="2400" dirty="0" err="1"/>
              <a:t>chế</a:t>
            </a:r>
            <a:r>
              <a:rPr lang="en-US" sz="2400" dirty="0"/>
              <a:t>? =&gt; </a:t>
            </a:r>
            <a:r>
              <a:rPr lang="en-US" sz="2400" dirty="0" err="1"/>
              <a:t>Tra</a:t>
            </a:r>
            <a:r>
              <a:rPr lang="en-US" sz="2400" dirty="0"/>
              <a:t> </a:t>
            </a:r>
            <a:r>
              <a:rPr lang="en-US" sz="2400" dirty="0" err="1"/>
              <a:t>cứu</a:t>
            </a:r>
            <a:r>
              <a:rPr lang="en-US" sz="2400" dirty="0"/>
              <a:t>=&gt; XD </a:t>
            </a:r>
            <a:r>
              <a:rPr lang="en-US" sz="2400" dirty="0" err="1"/>
              <a:t>giá</a:t>
            </a:r>
            <a:r>
              <a:rPr lang="en-US" sz="2400" dirty="0"/>
              <a:t> KH?</a:t>
            </a:r>
          </a:p>
          <a:p>
            <a:r>
              <a:rPr lang="en-US" sz="2400" dirty="0" err="1"/>
              <a:t>Nhiều</a:t>
            </a:r>
            <a:r>
              <a:rPr lang="en-US" sz="2400" dirty="0"/>
              <a:t> </a:t>
            </a:r>
            <a:r>
              <a:rPr lang="en-US" sz="2400" dirty="0" err="1"/>
              <a:t>dược</a:t>
            </a:r>
            <a:r>
              <a:rPr lang="en-US" sz="2400" dirty="0"/>
              <a:t> </a:t>
            </a:r>
            <a:r>
              <a:rPr lang="en-US" sz="2400" dirty="0" err="1"/>
              <a:t>liệu</a:t>
            </a:r>
            <a:r>
              <a:rPr lang="en-US" sz="2400" dirty="0"/>
              <a:t>, </a:t>
            </a:r>
            <a:r>
              <a:rPr lang="en-US" sz="2400" dirty="0" err="1"/>
              <a:t>vị</a:t>
            </a:r>
            <a:r>
              <a:rPr lang="en-US" sz="2400" dirty="0"/>
              <a:t> </a:t>
            </a:r>
            <a:r>
              <a:rPr lang="en-US" sz="2400" dirty="0" err="1"/>
              <a:t>thuốc</a:t>
            </a:r>
            <a:r>
              <a:rPr lang="en-US" sz="2400" dirty="0"/>
              <a:t> </a:t>
            </a:r>
            <a:r>
              <a:rPr lang="en-US" sz="2400" dirty="0" err="1"/>
              <a:t>có</a:t>
            </a:r>
            <a:r>
              <a:rPr lang="en-US" sz="2400" dirty="0"/>
              <a:t> </a:t>
            </a:r>
            <a:r>
              <a:rPr lang="en-US" sz="2400" b="1" dirty="0" err="1"/>
              <a:t>nguồn</a:t>
            </a:r>
            <a:r>
              <a:rPr lang="en-US" sz="2400" b="1" dirty="0"/>
              <a:t> </a:t>
            </a:r>
            <a:r>
              <a:rPr lang="en-US" sz="2400" b="1" dirty="0" err="1"/>
              <a:t>gốc</a:t>
            </a:r>
            <a:r>
              <a:rPr lang="en-US" sz="2400" b="1" dirty="0"/>
              <a:t> Nam </a:t>
            </a:r>
            <a:r>
              <a:rPr lang="en-US" sz="2400" dirty="0" err="1"/>
              <a:t>chưa</a:t>
            </a:r>
            <a:r>
              <a:rPr lang="en-US" sz="2400" dirty="0"/>
              <a:t> </a:t>
            </a:r>
            <a:r>
              <a:rPr lang="en-US" sz="2400" dirty="0" err="1"/>
              <a:t>công</a:t>
            </a:r>
            <a:r>
              <a:rPr lang="en-US" sz="2400" dirty="0"/>
              <a:t> </a:t>
            </a:r>
            <a:r>
              <a:rPr lang="en-US" sz="2400" dirty="0" err="1"/>
              <a:t>bố</a:t>
            </a:r>
            <a:r>
              <a:rPr lang="en-US" sz="2400" dirty="0"/>
              <a:t> </a:t>
            </a:r>
            <a:r>
              <a:rPr lang="en-US" sz="2400" dirty="0" err="1"/>
              <a:t>sản</a:t>
            </a:r>
            <a:r>
              <a:rPr lang="en-US" sz="2400" dirty="0"/>
              <a:t> </a:t>
            </a:r>
            <a:r>
              <a:rPr lang="en-US" sz="2400" dirty="0" err="1"/>
              <a:t>lượng</a:t>
            </a:r>
            <a:r>
              <a:rPr lang="en-US" sz="2400" dirty="0"/>
              <a:t> </a:t>
            </a:r>
            <a:r>
              <a:rPr lang="en-US" sz="2400" dirty="0" err="1"/>
              <a:t>trên</a:t>
            </a:r>
            <a:r>
              <a:rPr lang="en-US" sz="2400" dirty="0"/>
              <a:t> </a:t>
            </a:r>
            <a:r>
              <a:rPr lang="en-US" sz="2400" dirty="0" err="1"/>
              <a:t>trang</a:t>
            </a:r>
            <a:r>
              <a:rPr lang="en-US" sz="2400" dirty="0"/>
              <a:t> BYT:  </a:t>
            </a:r>
            <a:r>
              <a:rPr lang="en-US" sz="2400" dirty="0" err="1"/>
              <a:t>trong</a:t>
            </a:r>
            <a:r>
              <a:rPr lang="en-US" sz="2400" dirty="0"/>
              <a:t> </a:t>
            </a:r>
            <a:r>
              <a:rPr lang="en-US" sz="2400" dirty="0" err="1"/>
              <a:t>khi</a:t>
            </a:r>
            <a:r>
              <a:rPr lang="en-US" sz="2400" dirty="0"/>
              <a:t> </a:t>
            </a:r>
            <a:r>
              <a:rPr lang="en-US" sz="2400" dirty="0" err="1"/>
              <a:t>mục</a:t>
            </a:r>
            <a:r>
              <a:rPr lang="en-US" sz="2400" dirty="0"/>
              <a:t> 4 </a:t>
            </a:r>
            <a:r>
              <a:rPr lang="en-US" sz="2400" dirty="0" err="1"/>
              <a:t>Phần</a:t>
            </a:r>
            <a:r>
              <a:rPr lang="en-US" sz="2400" dirty="0"/>
              <a:t> 4 </a:t>
            </a:r>
            <a:r>
              <a:rPr lang="en-US" sz="2400" dirty="0" err="1"/>
              <a:t>Phụ</a:t>
            </a:r>
            <a:r>
              <a:rPr lang="en-US" sz="2400" dirty="0"/>
              <a:t> </a:t>
            </a:r>
            <a:r>
              <a:rPr lang="en-US" sz="2400" dirty="0" err="1"/>
              <a:t>lục</a:t>
            </a:r>
            <a:r>
              <a:rPr lang="en-US" sz="2400" dirty="0"/>
              <a:t> </a:t>
            </a:r>
            <a:r>
              <a:rPr lang="en-US" sz="2400" dirty="0" err="1"/>
              <a:t>Bảng</a:t>
            </a:r>
            <a:r>
              <a:rPr lang="en-US" sz="2400" dirty="0"/>
              <a:t> </a:t>
            </a:r>
            <a:r>
              <a:rPr lang="en-US" sz="2400" dirty="0" err="1"/>
              <a:t>tiêu</a:t>
            </a:r>
            <a:r>
              <a:rPr lang="en-US" sz="2400" dirty="0"/>
              <a:t> </a:t>
            </a:r>
            <a:r>
              <a:rPr lang="en-US" sz="2400" dirty="0" err="1"/>
              <a:t>chuẩn</a:t>
            </a:r>
            <a:r>
              <a:rPr lang="en-US" sz="2400" dirty="0"/>
              <a:t> </a:t>
            </a:r>
            <a:r>
              <a:rPr lang="en-US" sz="2400" dirty="0" err="1"/>
              <a:t>đánh</a:t>
            </a:r>
            <a:r>
              <a:rPr lang="en-US" sz="2400" dirty="0"/>
              <a:t> </a:t>
            </a:r>
            <a:r>
              <a:rPr lang="en-US" sz="2400" dirty="0" err="1"/>
              <a:t>giá</a:t>
            </a:r>
            <a:r>
              <a:rPr lang="en-US" sz="2400" dirty="0"/>
              <a:t> </a:t>
            </a:r>
            <a:r>
              <a:rPr lang="en-US" sz="2400" dirty="0" err="1"/>
              <a:t>về</a:t>
            </a:r>
            <a:r>
              <a:rPr lang="en-US" sz="2400" dirty="0"/>
              <a:t> </a:t>
            </a:r>
            <a:r>
              <a:rPr lang="en-US" sz="2400" dirty="0" err="1"/>
              <a:t>kỹ</a:t>
            </a:r>
            <a:r>
              <a:rPr lang="en-US" sz="2400" dirty="0"/>
              <a:t> </a:t>
            </a:r>
            <a:r>
              <a:rPr lang="en-US" sz="2400" dirty="0" err="1"/>
              <a:t>thuật</a:t>
            </a:r>
            <a:r>
              <a:rPr lang="en-US" sz="2400" dirty="0"/>
              <a:t> (ban </a:t>
            </a:r>
            <a:r>
              <a:rPr lang="en-US" sz="2400" dirty="0" err="1"/>
              <a:t>hành</a:t>
            </a:r>
            <a:r>
              <a:rPr lang="en-US" sz="2400" dirty="0"/>
              <a:t> </a:t>
            </a:r>
            <a:r>
              <a:rPr lang="en-US" sz="2400" dirty="0" err="1"/>
              <a:t>kèm</a:t>
            </a:r>
            <a:r>
              <a:rPr lang="en-US" sz="2400" dirty="0"/>
              <a:t> Thông </a:t>
            </a:r>
            <a:r>
              <a:rPr lang="en-US" sz="2400" dirty="0" err="1"/>
              <a:t>tư</a:t>
            </a:r>
            <a:r>
              <a:rPr lang="en-US" sz="2400" dirty="0"/>
              <a:t> </a:t>
            </a:r>
            <a:r>
              <a:rPr lang="en-US" sz="2400" dirty="0" err="1"/>
              <a:t>số</a:t>
            </a:r>
            <a:r>
              <a:rPr lang="en-US" sz="2400" dirty="0"/>
              <a:t> 09/2022/TT- BYT): =&gt; </a:t>
            </a:r>
            <a:r>
              <a:rPr lang="en-US" sz="2400" dirty="0" err="1"/>
              <a:t>không</a:t>
            </a:r>
            <a:r>
              <a:rPr lang="en-US" sz="2400" dirty="0"/>
              <a:t> </a:t>
            </a:r>
            <a:r>
              <a:rPr lang="en-US" sz="2400" dirty="0" err="1"/>
              <a:t>có</a:t>
            </a:r>
            <a:r>
              <a:rPr lang="en-US" sz="2400" dirty="0"/>
              <a:t> </a:t>
            </a:r>
            <a:r>
              <a:rPr lang="en-US" sz="2400" dirty="0" err="1"/>
              <a:t>nhà</a:t>
            </a:r>
            <a:r>
              <a:rPr lang="en-US" sz="2400" dirty="0"/>
              <a:t> </a:t>
            </a:r>
            <a:r>
              <a:rPr lang="en-US" sz="2400" dirty="0" err="1"/>
              <a:t>thầu</a:t>
            </a:r>
            <a:r>
              <a:rPr lang="en-US" sz="2400" dirty="0"/>
              <a:t> </a:t>
            </a:r>
            <a:r>
              <a:rPr lang="en-US" sz="2400" dirty="0" err="1"/>
              <a:t>dự</a:t>
            </a:r>
            <a:r>
              <a:rPr lang="en-US" sz="2400" dirty="0"/>
              <a:t> </a:t>
            </a:r>
            <a:r>
              <a:rPr lang="en-US" sz="2400" dirty="0" err="1"/>
              <a:t>thầu</a:t>
            </a:r>
            <a:r>
              <a:rPr lang="en-US" sz="2400" dirty="0"/>
              <a:t> </a:t>
            </a:r>
            <a:r>
              <a:rPr lang="en-US" sz="2400" dirty="0" err="1"/>
              <a:t>hoặc</a:t>
            </a:r>
            <a:r>
              <a:rPr lang="en-US" sz="2400" dirty="0"/>
              <a:t> </a:t>
            </a:r>
            <a:r>
              <a:rPr lang="en-US" sz="2400" dirty="0" err="1"/>
              <a:t>không</a:t>
            </a:r>
            <a:r>
              <a:rPr lang="en-US" sz="2400" dirty="0"/>
              <a:t> </a:t>
            </a:r>
            <a:r>
              <a:rPr lang="en-US" sz="2400" dirty="0" err="1"/>
              <a:t>có</a:t>
            </a:r>
            <a:r>
              <a:rPr lang="en-US" sz="2400" dirty="0"/>
              <a:t> </a:t>
            </a:r>
            <a:r>
              <a:rPr lang="en-US" sz="2400" dirty="0" err="1"/>
              <a:t>đơn</a:t>
            </a:r>
            <a:r>
              <a:rPr lang="en-US" sz="2400" dirty="0"/>
              <a:t> </a:t>
            </a:r>
            <a:r>
              <a:rPr lang="en-US" sz="2400" dirty="0" err="1"/>
              <a:t>vị</a:t>
            </a:r>
            <a:r>
              <a:rPr lang="en-US" sz="2400" dirty="0"/>
              <a:t> </a:t>
            </a:r>
            <a:r>
              <a:rPr lang="en-US" sz="2400" dirty="0" err="1"/>
              <a:t>đủ</a:t>
            </a:r>
            <a:r>
              <a:rPr lang="en-US" sz="2400" dirty="0"/>
              <a:t> </a:t>
            </a:r>
            <a:r>
              <a:rPr lang="en-US" sz="2400" dirty="0" err="1"/>
              <a:t>điều</a:t>
            </a:r>
            <a:r>
              <a:rPr lang="en-US" sz="2400" dirty="0"/>
              <a:t> </a:t>
            </a:r>
            <a:r>
              <a:rPr lang="en-US" sz="2400" dirty="0" err="1"/>
              <a:t>kiện</a:t>
            </a:r>
            <a:r>
              <a:rPr lang="en-US" sz="2400" dirty="0"/>
              <a:t> </a:t>
            </a:r>
            <a:r>
              <a:rPr lang="en-US" sz="2400" dirty="0" err="1"/>
              <a:t>trúng</a:t>
            </a:r>
            <a:r>
              <a:rPr lang="en-US" sz="2400" dirty="0"/>
              <a:t> </a:t>
            </a:r>
            <a:r>
              <a:rPr lang="en-US" sz="2400" dirty="0" err="1"/>
              <a:t>thầu</a:t>
            </a:r>
            <a:endParaRPr lang="en-US" sz="2400" dirty="0"/>
          </a:p>
          <a:p>
            <a:r>
              <a:rPr lang="en-US" sz="2400" dirty="0"/>
              <a:t>Thông </a:t>
            </a:r>
            <a:r>
              <a:rPr lang="en-US" sz="2400" dirty="0" err="1"/>
              <a:t>tư</a:t>
            </a:r>
            <a:r>
              <a:rPr lang="en-US" sz="2400" dirty="0"/>
              <a:t> 05/2015/TT-BYT: DMT </a:t>
            </a:r>
            <a:r>
              <a:rPr lang="en-US" sz="2400" dirty="0" err="1"/>
              <a:t>vị</a:t>
            </a:r>
            <a:r>
              <a:rPr lang="en-US" sz="2400" dirty="0"/>
              <a:t> </a:t>
            </a:r>
            <a:r>
              <a:rPr lang="en-US" sz="2400" dirty="0" err="1"/>
              <a:t>thuốc</a:t>
            </a:r>
            <a:r>
              <a:rPr lang="en-US" sz="2400" dirty="0"/>
              <a:t>? DMT </a:t>
            </a:r>
            <a:r>
              <a:rPr lang="en-US" sz="2400" dirty="0" err="1"/>
              <a:t>dược</a:t>
            </a:r>
            <a:r>
              <a:rPr lang="en-US" sz="2400" dirty="0"/>
              <a:t> </a:t>
            </a:r>
            <a:r>
              <a:rPr lang="en-US" sz="2400" dirty="0" err="1"/>
              <a:t>liệu</a:t>
            </a:r>
            <a:r>
              <a:rPr lang="en-US" sz="2400" dirty="0"/>
              <a:t>? </a:t>
            </a:r>
            <a:r>
              <a:rPr lang="en-US" sz="2400" dirty="0" err="1"/>
              <a:t>Mã</a:t>
            </a:r>
            <a:r>
              <a:rPr lang="en-US" sz="2400" dirty="0"/>
              <a:t> </a:t>
            </a:r>
            <a:r>
              <a:rPr lang="en-US" sz="2400" dirty="0" err="1"/>
              <a:t>thuốc</a:t>
            </a:r>
            <a:r>
              <a:rPr lang="en-US" sz="2400" dirty="0"/>
              <a:t>?</a:t>
            </a:r>
          </a:p>
          <a:p>
            <a:endParaRPr lang="en-US" dirty="0"/>
          </a:p>
          <a:p>
            <a:pPr marL="0" indent="0">
              <a:buNone/>
            </a:pPr>
            <a:br>
              <a:rPr lang="en-US" dirty="0"/>
            </a:br>
            <a:endParaRPr lang="en-US" dirty="0"/>
          </a:p>
        </p:txBody>
      </p:sp>
    </p:spTree>
    <p:extLst>
      <p:ext uri="{BB962C8B-B14F-4D97-AF65-F5344CB8AC3E}">
        <p14:creationId xmlns:p14="http://schemas.microsoft.com/office/powerpoint/2010/main" val="14701825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38414-4D27-B9D2-CD5C-273B2CA1C292}"/>
              </a:ext>
            </a:extLst>
          </p:cNvPr>
          <p:cNvSpPr>
            <a:spLocks noGrp="1"/>
          </p:cNvSpPr>
          <p:nvPr>
            <p:ph type="title"/>
          </p:nvPr>
        </p:nvSpPr>
        <p:spPr>
          <a:xfrm>
            <a:off x="609600" y="214315"/>
            <a:ext cx="11315701" cy="1004886"/>
          </a:xfrm>
        </p:spPr>
        <p:txBody>
          <a:bodyPr/>
          <a:lstStyle/>
          <a:p>
            <a:pPr marL="0" indent="0">
              <a:buNone/>
            </a:pPr>
            <a:r>
              <a:rPr lang="en-US" sz="3200" b="1" dirty="0">
                <a:solidFill>
                  <a:srgbClr val="2D2D87"/>
                </a:solidFill>
              </a:rPr>
              <a:t>1. </a:t>
            </a:r>
            <a:r>
              <a:rPr lang="en-US" sz="3200" b="1" dirty="0" err="1">
                <a:solidFill>
                  <a:srgbClr val="2D2D87"/>
                </a:solidFill>
              </a:rPr>
              <a:t>Về</a:t>
            </a:r>
            <a:r>
              <a:rPr lang="en-US" sz="3200" b="1" dirty="0">
                <a:solidFill>
                  <a:srgbClr val="2D2D87"/>
                </a:solidFill>
              </a:rPr>
              <a:t> </a:t>
            </a:r>
            <a:r>
              <a:rPr lang="en-US" sz="3200" b="1" dirty="0" err="1">
                <a:solidFill>
                  <a:srgbClr val="2D2D87"/>
                </a:solidFill>
              </a:rPr>
              <a:t>đấu</a:t>
            </a:r>
            <a:r>
              <a:rPr lang="en-US" sz="3200" b="1" dirty="0">
                <a:solidFill>
                  <a:srgbClr val="2D2D87"/>
                </a:solidFill>
              </a:rPr>
              <a:t> </a:t>
            </a:r>
            <a:r>
              <a:rPr lang="en-US" sz="3200" b="1" dirty="0" err="1">
                <a:solidFill>
                  <a:srgbClr val="2D2D87"/>
                </a:solidFill>
              </a:rPr>
              <a:t>thầu</a:t>
            </a:r>
            <a:r>
              <a:rPr lang="en-US" sz="3200" b="1" dirty="0">
                <a:solidFill>
                  <a:srgbClr val="2D2D87"/>
                </a:solidFill>
              </a:rPr>
              <a:t>, </a:t>
            </a:r>
            <a:r>
              <a:rPr lang="en-US" sz="3200" b="1" dirty="0" err="1">
                <a:solidFill>
                  <a:srgbClr val="2D2D87"/>
                </a:solidFill>
              </a:rPr>
              <a:t>mua</a:t>
            </a:r>
            <a:r>
              <a:rPr lang="en-US" sz="3200" b="1" dirty="0">
                <a:solidFill>
                  <a:srgbClr val="2D2D87"/>
                </a:solidFill>
              </a:rPr>
              <a:t> </a:t>
            </a:r>
            <a:r>
              <a:rPr lang="en-US" sz="3200" b="1" dirty="0" err="1">
                <a:solidFill>
                  <a:srgbClr val="2D2D87"/>
                </a:solidFill>
              </a:rPr>
              <a:t>sắm</a:t>
            </a:r>
            <a:r>
              <a:rPr lang="en-US" sz="3200" b="1" dirty="0">
                <a:solidFill>
                  <a:srgbClr val="2D2D87"/>
                </a:solidFill>
              </a:rPr>
              <a:t> </a:t>
            </a:r>
            <a:r>
              <a:rPr lang="en-US" sz="3200" b="1" dirty="0" err="1">
                <a:solidFill>
                  <a:srgbClr val="2D2D87"/>
                </a:solidFill>
              </a:rPr>
              <a:t>và</a:t>
            </a:r>
            <a:r>
              <a:rPr lang="en-US" sz="3200" b="1" dirty="0">
                <a:solidFill>
                  <a:srgbClr val="2D2D87"/>
                </a:solidFill>
              </a:rPr>
              <a:t> </a:t>
            </a:r>
            <a:r>
              <a:rPr lang="en-US" sz="3200" b="1" dirty="0" err="1">
                <a:solidFill>
                  <a:srgbClr val="2D2D87"/>
                </a:solidFill>
              </a:rPr>
              <a:t>sử</a:t>
            </a:r>
            <a:r>
              <a:rPr lang="en-US" sz="3200" b="1" dirty="0">
                <a:solidFill>
                  <a:srgbClr val="2D2D87"/>
                </a:solidFill>
              </a:rPr>
              <a:t> </a:t>
            </a:r>
            <a:r>
              <a:rPr lang="en-US" sz="3200" b="1" dirty="0" err="1">
                <a:solidFill>
                  <a:srgbClr val="2D2D87"/>
                </a:solidFill>
              </a:rPr>
              <a:t>dụng</a:t>
            </a:r>
            <a:r>
              <a:rPr lang="en-US" sz="3200" b="1" dirty="0">
                <a:solidFill>
                  <a:srgbClr val="2D2D87"/>
                </a:solidFill>
              </a:rPr>
              <a:t> </a:t>
            </a:r>
            <a:r>
              <a:rPr lang="en-US" sz="3200" b="1" dirty="0" err="1">
                <a:solidFill>
                  <a:srgbClr val="2D2D87"/>
                </a:solidFill>
              </a:rPr>
              <a:t>thuốc</a:t>
            </a:r>
            <a:r>
              <a:rPr lang="en-US" sz="3200" b="1" dirty="0">
                <a:solidFill>
                  <a:srgbClr val="2D2D87"/>
                </a:solidFill>
              </a:rPr>
              <a:t> (</a:t>
            </a:r>
            <a:r>
              <a:rPr lang="en-US" sz="3200" b="1" dirty="0" err="1">
                <a:solidFill>
                  <a:srgbClr val="2D2D87"/>
                </a:solidFill>
              </a:rPr>
              <a:t>tiếp</a:t>
            </a:r>
            <a:r>
              <a:rPr lang="en-US" sz="3200" b="1" dirty="0">
                <a:solidFill>
                  <a:srgbClr val="2D2D87"/>
                </a:solidFill>
              </a:rPr>
              <a:t>) </a:t>
            </a:r>
          </a:p>
        </p:txBody>
      </p:sp>
      <p:sp>
        <p:nvSpPr>
          <p:cNvPr id="3" name="Content Placeholder 2">
            <a:extLst>
              <a:ext uri="{FF2B5EF4-FFF2-40B4-BE49-F238E27FC236}">
                <a16:creationId xmlns:a16="http://schemas.microsoft.com/office/drawing/2014/main" id="{AB758717-1FF8-0839-5F52-203285E08CE5}"/>
              </a:ext>
            </a:extLst>
          </p:cNvPr>
          <p:cNvSpPr>
            <a:spLocks noGrp="1"/>
          </p:cNvSpPr>
          <p:nvPr>
            <p:ph idx="1"/>
          </p:nvPr>
        </p:nvSpPr>
        <p:spPr>
          <a:xfrm>
            <a:off x="689675" y="1524000"/>
            <a:ext cx="11254317" cy="4687887"/>
          </a:xfrm>
        </p:spPr>
        <p:txBody>
          <a:bodyPr/>
          <a:lstStyle/>
          <a:p>
            <a:pPr lvl="0" algn="just"/>
            <a:r>
              <a:rPr lang="en-US" dirty="0" err="1">
                <a:latin typeface="Times New Roman" panose="02020603050405020304" pitchFamily="18" charset="0"/>
                <a:cs typeface="Times New Roman" panose="02020603050405020304" pitchFamily="18" charset="0"/>
              </a:rPr>
              <a:t>Nhiều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tỉnh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Tổ</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đấu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tập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trung</a:t>
            </a:r>
            <a:r>
              <a:rPr lang="en-US" dirty="0">
                <a:latin typeface="Times New Roman" panose="02020603050405020304" pitchFamily="18" charset="0"/>
                <a:cs typeface="Times New Roman" panose="02020603050405020304" pitchFamily="18" charset="0"/>
              </a:rPr>
              <a:t> =&gt;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sở</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đấu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gói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nhỏ</a:t>
            </a:r>
            <a:r>
              <a:rPr lang="en-US" dirty="0">
                <a:latin typeface="Times New Roman" panose="02020603050405020304" pitchFamily="18" charset="0"/>
                <a:cs typeface="Times New Roman" panose="02020603050405020304" pitchFamily="18" charset="0"/>
              </a:rPr>
              <a:t> =&gt; </a:t>
            </a:r>
            <a:r>
              <a:rPr lang="en-US" dirty="0" err="1">
                <a:latin typeface="Times New Roman" panose="02020603050405020304" pitchFamily="18" charset="0"/>
                <a:cs typeface="Times New Roman" panose="02020603050405020304" pitchFamily="18" charset="0"/>
              </a:rPr>
              <a:t>nên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tham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dự</a:t>
            </a:r>
            <a:r>
              <a:rPr lang="en-US" dirty="0">
                <a:latin typeface="Times New Roman" panose="02020603050405020304" pitchFamily="18" charset="0"/>
                <a:cs typeface="Times New Roman" panose="02020603050405020304" pitchFamily="18" charset="0"/>
              </a:rPr>
              <a:t> =&gt; </a:t>
            </a:r>
            <a:r>
              <a:rPr lang="en-US" dirty="0" err="1">
                <a:latin typeface="Times New Roman" panose="02020603050405020304" pitchFamily="18" charset="0"/>
                <a:cs typeface="Times New Roman" panose="02020603050405020304" pitchFamily="18" charset="0"/>
              </a:rPr>
              <a:t>dẫn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đảm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bảo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đủ</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mặt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hàng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thuốc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cổ</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truyền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người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bệnh</a:t>
            </a:r>
            <a:r>
              <a:rPr lang="en-US" dirty="0">
                <a:latin typeface="Times New Roman" panose="02020603050405020304" pitchFamily="18" charset="0"/>
                <a:cs typeface="Times New Roman" panose="02020603050405020304" pitchFamily="18" charset="0"/>
              </a:rPr>
              <a:t>,</a:t>
            </a:r>
          </a:p>
          <a:p>
            <a:pPr lvl="0" algn="just"/>
            <a:r>
              <a:rPr lang="en-US" dirty="0" err="1">
                <a:latin typeface="Times New Roman" panose="02020603050405020304" pitchFamily="18" charset="0"/>
                <a:cs typeface="Times New Roman" panose="02020603050405020304" pitchFamily="18" charset="0"/>
              </a:rPr>
              <a:t>Phối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hợp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thuốc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phẩm</a:t>
            </a:r>
            <a:r>
              <a:rPr lang="en-US" dirty="0">
                <a:latin typeface="Times New Roman" panose="02020603050405020304" pitchFamily="18" charset="0"/>
                <a:cs typeface="Times New Roman" panose="02020603050405020304" pitchFamily="18" charset="0"/>
              </a:rPr>
              <a:t> YHCT? </a:t>
            </a:r>
            <a:r>
              <a:rPr lang="en-US" dirty="0" err="1">
                <a:latin typeface="Times New Roman" panose="02020603050405020304" pitchFamily="18" charset="0"/>
                <a:cs typeface="Times New Roman" panose="02020603050405020304" pitchFamily="18" charset="0"/>
              </a:rPr>
              <a:t>Hàm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lượng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Đấu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Lựa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chọn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thuốc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Chỉ</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định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thuốc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phẩm</a:t>
            </a:r>
            <a:r>
              <a:rPr lang="en-US" dirty="0">
                <a:latin typeface="Times New Roman" panose="02020603050405020304" pitchFamily="18" charset="0"/>
                <a:cs typeface="Times New Roman" panose="02020603050405020304" pitchFamily="18" charset="0"/>
              </a:rPr>
              <a:t> YHCT </a:t>
            </a:r>
            <a:r>
              <a:rPr lang="en-US" dirty="0" err="1">
                <a:latin typeface="Times New Roman" panose="02020603050405020304" pitchFamily="18" charset="0"/>
                <a:cs typeface="Times New Roman" panose="02020603050405020304" pitchFamily="18" charset="0"/>
              </a:rPr>
              <a:t>rộng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rãi</a:t>
            </a:r>
            <a:r>
              <a:rPr lang="en-US" dirty="0">
                <a:latin typeface="Times New Roman" panose="02020603050405020304" pitchFamily="18" charset="0"/>
                <a:cs typeface="Times New Roman" panose="02020603050405020304" pitchFamily="18" charset="0"/>
              </a:rPr>
              <a:t> ? SD </a:t>
            </a:r>
            <a:r>
              <a:rPr lang="en-US" dirty="0" err="1">
                <a:latin typeface="Times New Roman" panose="02020603050405020304" pitchFamily="18" charset="0"/>
                <a:cs typeface="Times New Roman" panose="02020603050405020304" pitchFamily="18" charset="0"/>
              </a:rPr>
              <a:t>rộng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rãi</a:t>
            </a:r>
            <a:r>
              <a:rPr lang="en-US" dirty="0">
                <a:latin typeface="Times New Roman" panose="02020603050405020304" pitchFamily="18" charset="0"/>
                <a:cs typeface="Times New Roman" panose="02020603050405020304" pitchFamily="18" charset="0"/>
              </a:rPr>
              <a:t> ? Chi </a:t>
            </a:r>
            <a:r>
              <a:rPr lang="en-US" dirty="0" err="1">
                <a:latin typeface="Times New Roman" panose="02020603050405020304" pitchFamily="18" charset="0"/>
                <a:cs typeface="Times New Roman" panose="02020603050405020304" pitchFamily="18" charset="0"/>
              </a:rPr>
              <a:t>phí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cao</a:t>
            </a:r>
            <a:r>
              <a:rPr lang="en-US" dirty="0">
                <a:latin typeface="Times New Roman" panose="02020603050405020304" pitchFamily="18" charset="0"/>
                <a:cs typeface="Times New Roman" panose="02020603050405020304" pitchFamily="18" charset="0"/>
              </a:rPr>
              <a:t>?</a:t>
            </a:r>
          </a:p>
          <a:p>
            <a:pPr lvl="0" algn="just"/>
            <a:r>
              <a:rPr lang="en-US" dirty="0" err="1">
                <a:latin typeface="Times New Roman" panose="02020603050405020304" pitchFamily="18" charset="0"/>
                <a:cs typeface="Times New Roman" panose="02020603050405020304" pitchFamily="18" charset="0"/>
              </a:rPr>
              <a:t>Thiếu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định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hướng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dẫn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chặt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sắm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thuốc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sở</a:t>
            </a:r>
            <a:r>
              <a:rPr lang="en-US" dirty="0">
                <a:latin typeface="Times New Roman" panose="02020603050405020304" pitchFamily="18" charset="0"/>
                <a:cs typeface="Times New Roman" panose="02020603050405020304" pitchFamily="18" charset="0"/>
              </a:rPr>
              <a:t> y </a:t>
            </a:r>
            <a:r>
              <a:rPr lang="en-US" dirty="0" err="1">
                <a:latin typeface="Times New Roman" panose="02020603050405020304" pitchFamily="18" charset="0"/>
                <a:cs typeface="Times New Roman" panose="02020603050405020304" pitchFamily="18" charset="0"/>
              </a:rPr>
              <a:t>tế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thanh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tại</a:t>
            </a:r>
            <a:r>
              <a:rPr lang="en-US" dirty="0">
                <a:latin typeface="Times New Roman" panose="02020603050405020304" pitchFamily="18" charset="0"/>
                <a:cs typeface="Times New Roman" panose="02020603050405020304" pitchFamily="18" charset="0"/>
              </a:rPr>
              <a:t> y </a:t>
            </a:r>
            <a:r>
              <a:rPr lang="en-US" dirty="0" err="1">
                <a:latin typeface="Times New Roman" panose="02020603050405020304" pitchFamily="18" charset="0"/>
                <a:cs typeface="Times New Roman" panose="02020603050405020304" pitchFamily="18" charset="0"/>
              </a:rPr>
              <a:t>tế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nhân</a:t>
            </a:r>
            <a:r>
              <a:rPr lang="en-US" dirty="0">
                <a:latin typeface="Times New Roman" panose="02020603050405020304" pitchFamily="18" charset="0"/>
                <a:cs typeface="Times New Roman" panose="02020603050405020304" pitchFamily="18" charset="0"/>
              </a:rPr>
              <a:t> =&gt; </a:t>
            </a:r>
            <a:r>
              <a:rPr lang="en-US" dirty="0" err="1">
                <a:latin typeface="Times New Roman" panose="02020603050405020304" pitchFamily="18" charset="0"/>
                <a:cs typeface="Times New Roman" panose="02020603050405020304" pitchFamily="18" charset="0"/>
              </a:rPr>
              <a:t>Giá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đấu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KQĐTTT </a:t>
            </a:r>
            <a:r>
              <a:rPr lang="en-US" dirty="0" err="1">
                <a:latin typeface="Times New Roman" panose="02020603050405020304" pitchFamily="18" charset="0"/>
                <a:cs typeface="Times New Roman" panose="02020603050405020304" pitchFamily="18" charset="0"/>
              </a:rPr>
              <a:t>địa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phương</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Bệnh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viện</a:t>
            </a:r>
            <a:r>
              <a:rPr lang="en-US" dirty="0">
                <a:latin typeface="Times New Roman" panose="02020603050405020304" pitchFamily="18" charset="0"/>
                <a:cs typeface="Times New Roman" panose="02020603050405020304" pitchFamily="18" charset="0"/>
              </a:rPr>
              <a:t> YHCT </a:t>
            </a:r>
            <a:r>
              <a:rPr lang="en-US" dirty="0" err="1">
                <a:latin typeface="Times New Roman" panose="02020603050405020304" pitchFamily="18" charset="0"/>
                <a:cs typeface="Times New Roman" panose="02020603050405020304" pitchFamily="18" charset="0"/>
              </a:rPr>
              <a:t>LanQ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Bắc</a:t>
            </a:r>
            <a:r>
              <a:rPr lang="en-US" dirty="0">
                <a:latin typeface="Times New Roman" panose="02020603050405020304" pitchFamily="18" charset="0"/>
                <a:cs typeface="Times New Roman" panose="02020603050405020304" pitchFamily="18" charset="0"/>
              </a:rPr>
              <a:t> Giang), </a:t>
            </a:r>
          </a:p>
        </p:txBody>
      </p:sp>
    </p:spTree>
    <p:extLst>
      <p:ext uri="{BB962C8B-B14F-4D97-AF65-F5344CB8AC3E}">
        <p14:creationId xmlns:p14="http://schemas.microsoft.com/office/powerpoint/2010/main" val="292765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9901E-96C2-B907-1CC1-955BAB587A39}"/>
              </a:ext>
            </a:extLst>
          </p:cNvPr>
          <p:cNvSpPr>
            <a:spLocks noGrp="1"/>
          </p:cNvSpPr>
          <p:nvPr>
            <p:ph type="title"/>
          </p:nvPr>
        </p:nvSpPr>
        <p:spPr/>
        <p:txBody>
          <a:bodyPr/>
          <a:lstStyle/>
          <a:p>
            <a:r>
              <a:rPr lang="en-US" sz="3200" b="1" dirty="0">
                <a:solidFill>
                  <a:srgbClr val="2D2D87"/>
                </a:solidFill>
              </a:rPr>
              <a:t>1. </a:t>
            </a:r>
            <a:r>
              <a:rPr lang="en-US" sz="3200" b="1" dirty="0" err="1">
                <a:solidFill>
                  <a:srgbClr val="2D2D87"/>
                </a:solidFill>
              </a:rPr>
              <a:t>Về</a:t>
            </a:r>
            <a:r>
              <a:rPr lang="en-US" sz="3200" b="1" dirty="0">
                <a:solidFill>
                  <a:srgbClr val="2D2D87"/>
                </a:solidFill>
              </a:rPr>
              <a:t> </a:t>
            </a:r>
            <a:r>
              <a:rPr lang="en-US" sz="3200" b="1" dirty="0" err="1">
                <a:solidFill>
                  <a:srgbClr val="2D2D87"/>
                </a:solidFill>
              </a:rPr>
              <a:t>đấu</a:t>
            </a:r>
            <a:r>
              <a:rPr lang="en-US" sz="3200" b="1" dirty="0">
                <a:solidFill>
                  <a:srgbClr val="2D2D87"/>
                </a:solidFill>
              </a:rPr>
              <a:t> </a:t>
            </a:r>
            <a:r>
              <a:rPr lang="en-US" sz="3200" b="1" dirty="0" err="1">
                <a:solidFill>
                  <a:srgbClr val="2D2D87"/>
                </a:solidFill>
              </a:rPr>
              <a:t>thầu</a:t>
            </a:r>
            <a:r>
              <a:rPr lang="en-US" sz="3200" b="1" dirty="0">
                <a:solidFill>
                  <a:srgbClr val="2D2D87"/>
                </a:solidFill>
              </a:rPr>
              <a:t>, </a:t>
            </a:r>
            <a:r>
              <a:rPr lang="en-US" sz="3200" b="1" dirty="0" err="1">
                <a:solidFill>
                  <a:srgbClr val="2D2D87"/>
                </a:solidFill>
              </a:rPr>
              <a:t>mua</a:t>
            </a:r>
            <a:r>
              <a:rPr lang="en-US" sz="3200" b="1" dirty="0">
                <a:solidFill>
                  <a:srgbClr val="2D2D87"/>
                </a:solidFill>
              </a:rPr>
              <a:t> </a:t>
            </a:r>
            <a:r>
              <a:rPr lang="en-US" sz="3200" b="1" dirty="0" err="1">
                <a:solidFill>
                  <a:srgbClr val="2D2D87"/>
                </a:solidFill>
              </a:rPr>
              <a:t>sắm</a:t>
            </a:r>
            <a:r>
              <a:rPr lang="en-US" sz="3200" b="1" dirty="0">
                <a:solidFill>
                  <a:srgbClr val="2D2D87"/>
                </a:solidFill>
              </a:rPr>
              <a:t> </a:t>
            </a:r>
            <a:r>
              <a:rPr lang="en-US" sz="3200" b="1" dirty="0" err="1">
                <a:solidFill>
                  <a:srgbClr val="2D2D87"/>
                </a:solidFill>
              </a:rPr>
              <a:t>và</a:t>
            </a:r>
            <a:r>
              <a:rPr lang="en-US" sz="3200" b="1" dirty="0">
                <a:solidFill>
                  <a:srgbClr val="2D2D87"/>
                </a:solidFill>
              </a:rPr>
              <a:t> </a:t>
            </a:r>
            <a:r>
              <a:rPr lang="en-US" sz="3200" b="1" dirty="0" err="1">
                <a:solidFill>
                  <a:srgbClr val="2D2D87"/>
                </a:solidFill>
              </a:rPr>
              <a:t>sử</a:t>
            </a:r>
            <a:r>
              <a:rPr lang="en-US" sz="3200" b="1" dirty="0">
                <a:solidFill>
                  <a:srgbClr val="2D2D87"/>
                </a:solidFill>
              </a:rPr>
              <a:t> </a:t>
            </a:r>
            <a:r>
              <a:rPr lang="en-US" sz="3200" b="1" dirty="0" err="1">
                <a:solidFill>
                  <a:srgbClr val="2D2D87"/>
                </a:solidFill>
              </a:rPr>
              <a:t>dụng</a:t>
            </a:r>
            <a:r>
              <a:rPr lang="en-US" sz="3200" b="1" dirty="0">
                <a:solidFill>
                  <a:srgbClr val="2D2D87"/>
                </a:solidFill>
              </a:rPr>
              <a:t> </a:t>
            </a:r>
            <a:r>
              <a:rPr lang="en-US" sz="3200" b="1" dirty="0" err="1">
                <a:solidFill>
                  <a:srgbClr val="2D2D87"/>
                </a:solidFill>
              </a:rPr>
              <a:t>thuốc</a:t>
            </a:r>
            <a:r>
              <a:rPr lang="en-US" sz="3200" b="1" dirty="0">
                <a:solidFill>
                  <a:srgbClr val="2D2D87"/>
                </a:solidFill>
              </a:rPr>
              <a:t> (</a:t>
            </a:r>
            <a:r>
              <a:rPr lang="en-US" sz="3200" b="1" dirty="0" err="1">
                <a:solidFill>
                  <a:srgbClr val="2D2D87"/>
                </a:solidFill>
              </a:rPr>
              <a:t>tiếp</a:t>
            </a:r>
            <a:r>
              <a:rPr lang="en-US" sz="3200" b="1" dirty="0">
                <a:solidFill>
                  <a:srgbClr val="2D2D87"/>
                </a:solidFill>
              </a:rPr>
              <a:t>) </a:t>
            </a:r>
            <a:endParaRPr lang="en-US" sz="3200" dirty="0"/>
          </a:p>
        </p:txBody>
      </p:sp>
      <p:sp>
        <p:nvSpPr>
          <p:cNvPr id="3" name="Content Placeholder 2">
            <a:extLst>
              <a:ext uri="{FF2B5EF4-FFF2-40B4-BE49-F238E27FC236}">
                <a16:creationId xmlns:a16="http://schemas.microsoft.com/office/drawing/2014/main" id="{99299007-42B8-E5E5-D042-583AA2344662}"/>
              </a:ext>
            </a:extLst>
          </p:cNvPr>
          <p:cNvSpPr>
            <a:spLocks noGrp="1"/>
          </p:cNvSpPr>
          <p:nvPr>
            <p:ph idx="1"/>
          </p:nvPr>
        </p:nvSpPr>
        <p:spPr>
          <a:xfrm>
            <a:off x="762000" y="2017713"/>
            <a:ext cx="11178117" cy="4114800"/>
          </a:xfrm>
        </p:spPr>
        <p:txBody>
          <a:bodyPr/>
          <a:lstStyle/>
          <a:p>
            <a:pPr lvl="0" algn="just"/>
            <a:r>
              <a:rPr lang="en-US" sz="2800" dirty="0" err="1"/>
              <a:t>Các</a:t>
            </a:r>
            <a:r>
              <a:rPr lang="en-US" sz="2800" dirty="0"/>
              <a:t> CSKCB </a:t>
            </a:r>
            <a:r>
              <a:rPr lang="en-US" sz="2800" dirty="0" err="1"/>
              <a:t>tự</a:t>
            </a:r>
            <a:r>
              <a:rPr lang="en-US" sz="2800" dirty="0"/>
              <a:t> </a:t>
            </a:r>
            <a:r>
              <a:rPr lang="en-US" sz="2800" dirty="0" err="1"/>
              <a:t>bào</a:t>
            </a:r>
            <a:r>
              <a:rPr lang="en-US" sz="2800" dirty="0"/>
              <a:t> </a:t>
            </a:r>
            <a:r>
              <a:rPr lang="en-US" sz="2800" dirty="0" err="1"/>
              <a:t>chế</a:t>
            </a:r>
            <a:r>
              <a:rPr lang="en-US" sz="2800" dirty="0"/>
              <a:t> </a:t>
            </a:r>
            <a:r>
              <a:rPr lang="en-US" sz="2800" dirty="0" err="1"/>
              <a:t>thuốc</a:t>
            </a:r>
            <a:r>
              <a:rPr lang="en-US" sz="2800" dirty="0"/>
              <a:t>: </a:t>
            </a:r>
            <a:r>
              <a:rPr lang="en-US" sz="2800" dirty="0" err="1"/>
              <a:t>Xác</a:t>
            </a:r>
            <a:r>
              <a:rPr lang="en-US" sz="2800" dirty="0"/>
              <a:t> </a:t>
            </a:r>
            <a:r>
              <a:rPr lang="en-US" sz="2800" dirty="0" err="1"/>
              <a:t>định</a:t>
            </a:r>
            <a:r>
              <a:rPr lang="en-US" sz="2800" dirty="0"/>
              <a:t> </a:t>
            </a:r>
            <a:r>
              <a:rPr lang="en-US" sz="2800" dirty="0" err="1"/>
              <a:t>giá</a:t>
            </a:r>
            <a:r>
              <a:rPr lang="en-US" sz="2800" dirty="0"/>
              <a:t> </a:t>
            </a:r>
            <a:r>
              <a:rPr lang="en-US" sz="2800" dirty="0" err="1"/>
              <a:t>thuốc</a:t>
            </a:r>
            <a:r>
              <a:rPr lang="en-US" sz="2800" dirty="0"/>
              <a:t>? </a:t>
            </a:r>
          </a:p>
          <a:p>
            <a:pPr lvl="1" algn="just"/>
            <a:r>
              <a:rPr lang="en-US" dirty="0"/>
              <a:t>chi </a:t>
            </a:r>
            <a:r>
              <a:rPr lang="en-US" dirty="0" err="1"/>
              <a:t>phí</a:t>
            </a:r>
            <a:r>
              <a:rPr lang="en-US" dirty="0"/>
              <a:t> </a:t>
            </a:r>
            <a:r>
              <a:rPr lang="en-US" dirty="0" err="1"/>
              <a:t>nhân</a:t>
            </a:r>
            <a:r>
              <a:rPr lang="en-US" dirty="0"/>
              <a:t> </a:t>
            </a:r>
            <a:r>
              <a:rPr lang="en-US" dirty="0" err="1"/>
              <a:t>công</a:t>
            </a:r>
            <a:r>
              <a:rPr lang="en-US" dirty="0"/>
              <a:t>? </a:t>
            </a:r>
          </a:p>
          <a:p>
            <a:pPr lvl="1" algn="just"/>
            <a:r>
              <a:rPr lang="en-US" dirty="0"/>
              <a:t>Chi </a:t>
            </a:r>
            <a:r>
              <a:rPr lang="en-US" dirty="0" err="1"/>
              <a:t>phí</a:t>
            </a:r>
            <a:r>
              <a:rPr lang="en-US" dirty="0"/>
              <a:t> </a:t>
            </a:r>
            <a:r>
              <a:rPr lang="en-US" dirty="0" err="1"/>
              <a:t>giá</a:t>
            </a:r>
            <a:r>
              <a:rPr lang="en-US" dirty="0"/>
              <a:t> </a:t>
            </a:r>
            <a:r>
              <a:rPr lang="en-US" dirty="0" err="1"/>
              <a:t>điện</a:t>
            </a:r>
            <a:r>
              <a:rPr lang="en-US" dirty="0"/>
              <a:t>, </a:t>
            </a:r>
            <a:r>
              <a:rPr lang="en-US" dirty="0" err="1"/>
              <a:t>nước</a:t>
            </a:r>
            <a:r>
              <a:rPr lang="en-US" dirty="0"/>
              <a:t>, gas/ </a:t>
            </a:r>
            <a:r>
              <a:rPr lang="en-US" dirty="0" err="1"/>
              <a:t>chất</a:t>
            </a:r>
            <a:r>
              <a:rPr lang="en-US" dirty="0"/>
              <a:t> </a:t>
            </a:r>
            <a:r>
              <a:rPr lang="en-US" dirty="0" err="1"/>
              <a:t>đốt</a:t>
            </a:r>
            <a:r>
              <a:rPr lang="en-US" dirty="0"/>
              <a:t> ?</a:t>
            </a:r>
          </a:p>
          <a:p>
            <a:pPr lvl="1" algn="just"/>
            <a:r>
              <a:rPr lang="en-US" dirty="0" err="1"/>
              <a:t>Giá</a:t>
            </a:r>
            <a:r>
              <a:rPr lang="en-US" dirty="0"/>
              <a:t> </a:t>
            </a:r>
            <a:r>
              <a:rPr lang="en-US" dirty="0" err="1"/>
              <a:t>thuốc</a:t>
            </a:r>
            <a:r>
              <a:rPr lang="en-US" dirty="0"/>
              <a:t> </a:t>
            </a:r>
            <a:r>
              <a:rPr lang="en-US" dirty="0" err="1"/>
              <a:t>cơ</a:t>
            </a:r>
            <a:r>
              <a:rPr lang="en-US" dirty="0"/>
              <a:t> </a:t>
            </a:r>
            <a:r>
              <a:rPr lang="en-US" dirty="0" err="1"/>
              <a:t>sở</a:t>
            </a:r>
            <a:r>
              <a:rPr lang="en-US" dirty="0"/>
              <a:t> KCB </a:t>
            </a:r>
            <a:r>
              <a:rPr lang="en-US" dirty="0" err="1"/>
              <a:t>tự</a:t>
            </a:r>
            <a:r>
              <a:rPr lang="en-US" dirty="0"/>
              <a:t> </a:t>
            </a:r>
            <a:r>
              <a:rPr lang="en-US" dirty="0" err="1"/>
              <a:t>bào</a:t>
            </a:r>
            <a:r>
              <a:rPr lang="en-US" dirty="0"/>
              <a:t> </a:t>
            </a:r>
            <a:r>
              <a:rPr lang="en-US" dirty="0" err="1"/>
              <a:t>chế</a:t>
            </a:r>
            <a:r>
              <a:rPr lang="en-US" dirty="0"/>
              <a:t> </a:t>
            </a:r>
            <a:r>
              <a:rPr lang="en-US" dirty="0" err="1"/>
              <a:t>cao</a:t>
            </a:r>
            <a:r>
              <a:rPr lang="en-US" dirty="0"/>
              <a:t> </a:t>
            </a:r>
            <a:r>
              <a:rPr lang="en-US" dirty="0" err="1"/>
              <a:t>hơn</a:t>
            </a:r>
            <a:r>
              <a:rPr lang="en-US" dirty="0"/>
              <a:t> </a:t>
            </a:r>
            <a:r>
              <a:rPr lang="en-US" dirty="0" err="1"/>
              <a:t>giá</a:t>
            </a:r>
            <a:r>
              <a:rPr lang="en-US" dirty="0"/>
              <a:t> </a:t>
            </a:r>
            <a:r>
              <a:rPr lang="en-US" dirty="0" err="1"/>
              <a:t>thuốc</a:t>
            </a:r>
            <a:r>
              <a:rPr lang="en-US" dirty="0"/>
              <a:t> </a:t>
            </a:r>
            <a:r>
              <a:rPr lang="en-US" dirty="0" err="1"/>
              <a:t>chế</a:t>
            </a:r>
            <a:r>
              <a:rPr lang="en-US" dirty="0"/>
              <a:t> </a:t>
            </a:r>
            <a:r>
              <a:rPr lang="en-US" dirty="0" err="1"/>
              <a:t>phẩm</a:t>
            </a:r>
            <a:r>
              <a:rPr lang="en-US" dirty="0"/>
              <a:t> </a:t>
            </a:r>
            <a:r>
              <a:rPr lang="en-US" dirty="0" err="1"/>
              <a:t>trúng</a:t>
            </a:r>
            <a:r>
              <a:rPr lang="en-US" dirty="0"/>
              <a:t> </a:t>
            </a:r>
            <a:r>
              <a:rPr lang="en-US" dirty="0" err="1"/>
              <a:t>thầu</a:t>
            </a:r>
            <a:r>
              <a:rPr lang="en-US" dirty="0"/>
              <a:t>? </a:t>
            </a:r>
          </a:p>
          <a:p>
            <a:pPr lvl="0" algn="just"/>
            <a:r>
              <a:rPr lang="en-US" sz="2800" dirty="0" err="1"/>
              <a:t>Chỉ</a:t>
            </a:r>
            <a:r>
              <a:rPr lang="en-US" sz="2800" dirty="0"/>
              <a:t> </a:t>
            </a:r>
            <a:r>
              <a:rPr lang="en-US" sz="2800" dirty="0" err="1"/>
              <a:t>định</a:t>
            </a:r>
            <a:r>
              <a:rPr lang="en-US" sz="2800" dirty="0"/>
              <a:t> </a:t>
            </a:r>
            <a:r>
              <a:rPr lang="en-US" sz="2800" dirty="0" err="1"/>
              <a:t>thuốc</a:t>
            </a:r>
            <a:r>
              <a:rPr lang="en-US" sz="2800" dirty="0"/>
              <a:t> </a:t>
            </a:r>
            <a:r>
              <a:rPr lang="en-US" sz="2800" dirty="0" err="1"/>
              <a:t>chế</a:t>
            </a:r>
            <a:r>
              <a:rPr lang="en-US" sz="2800" dirty="0"/>
              <a:t> </a:t>
            </a:r>
            <a:r>
              <a:rPr lang="en-US" sz="2800" dirty="0" err="1"/>
              <a:t>phẩm</a:t>
            </a:r>
            <a:r>
              <a:rPr lang="en-US" sz="2800" dirty="0"/>
              <a:t> </a:t>
            </a:r>
            <a:r>
              <a:rPr lang="en-US" sz="2800" dirty="0" err="1"/>
              <a:t>rộng</a:t>
            </a:r>
            <a:r>
              <a:rPr lang="en-US" sz="2800" dirty="0"/>
              <a:t> </a:t>
            </a:r>
            <a:r>
              <a:rPr lang="en-US" sz="2800" dirty="0" err="1"/>
              <a:t>rãi</a:t>
            </a:r>
            <a:r>
              <a:rPr lang="en-US" sz="2800" dirty="0"/>
              <a:t>? Chi </a:t>
            </a:r>
            <a:r>
              <a:rPr lang="en-US" sz="2800" dirty="0" err="1"/>
              <a:t>phí</a:t>
            </a:r>
            <a:r>
              <a:rPr lang="en-US" sz="2800" dirty="0"/>
              <a:t> </a:t>
            </a:r>
            <a:r>
              <a:rPr lang="en-US" sz="2800" dirty="0" err="1"/>
              <a:t>thuốc</a:t>
            </a:r>
            <a:r>
              <a:rPr lang="en-US" sz="2800" dirty="0"/>
              <a:t> </a:t>
            </a:r>
            <a:r>
              <a:rPr lang="en-US" sz="2800" dirty="0" err="1"/>
              <a:t>cao</a:t>
            </a:r>
            <a:r>
              <a:rPr lang="en-US" sz="2800" dirty="0"/>
              <a:t>?</a:t>
            </a:r>
          </a:p>
          <a:p>
            <a:pPr algn="just"/>
            <a:r>
              <a:rPr lang="en-US" sz="2800" dirty="0"/>
              <a:t>TT 05/2015/TT-BYT: </a:t>
            </a:r>
            <a:r>
              <a:rPr lang="vi-VN" sz="2800" dirty="0"/>
              <a:t>không giới hạn tuyến và hạng bệnh viện</a:t>
            </a:r>
            <a:r>
              <a:rPr lang="en-US" sz="2800" dirty="0"/>
              <a:t> (249 </a:t>
            </a:r>
            <a:r>
              <a:rPr lang="en-US" sz="2800" dirty="0" err="1"/>
              <a:t>thuốc</a:t>
            </a:r>
            <a:r>
              <a:rPr lang="en-US" sz="2800" dirty="0"/>
              <a:t> </a:t>
            </a:r>
            <a:r>
              <a:rPr lang="en-US" sz="2800" dirty="0" err="1"/>
              <a:t>chế</a:t>
            </a:r>
            <a:r>
              <a:rPr lang="en-US" sz="2800" dirty="0"/>
              <a:t> </a:t>
            </a:r>
            <a:r>
              <a:rPr lang="en-US" sz="2800" dirty="0" err="1"/>
              <a:t>phẩm</a:t>
            </a:r>
            <a:r>
              <a:rPr lang="en-US" sz="2800" dirty="0"/>
              <a:t>: </a:t>
            </a:r>
            <a:r>
              <a:rPr lang="en-US" sz="2800" dirty="0" err="1"/>
              <a:t>chỉ</a:t>
            </a:r>
            <a:r>
              <a:rPr lang="en-US" sz="2800" dirty="0"/>
              <a:t> </a:t>
            </a:r>
            <a:r>
              <a:rPr lang="en-US" sz="2800" dirty="0" err="1"/>
              <a:t>có</a:t>
            </a:r>
            <a:r>
              <a:rPr lang="en-US" sz="2800" dirty="0"/>
              <a:t> 19 </a:t>
            </a:r>
            <a:r>
              <a:rPr lang="en-US" sz="2800" dirty="0" err="1"/>
              <a:t>thuốc</a:t>
            </a:r>
            <a:r>
              <a:rPr lang="en-US" sz="2800" dirty="0"/>
              <a:t> </a:t>
            </a:r>
            <a:r>
              <a:rPr lang="en-US" sz="2800" dirty="0" err="1"/>
              <a:t>có</a:t>
            </a:r>
            <a:r>
              <a:rPr lang="en-US" sz="2800" dirty="0"/>
              <a:t> </a:t>
            </a:r>
            <a:r>
              <a:rPr lang="en-US" sz="2800" dirty="0" err="1"/>
              <a:t>giới</a:t>
            </a:r>
            <a:r>
              <a:rPr lang="en-US" sz="2800" dirty="0"/>
              <a:t> </a:t>
            </a:r>
            <a:r>
              <a:rPr lang="en-US" sz="2800" dirty="0" err="1"/>
              <a:t>hạn</a:t>
            </a:r>
            <a:r>
              <a:rPr lang="en-US" sz="2800" dirty="0"/>
              <a:t>, </a:t>
            </a:r>
            <a:r>
              <a:rPr lang="en-US" sz="2800" dirty="0" err="1"/>
              <a:t>điều</a:t>
            </a:r>
            <a:r>
              <a:rPr lang="en-US" sz="2800" dirty="0"/>
              <a:t> </a:t>
            </a:r>
            <a:r>
              <a:rPr lang="en-US" sz="2800" dirty="0" err="1"/>
              <a:t>kiện</a:t>
            </a:r>
            <a:r>
              <a:rPr lang="en-US" sz="2800" dirty="0"/>
              <a:t> </a:t>
            </a:r>
            <a:r>
              <a:rPr lang="en-US" sz="2800" dirty="0" err="1"/>
              <a:t>thanh</a:t>
            </a:r>
            <a:r>
              <a:rPr lang="en-US" sz="2800" dirty="0"/>
              <a:t> </a:t>
            </a:r>
            <a:r>
              <a:rPr lang="en-US" sz="2800" dirty="0" err="1"/>
              <a:t>toán</a:t>
            </a:r>
            <a:r>
              <a:rPr lang="en-US" sz="2800" dirty="0"/>
              <a:t> BHYT)</a:t>
            </a:r>
            <a:endParaRPr lang="en-US" sz="2800" dirty="0">
              <a:solidFill>
                <a:schemeClr val="tx1"/>
              </a:solidFill>
              <a:latin typeface="Times New Roman (Headings)"/>
            </a:endParaRPr>
          </a:p>
          <a:p>
            <a:pPr lvl="0" algn="just"/>
            <a:endParaRPr lang="en-US" sz="3200" dirty="0"/>
          </a:p>
          <a:p>
            <a:pPr lvl="1" algn="just"/>
            <a:endParaRPr lang="en-US" dirty="0"/>
          </a:p>
        </p:txBody>
      </p:sp>
    </p:spTree>
    <p:extLst>
      <p:ext uri="{BB962C8B-B14F-4D97-AF65-F5344CB8AC3E}">
        <p14:creationId xmlns:p14="http://schemas.microsoft.com/office/powerpoint/2010/main" val="42653060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ED777-9D28-CA39-ACB6-371CEBB215B4}"/>
              </a:ext>
            </a:extLst>
          </p:cNvPr>
          <p:cNvSpPr>
            <a:spLocks noGrp="1"/>
          </p:cNvSpPr>
          <p:nvPr>
            <p:ph type="title"/>
          </p:nvPr>
        </p:nvSpPr>
        <p:spPr/>
        <p:txBody>
          <a:bodyPr/>
          <a:lstStyle/>
          <a:p>
            <a:r>
              <a:rPr lang="en-US" dirty="0"/>
              <a:t>2. </a:t>
            </a:r>
            <a:r>
              <a:rPr lang="en-US" dirty="0" err="1"/>
              <a:t>Về</a:t>
            </a:r>
            <a:r>
              <a:rPr lang="en-US" dirty="0"/>
              <a:t> </a:t>
            </a:r>
            <a:r>
              <a:rPr lang="en-US" dirty="0" err="1"/>
              <a:t>thanh</a:t>
            </a:r>
            <a:r>
              <a:rPr lang="en-US" dirty="0"/>
              <a:t> </a:t>
            </a:r>
            <a:r>
              <a:rPr lang="en-US" dirty="0" err="1"/>
              <a:t>toán</a:t>
            </a:r>
            <a:r>
              <a:rPr lang="en-US" dirty="0"/>
              <a:t> DVKT</a:t>
            </a:r>
          </a:p>
        </p:txBody>
      </p:sp>
      <p:sp>
        <p:nvSpPr>
          <p:cNvPr id="3" name="Content Placeholder 2">
            <a:extLst>
              <a:ext uri="{FF2B5EF4-FFF2-40B4-BE49-F238E27FC236}">
                <a16:creationId xmlns:a16="http://schemas.microsoft.com/office/drawing/2014/main" id="{B67D00D8-01CD-8389-E7F8-5602CE24D635}"/>
              </a:ext>
            </a:extLst>
          </p:cNvPr>
          <p:cNvSpPr>
            <a:spLocks noGrp="1"/>
          </p:cNvSpPr>
          <p:nvPr>
            <p:ph idx="1"/>
          </p:nvPr>
        </p:nvSpPr>
        <p:spPr>
          <a:xfrm>
            <a:off x="304800" y="2057400"/>
            <a:ext cx="11277600" cy="4114800"/>
          </a:xfrm>
        </p:spPr>
        <p:txBody>
          <a:bodyPr/>
          <a:lstStyle/>
          <a:p>
            <a:pPr marL="0" indent="0">
              <a:buNone/>
            </a:pPr>
            <a:r>
              <a:rPr lang="en-US" sz="2000" b="1" dirty="0">
                <a:solidFill>
                  <a:srgbClr val="FF0000"/>
                </a:solidFill>
              </a:rPr>
              <a:t>2.1.BẤT CẬP VỀ CĂN CỨ CỦA BÁC SỸ CHỈ ĐỊNH ĐIỀU TRỊ NỘI TRÚ BAN NGÀY</a:t>
            </a:r>
            <a:endParaRPr lang="en-US" sz="2000" b="1" dirty="0">
              <a:solidFill>
                <a:srgbClr val="FF0000"/>
              </a:solidFill>
              <a:latin typeface="Times New Roman" panose="02020603050405020304" pitchFamily="18" charset="0"/>
              <a:cs typeface="Times New Roman" panose="02020603050405020304" pitchFamily="18" charset="0"/>
            </a:endParaRPr>
          </a:p>
          <a:p>
            <a:pPr lvl="0" algn="just"/>
            <a:r>
              <a:rPr lang="en-US" sz="2000" dirty="0"/>
              <a:t>Theo </a:t>
            </a:r>
            <a:r>
              <a:rPr lang="en-US" sz="2000" dirty="0" err="1"/>
              <a:t>quy</a:t>
            </a:r>
            <a:r>
              <a:rPr lang="en-US" sz="2000" dirty="0"/>
              <a:t> </a:t>
            </a:r>
            <a:r>
              <a:rPr lang="en-US" sz="2000" dirty="0" err="1"/>
              <a:t>định</a:t>
            </a:r>
            <a:r>
              <a:rPr lang="en-US" sz="2000" dirty="0"/>
              <a:t> </a:t>
            </a:r>
            <a:r>
              <a:rPr lang="en-US" sz="2000" dirty="0" err="1"/>
              <a:t>tại</a:t>
            </a:r>
            <a:r>
              <a:rPr lang="en-US" sz="2000" dirty="0"/>
              <a:t> </a:t>
            </a:r>
            <a:r>
              <a:rPr lang="en-US" sz="2000" dirty="0" err="1"/>
              <a:t>khoản</a:t>
            </a:r>
            <a:r>
              <a:rPr lang="en-US" sz="2000" dirty="0"/>
              <a:t> 1 </a:t>
            </a:r>
            <a:r>
              <a:rPr lang="en-US" sz="2000" dirty="0" err="1"/>
              <a:t>Điều</a:t>
            </a:r>
            <a:r>
              <a:rPr lang="en-US" sz="2000" dirty="0"/>
              <a:t> 3 Thông </a:t>
            </a:r>
            <a:r>
              <a:rPr lang="en-US" sz="2000" dirty="0" err="1"/>
              <a:t>tư</a:t>
            </a:r>
            <a:r>
              <a:rPr lang="en-US" sz="2000" dirty="0"/>
              <a:t> </a:t>
            </a:r>
            <a:r>
              <a:rPr lang="en-US" sz="2000" dirty="0" err="1"/>
              <a:t>số</a:t>
            </a:r>
            <a:r>
              <a:rPr lang="en-US" sz="2000" dirty="0"/>
              <a:t> 01/2019/TT-BYT, </a:t>
            </a:r>
            <a:r>
              <a:rPr lang="en-US" sz="2000" dirty="0" err="1"/>
              <a:t>việc</a:t>
            </a:r>
            <a:r>
              <a:rPr lang="en-US" sz="2000" dirty="0"/>
              <a:t> </a:t>
            </a:r>
            <a:r>
              <a:rPr lang="en-US" sz="2000" dirty="0" err="1"/>
              <a:t>chỉ</a:t>
            </a:r>
            <a:r>
              <a:rPr lang="en-US" sz="2000" dirty="0"/>
              <a:t> </a:t>
            </a:r>
            <a:r>
              <a:rPr lang="en-US" sz="2000" dirty="0" err="1"/>
              <a:t>định</a:t>
            </a:r>
            <a:r>
              <a:rPr lang="en-US" sz="2000" dirty="0"/>
              <a:t> </a:t>
            </a:r>
            <a:r>
              <a:rPr lang="en-US" sz="2000" dirty="0" err="1"/>
              <a:t>điều</a:t>
            </a:r>
            <a:r>
              <a:rPr lang="en-US" sz="2000" dirty="0"/>
              <a:t> </a:t>
            </a:r>
            <a:r>
              <a:rPr lang="en-US" sz="2000" dirty="0" err="1"/>
              <a:t>trị</a:t>
            </a:r>
            <a:r>
              <a:rPr lang="en-US" sz="2000" dirty="0"/>
              <a:t> </a:t>
            </a:r>
            <a:r>
              <a:rPr lang="en-US" sz="2000" dirty="0" err="1"/>
              <a:t>nội</a:t>
            </a:r>
            <a:r>
              <a:rPr lang="en-US" sz="2000" dirty="0"/>
              <a:t> </a:t>
            </a:r>
            <a:r>
              <a:rPr lang="en-US" sz="2000" dirty="0" err="1"/>
              <a:t>trú</a:t>
            </a:r>
            <a:r>
              <a:rPr lang="en-US" sz="2000" dirty="0"/>
              <a:t> ban </a:t>
            </a:r>
            <a:r>
              <a:rPr lang="en-US" sz="2000" dirty="0" err="1"/>
              <a:t>ngày</a:t>
            </a:r>
            <a:r>
              <a:rPr lang="en-US" sz="2000" dirty="0"/>
              <a:t> do </a:t>
            </a:r>
            <a:r>
              <a:rPr lang="en-US" sz="2000" dirty="0" err="1"/>
              <a:t>bác</a:t>
            </a:r>
            <a:r>
              <a:rPr lang="en-US" sz="2000" dirty="0"/>
              <a:t> </a:t>
            </a:r>
            <a:r>
              <a:rPr lang="en-US" sz="2000" dirty="0" err="1"/>
              <a:t>sỹ</a:t>
            </a:r>
            <a:r>
              <a:rPr lang="en-US" sz="2000" dirty="0"/>
              <a:t> </a:t>
            </a:r>
            <a:r>
              <a:rPr lang="en-US" sz="2000" dirty="0" err="1"/>
              <a:t>chỉ</a:t>
            </a:r>
            <a:r>
              <a:rPr lang="en-US" sz="2000" dirty="0"/>
              <a:t> </a:t>
            </a:r>
            <a:r>
              <a:rPr lang="en-US" sz="2000" dirty="0" err="1"/>
              <a:t>định</a:t>
            </a:r>
            <a:r>
              <a:rPr lang="en-US" sz="2000" dirty="0"/>
              <a:t> </a:t>
            </a:r>
            <a:r>
              <a:rPr lang="en-US" sz="2000" dirty="0" err="1"/>
              <a:t>và</a:t>
            </a:r>
            <a:r>
              <a:rPr lang="en-US" sz="2000" dirty="0"/>
              <a:t> </a:t>
            </a:r>
            <a:r>
              <a:rPr lang="en-US" sz="2000" dirty="0" err="1"/>
              <a:t>phải</a:t>
            </a:r>
            <a:r>
              <a:rPr lang="en-US" sz="2000" dirty="0"/>
              <a:t> </a:t>
            </a:r>
            <a:r>
              <a:rPr lang="en-US" sz="2000" dirty="0" err="1"/>
              <a:t>đáp</a:t>
            </a:r>
            <a:r>
              <a:rPr lang="en-US" sz="2000" dirty="0"/>
              <a:t> </a:t>
            </a:r>
            <a:r>
              <a:rPr lang="en-US" sz="2000" dirty="0" err="1"/>
              <a:t>ứng</a:t>
            </a:r>
            <a:r>
              <a:rPr lang="en-US" sz="2000" dirty="0"/>
              <a:t> </a:t>
            </a:r>
            <a:r>
              <a:rPr lang="en-US" sz="2000" dirty="0" err="1"/>
              <a:t>các</a:t>
            </a:r>
            <a:r>
              <a:rPr lang="en-US" sz="2000" dirty="0"/>
              <a:t> </a:t>
            </a:r>
            <a:r>
              <a:rPr lang="en-US" sz="2000" dirty="0" err="1"/>
              <a:t>tiêu</a:t>
            </a:r>
            <a:r>
              <a:rPr lang="en-US" sz="2000" dirty="0"/>
              <a:t> </a:t>
            </a:r>
            <a:r>
              <a:rPr lang="en-US" sz="2000" dirty="0" err="1"/>
              <a:t>chí</a:t>
            </a:r>
            <a:r>
              <a:rPr lang="en-US" sz="2000" dirty="0"/>
              <a:t> </a:t>
            </a:r>
            <a:r>
              <a:rPr lang="en-US" sz="2000" dirty="0" err="1"/>
              <a:t>sau</a:t>
            </a:r>
            <a:r>
              <a:rPr lang="en-US" sz="2000" dirty="0"/>
              <a:t> </a:t>
            </a:r>
            <a:r>
              <a:rPr lang="en-US" sz="2000" dirty="0" err="1"/>
              <a:t>đây</a:t>
            </a:r>
            <a:r>
              <a:rPr lang="en-US" sz="2000" dirty="0"/>
              <a:t>: (a) </a:t>
            </a:r>
            <a:r>
              <a:rPr lang="en-US" sz="2000" dirty="0" err="1"/>
              <a:t>Tình</a:t>
            </a:r>
            <a:r>
              <a:rPr lang="en-US" sz="2000" dirty="0"/>
              <a:t> </a:t>
            </a:r>
            <a:r>
              <a:rPr lang="en-US" sz="2000" dirty="0" err="1"/>
              <a:t>trạng</a:t>
            </a:r>
            <a:r>
              <a:rPr lang="en-US" sz="2000" dirty="0"/>
              <a:t> </a:t>
            </a:r>
            <a:r>
              <a:rPr lang="en-US" sz="2000" dirty="0" err="1"/>
              <a:t>sức</a:t>
            </a:r>
            <a:r>
              <a:rPr lang="en-US" sz="2000" dirty="0"/>
              <a:t> </a:t>
            </a:r>
            <a:r>
              <a:rPr lang="en-US" sz="2000" dirty="0" err="1"/>
              <a:t>khỏe</a:t>
            </a:r>
            <a:r>
              <a:rPr lang="en-US" sz="2000" dirty="0"/>
              <a:t>, </a:t>
            </a:r>
            <a:r>
              <a:rPr lang="en-US" sz="2000" dirty="0" err="1"/>
              <a:t>bệnh</a:t>
            </a:r>
            <a:r>
              <a:rPr lang="en-US" sz="2000" dirty="0"/>
              <a:t> </a:t>
            </a:r>
            <a:r>
              <a:rPr lang="en-US" sz="2000" dirty="0" err="1"/>
              <a:t>lý</a:t>
            </a:r>
            <a:r>
              <a:rPr lang="en-US" sz="2000" dirty="0"/>
              <a:t> </a:t>
            </a:r>
            <a:r>
              <a:rPr lang="en-US" sz="2000" dirty="0" err="1"/>
              <a:t>của</a:t>
            </a:r>
            <a:r>
              <a:rPr lang="en-US" sz="2000" dirty="0"/>
              <a:t> </a:t>
            </a:r>
            <a:r>
              <a:rPr lang="en-US" sz="2000" dirty="0" err="1"/>
              <a:t>người</a:t>
            </a:r>
            <a:r>
              <a:rPr lang="en-US" sz="2000" dirty="0"/>
              <a:t> </a:t>
            </a:r>
            <a:r>
              <a:rPr lang="en-US" sz="2000" dirty="0" err="1"/>
              <a:t>bệnh</a:t>
            </a:r>
            <a:r>
              <a:rPr lang="en-US" sz="2000" dirty="0"/>
              <a:t> </a:t>
            </a:r>
            <a:r>
              <a:rPr lang="en-US" sz="2000" dirty="0" err="1"/>
              <a:t>phải</a:t>
            </a:r>
            <a:r>
              <a:rPr lang="en-US" sz="2000" dirty="0"/>
              <a:t> </a:t>
            </a:r>
            <a:r>
              <a:rPr lang="en-US" sz="2000" dirty="0" err="1"/>
              <a:t>điều</a:t>
            </a:r>
            <a:r>
              <a:rPr lang="en-US" sz="2000" dirty="0"/>
              <a:t> </a:t>
            </a:r>
            <a:r>
              <a:rPr lang="en-US" sz="2000" dirty="0" err="1"/>
              <a:t>trị</a:t>
            </a:r>
            <a:r>
              <a:rPr lang="en-US" sz="2000" dirty="0"/>
              <a:t> </a:t>
            </a:r>
            <a:r>
              <a:rPr lang="en-US" sz="2000" dirty="0" err="1"/>
              <a:t>nội</a:t>
            </a:r>
            <a:r>
              <a:rPr lang="en-US" sz="2000" dirty="0"/>
              <a:t> </a:t>
            </a:r>
            <a:r>
              <a:rPr lang="en-US" sz="2000" dirty="0" err="1"/>
              <a:t>trú</a:t>
            </a:r>
            <a:r>
              <a:rPr lang="en-US" sz="2000" dirty="0"/>
              <a:t> </a:t>
            </a:r>
            <a:r>
              <a:rPr lang="en-US" sz="2000" dirty="0" err="1"/>
              <a:t>nhưng</a:t>
            </a:r>
            <a:r>
              <a:rPr lang="en-US" sz="2000" dirty="0"/>
              <a:t> </a:t>
            </a:r>
            <a:r>
              <a:rPr lang="en-US" sz="2000" dirty="0" err="1"/>
              <a:t>không</a:t>
            </a:r>
            <a:r>
              <a:rPr lang="en-US" sz="2000" dirty="0"/>
              <a:t> </a:t>
            </a:r>
            <a:r>
              <a:rPr lang="en-US" sz="2000" dirty="0" err="1"/>
              <a:t>nhất</a:t>
            </a:r>
            <a:r>
              <a:rPr lang="en-US" sz="2000" dirty="0"/>
              <a:t> </a:t>
            </a:r>
            <a:r>
              <a:rPr lang="en-US" sz="2000" dirty="0" err="1"/>
              <a:t>thiết</a:t>
            </a:r>
            <a:r>
              <a:rPr lang="en-US" sz="2000" dirty="0"/>
              <a:t> </a:t>
            </a:r>
            <a:r>
              <a:rPr lang="en-US" sz="2000" dirty="0" err="1"/>
              <a:t>phải</a:t>
            </a:r>
            <a:r>
              <a:rPr lang="en-US" sz="2000" dirty="0"/>
              <a:t> </a:t>
            </a:r>
            <a:r>
              <a:rPr lang="en-US" sz="2000" dirty="0" err="1"/>
              <a:t>theo</a:t>
            </a:r>
            <a:r>
              <a:rPr lang="en-US" sz="2000" dirty="0"/>
              <a:t> </a:t>
            </a:r>
            <a:r>
              <a:rPr lang="en-US" sz="2000" dirty="0" err="1"/>
              <a:t>dõi</a:t>
            </a:r>
            <a:r>
              <a:rPr lang="en-US" sz="2000" dirty="0"/>
              <a:t>, </a:t>
            </a:r>
            <a:r>
              <a:rPr lang="en-US" sz="2000" dirty="0" err="1"/>
              <a:t>điều</a:t>
            </a:r>
            <a:r>
              <a:rPr lang="en-US" sz="2000" dirty="0"/>
              <a:t> </a:t>
            </a:r>
            <a:r>
              <a:rPr lang="en-US" sz="2000" dirty="0" err="1"/>
              <a:t>trị</a:t>
            </a:r>
            <a:r>
              <a:rPr lang="en-US" sz="2000" dirty="0"/>
              <a:t> 24/24 </a:t>
            </a:r>
            <a:r>
              <a:rPr lang="en-US" sz="2000" dirty="0" err="1"/>
              <a:t>giờ</a:t>
            </a:r>
            <a:r>
              <a:rPr lang="en-US" sz="2000" dirty="0"/>
              <a:t> </a:t>
            </a:r>
            <a:r>
              <a:rPr lang="en-US" sz="2000" dirty="0" err="1"/>
              <a:t>tại</a:t>
            </a:r>
            <a:r>
              <a:rPr lang="en-US" sz="2000" dirty="0"/>
              <a:t> </a:t>
            </a:r>
            <a:r>
              <a:rPr lang="en-US" sz="2000" dirty="0" err="1"/>
              <a:t>cơ</a:t>
            </a:r>
            <a:r>
              <a:rPr lang="en-US" sz="2000" dirty="0"/>
              <a:t> </a:t>
            </a:r>
            <a:r>
              <a:rPr lang="en-US" sz="2000" dirty="0" err="1"/>
              <a:t>sở</a:t>
            </a:r>
            <a:r>
              <a:rPr lang="en-US" sz="2000" dirty="0"/>
              <a:t> KCB; (b) </a:t>
            </a:r>
            <a:r>
              <a:rPr lang="en-US" sz="2000" dirty="0" err="1"/>
              <a:t>Thời</a:t>
            </a:r>
            <a:r>
              <a:rPr lang="en-US" sz="2000" dirty="0"/>
              <a:t> </a:t>
            </a:r>
            <a:r>
              <a:rPr lang="en-US" sz="2000" dirty="0" err="1"/>
              <a:t>gian</a:t>
            </a:r>
            <a:r>
              <a:rPr lang="en-US" sz="2000" dirty="0"/>
              <a:t> </a:t>
            </a:r>
            <a:r>
              <a:rPr lang="en-US" sz="2000" dirty="0" err="1"/>
              <a:t>theo</a:t>
            </a:r>
            <a:r>
              <a:rPr lang="en-US" sz="2000" dirty="0"/>
              <a:t> </a:t>
            </a:r>
            <a:r>
              <a:rPr lang="en-US" sz="2000" dirty="0" err="1"/>
              <a:t>dõi</a:t>
            </a:r>
            <a:r>
              <a:rPr lang="en-US" sz="2000" dirty="0"/>
              <a:t>, </a:t>
            </a:r>
            <a:r>
              <a:rPr lang="en-US" sz="2000" dirty="0" err="1"/>
              <a:t>điều</a:t>
            </a:r>
            <a:r>
              <a:rPr lang="en-US" sz="2000" dirty="0"/>
              <a:t> </a:t>
            </a:r>
            <a:r>
              <a:rPr lang="en-US" sz="2000" dirty="0" err="1"/>
              <a:t>trị</a:t>
            </a:r>
            <a:r>
              <a:rPr lang="en-US" sz="2000" dirty="0"/>
              <a:t> ban </a:t>
            </a:r>
            <a:r>
              <a:rPr lang="en-US" sz="2000" dirty="0" err="1"/>
              <a:t>ngày</a:t>
            </a:r>
            <a:r>
              <a:rPr lang="en-US" sz="2000" dirty="0"/>
              <a:t> </a:t>
            </a:r>
            <a:r>
              <a:rPr lang="en-US" sz="2000" dirty="0" err="1"/>
              <a:t>cho</a:t>
            </a:r>
            <a:r>
              <a:rPr lang="en-US" sz="2000" dirty="0"/>
              <a:t> </a:t>
            </a:r>
            <a:r>
              <a:rPr lang="en-US" sz="2000" dirty="0" err="1"/>
              <a:t>người</a:t>
            </a:r>
            <a:r>
              <a:rPr lang="en-US" sz="2000" dirty="0"/>
              <a:t> </a:t>
            </a:r>
            <a:r>
              <a:rPr lang="en-US" sz="2000" dirty="0" err="1"/>
              <a:t>bệnh</a:t>
            </a:r>
            <a:r>
              <a:rPr lang="en-US" sz="2000" dirty="0"/>
              <a:t> </a:t>
            </a:r>
            <a:r>
              <a:rPr lang="en-US" sz="2000" dirty="0" err="1"/>
              <a:t>tối</a:t>
            </a:r>
            <a:r>
              <a:rPr lang="en-US" sz="2000" dirty="0"/>
              <a:t> </a:t>
            </a:r>
            <a:r>
              <a:rPr lang="en-US" sz="2000" dirty="0" err="1"/>
              <a:t>thiểu</a:t>
            </a:r>
            <a:r>
              <a:rPr lang="en-US" sz="2000" dirty="0"/>
              <a:t> 4 </a:t>
            </a:r>
            <a:r>
              <a:rPr lang="en-US" sz="2000" dirty="0" err="1"/>
              <a:t>giờ</a:t>
            </a:r>
            <a:r>
              <a:rPr lang="en-US" sz="2000" dirty="0"/>
              <a:t>/</a:t>
            </a:r>
            <a:r>
              <a:rPr lang="en-US" sz="2000" dirty="0" err="1"/>
              <a:t>ngày</a:t>
            </a:r>
            <a:r>
              <a:rPr lang="en-US" sz="2000" dirty="0"/>
              <a:t> </a:t>
            </a:r>
            <a:r>
              <a:rPr lang="en-US" sz="2000" dirty="0" err="1"/>
              <a:t>tại</a:t>
            </a:r>
            <a:r>
              <a:rPr lang="en-US" sz="2000" dirty="0"/>
              <a:t> </a:t>
            </a:r>
            <a:r>
              <a:rPr lang="en-US" sz="2000" dirty="0" err="1"/>
              <a:t>cơ</a:t>
            </a:r>
            <a:r>
              <a:rPr lang="en-US" sz="2000" dirty="0"/>
              <a:t> </a:t>
            </a:r>
            <a:r>
              <a:rPr lang="en-US" sz="2000" dirty="0" err="1"/>
              <a:t>sở</a:t>
            </a:r>
            <a:r>
              <a:rPr lang="en-US" sz="2000" dirty="0"/>
              <a:t> KCB; (c) </a:t>
            </a:r>
            <a:r>
              <a:rPr lang="en-US" sz="2000" dirty="0" err="1"/>
              <a:t>Tình</a:t>
            </a:r>
            <a:r>
              <a:rPr lang="en-US" sz="2000" dirty="0"/>
              <a:t> </a:t>
            </a:r>
            <a:r>
              <a:rPr lang="en-US" sz="2000" dirty="0" err="1"/>
              <a:t>trạng</a:t>
            </a:r>
            <a:r>
              <a:rPr lang="en-US" sz="2000" dirty="0"/>
              <a:t> </a:t>
            </a:r>
            <a:r>
              <a:rPr lang="en-US" sz="2000" dirty="0" err="1"/>
              <a:t>bệnh</a:t>
            </a:r>
            <a:r>
              <a:rPr lang="en-US" sz="2000" dirty="0"/>
              <a:t> </a:t>
            </a:r>
            <a:r>
              <a:rPr lang="en-US" sz="2000" dirty="0" err="1"/>
              <a:t>lý</a:t>
            </a:r>
            <a:r>
              <a:rPr lang="en-US" sz="2000" dirty="0"/>
              <a:t> </a:t>
            </a:r>
            <a:r>
              <a:rPr lang="en-US" sz="2000" dirty="0" err="1"/>
              <a:t>của</a:t>
            </a:r>
            <a:r>
              <a:rPr lang="en-US" sz="2000" dirty="0"/>
              <a:t> </a:t>
            </a:r>
            <a:r>
              <a:rPr lang="en-US" sz="2000" dirty="0" err="1"/>
              <a:t>người</a:t>
            </a:r>
            <a:r>
              <a:rPr lang="en-US" sz="2000" dirty="0"/>
              <a:t> </a:t>
            </a:r>
            <a:r>
              <a:rPr lang="en-US" sz="2000" dirty="0" err="1"/>
              <a:t>bệnh</a:t>
            </a:r>
            <a:r>
              <a:rPr lang="en-US" sz="2000" dirty="0"/>
              <a:t> </a:t>
            </a:r>
            <a:r>
              <a:rPr lang="en-US" sz="2000" dirty="0" err="1"/>
              <a:t>có</a:t>
            </a:r>
            <a:r>
              <a:rPr lang="en-US" sz="2000" dirty="0"/>
              <a:t> </a:t>
            </a:r>
            <a:r>
              <a:rPr lang="en-US" sz="2000" dirty="0" err="1"/>
              <a:t>thể</a:t>
            </a:r>
            <a:r>
              <a:rPr lang="en-US" sz="2000" dirty="0"/>
              <a:t> </a:t>
            </a:r>
            <a:r>
              <a:rPr lang="en-US" sz="2000" dirty="0" err="1"/>
              <a:t>điều</a:t>
            </a:r>
            <a:r>
              <a:rPr lang="en-US" sz="2000" dirty="0"/>
              <a:t> </a:t>
            </a:r>
            <a:r>
              <a:rPr lang="en-US" sz="2000" dirty="0" err="1"/>
              <a:t>trị</a:t>
            </a:r>
            <a:r>
              <a:rPr lang="en-US" sz="2000" dirty="0"/>
              <a:t> </a:t>
            </a:r>
            <a:r>
              <a:rPr lang="en-US" sz="2000" dirty="0" err="1"/>
              <a:t>ngoại</a:t>
            </a:r>
            <a:r>
              <a:rPr lang="en-US" sz="2000" dirty="0"/>
              <a:t> </a:t>
            </a:r>
            <a:r>
              <a:rPr lang="en-US" sz="2000" dirty="0" err="1"/>
              <a:t>trú</a:t>
            </a:r>
            <a:r>
              <a:rPr lang="en-US" sz="2000" dirty="0"/>
              <a:t> </a:t>
            </a:r>
            <a:r>
              <a:rPr lang="en-US" sz="2000" dirty="0" err="1"/>
              <a:t>thì</a:t>
            </a:r>
            <a:r>
              <a:rPr lang="en-US" sz="2000" dirty="0"/>
              <a:t> </a:t>
            </a:r>
            <a:r>
              <a:rPr lang="en-US" sz="2000" dirty="0" err="1"/>
              <a:t>không</a:t>
            </a:r>
            <a:r>
              <a:rPr lang="en-US" sz="2000" dirty="0"/>
              <a:t> </a:t>
            </a:r>
            <a:r>
              <a:rPr lang="en-US" sz="2000" dirty="0" err="1"/>
              <a:t>áp</a:t>
            </a:r>
            <a:r>
              <a:rPr lang="en-US" sz="2000" dirty="0"/>
              <a:t> </a:t>
            </a:r>
            <a:r>
              <a:rPr lang="en-US" sz="2000" dirty="0" err="1"/>
              <a:t>dụng</a:t>
            </a:r>
            <a:r>
              <a:rPr lang="en-US" sz="2000" dirty="0"/>
              <a:t> </a:t>
            </a:r>
            <a:r>
              <a:rPr lang="en-US" sz="2000" dirty="0" err="1"/>
              <a:t>điều</a:t>
            </a:r>
            <a:r>
              <a:rPr lang="en-US" sz="2000" dirty="0"/>
              <a:t> </a:t>
            </a:r>
            <a:r>
              <a:rPr lang="en-US" sz="2000" dirty="0" err="1"/>
              <a:t>trị</a:t>
            </a:r>
            <a:r>
              <a:rPr lang="en-US" sz="2000" dirty="0"/>
              <a:t> </a:t>
            </a:r>
            <a:r>
              <a:rPr lang="en-US" sz="2000" dirty="0" err="1"/>
              <a:t>nội</a:t>
            </a:r>
            <a:r>
              <a:rPr lang="en-US" sz="2000" dirty="0"/>
              <a:t> </a:t>
            </a:r>
            <a:r>
              <a:rPr lang="en-US" sz="2000" dirty="0" err="1"/>
              <a:t>trú</a:t>
            </a:r>
            <a:r>
              <a:rPr lang="en-US" sz="2000" dirty="0"/>
              <a:t> ban </a:t>
            </a:r>
            <a:r>
              <a:rPr lang="en-US" sz="2000" dirty="0" err="1"/>
              <a:t>ngày</a:t>
            </a:r>
            <a:r>
              <a:rPr lang="en-US" sz="2000" dirty="0"/>
              <a:t>; (d) </a:t>
            </a:r>
            <a:r>
              <a:rPr lang="en-US" sz="2000" dirty="0" err="1"/>
              <a:t>Đối</a:t>
            </a:r>
            <a:r>
              <a:rPr lang="en-US" sz="2000" dirty="0"/>
              <a:t> </a:t>
            </a:r>
            <a:r>
              <a:rPr lang="en-US" sz="2000" dirty="0" err="1"/>
              <a:t>với</a:t>
            </a:r>
            <a:r>
              <a:rPr lang="en-US" sz="2000" dirty="0"/>
              <a:t> </a:t>
            </a:r>
            <a:r>
              <a:rPr lang="en-US" sz="2000" dirty="0" err="1"/>
              <a:t>người</a:t>
            </a:r>
            <a:r>
              <a:rPr lang="en-US" sz="2000" dirty="0"/>
              <a:t> </a:t>
            </a:r>
            <a:r>
              <a:rPr lang="en-US" sz="2000" dirty="0" err="1"/>
              <a:t>bệnh</a:t>
            </a:r>
            <a:r>
              <a:rPr lang="en-US" sz="2000" dirty="0"/>
              <a:t> </a:t>
            </a:r>
            <a:r>
              <a:rPr lang="en-US" sz="2000" dirty="0" err="1"/>
              <a:t>không</a:t>
            </a:r>
            <a:r>
              <a:rPr lang="en-US" sz="2000" dirty="0"/>
              <a:t> </a:t>
            </a:r>
            <a:r>
              <a:rPr lang="en-US" sz="2000" dirty="0" err="1"/>
              <a:t>cư</a:t>
            </a:r>
            <a:r>
              <a:rPr lang="en-US" sz="2000" dirty="0"/>
              <a:t> </a:t>
            </a:r>
            <a:r>
              <a:rPr lang="en-US" sz="2000" dirty="0" err="1"/>
              <a:t>trú</a:t>
            </a:r>
            <a:r>
              <a:rPr lang="en-US" sz="2000" dirty="0"/>
              <a:t> </a:t>
            </a:r>
            <a:r>
              <a:rPr lang="en-US" sz="2000" dirty="0" err="1"/>
              <a:t>trên</a:t>
            </a:r>
            <a:r>
              <a:rPr lang="en-US" sz="2000" dirty="0"/>
              <a:t> </a:t>
            </a:r>
            <a:r>
              <a:rPr lang="en-US" sz="2000" dirty="0" err="1"/>
              <a:t>cùng</a:t>
            </a:r>
            <a:r>
              <a:rPr lang="en-US" sz="2000" dirty="0"/>
              <a:t> </a:t>
            </a:r>
            <a:r>
              <a:rPr lang="en-US" sz="2000" dirty="0" err="1"/>
              <a:t>địa</a:t>
            </a:r>
            <a:r>
              <a:rPr lang="en-US" sz="2000" dirty="0"/>
              <a:t> </a:t>
            </a:r>
            <a:r>
              <a:rPr lang="en-US" sz="2000" dirty="0" err="1"/>
              <a:t>bàn</a:t>
            </a:r>
            <a:r>
              <a:rPr lang="en-US" sz="2000" dirty="0"/>
              <a:t> </a:t>
            </a:r>
            <a:r>
              <a:rPr lang="en-US" sz="2000" dirty="0" err="1"/>
              <a:t>tỉnh</a:t>
            </a:r>
            <a:r>
              <a:rPr lang="en-US" sz="2000" dirty="0"/>
              <a:t>, </a:t>
            </a:r>
            <a:r>
              <a:rPr lang="en-US" sz="2000" dirty="0" err="1"/>
              <a:t>thành</a:t>
            </a:r>
            <a:r>
              <a:rPr lang="en-US" sz="2000" dirty="0"/>
              <a:t> </a:t>
            </a:r>
            <a:r>
              <a:rPr lang="en-US" sz="2000" dirty="0" err="1"/>
              <a:t>phố</a:t>
            </a:r>
            <a:r>
              <a:rPr lang="en-US" sz="2000" dirty="0"/>
              <a:t> </a:t>
            </a:r>
            <a:r>
              <a:rPr lang="en-US" sz="2000" dirty="0" err="1"/>
              <a:t>nơi</a:t>
            </a:r>
            <a:r>
              <a:rPr lang="en-US" sz="2000" dirty="0"/>
              <a:t> </a:t>
            </a:r>
            <a:r>
              <a:rPr lang="en-US" sz="2000" dirty="0" err="1"/>
              <a:t>đặt</a:t>
            </a:r>
            <a:r>
              <a:rPr lang="en-US" sz="2000" dirty="0"/>
              <a:t> </a:t>
            </a:r>
            <a:r>
              <a:rPr lang="en-US" sz="2000" dirty="0" err="1"/>
              <a:t>cơ</a:t>
            </a:r>
            <a:r>
              <a:rPr lang="en-US" sz="2000" dirty="0"/>
              <a:t> </a:t>
            </a:r>
            <a:r>
              <a:rPr lang="en-US" sz="2000" dirty="0" err="1"/>
              <a:t>sở</a:t>
            </a:r>
            <a:r>
              <a:rPr lang="en-US" sz="2000" dirty="0"/>
              <a:t> KCB </a:t>
            </a:r>
            <a:r>
              <a:rPr lang="en-US" sz="2000" dirty="0" err="1"/>
              <a:t>thì</a:t>
            </a:r>
            <a:r>
              <a:rPr lang="en-US" sz="2000" dirty="0"/>
              <a:t> </a:t>
            </a:r>
            <a:r>
              <a:rPr lang="en-US" sz="2000" dirty="0" err="1"/>
              <a:t>người</a:t>
            </a:r>
            <a:r>
              <a:rPr lang="en-US" sz="2000" dirty="0"/>
              <a:t> </a:t>
            </a:r>
            <a:r>
              <a:rPr lang="en-US" sz="2000" dirty="0" err="1"/>
              <a:t>bệnh</a:t>
            </a:r>
            <a:r>
              <a:rPr lang="en-US" sz="2000" dirty="0"/>
              <a:t> </a:t>
            </a:r>
            <a:r>
              <a:rPr lang="en-US" sz="2000" dirty="0" err="1"/>
              <a:t>có</a:t>
            </a:r>
            <a:r>
              <a:rPr lang="en-US" sz="2000" dirty="0"/>
              <a:t> </a:t>
            </a:r>
            <a:r>
              <a:rPr lang="en-US" sz="2000" dirty="0" err="1"/>
              <a:t>thể</a:t>
            </a:r>
            <a:r>
              <a:rPr lang="en-US" sz="2000" dirty="0"/>
              <a:t> </a:t>
            </a:r>
            <a:r>
              <a:rPr lang="en-US" sz="2000" dirty="0" err="1"/>
              <a:t>được</a:t>
            </a:r>
            <a:r>
              <a:rPr lang="en-US" sz="2000" dirty="0"/>
              <a:t> </a:t>
            </a:r>
            <a:r>
              <a:rPr lang="en-US" sz="2000" dirty="0" err="1"/>
              <a:t>điều</a:t>
            </a:r>
            <a:r>
              <a:rPr lang="en-US" sz="2000" dirty="0"/>
              <a:t> </a:t>
            </a:r>
            <a:r>
              <a:rPr lang="en-US" sz="2000" dirty="0" err="1"/>
              <a:t>trị</a:t>
            </a:r>
            <a:r>
              <a:rPr lang="en-US" sz="2000" dirty="0"/>
              <a:t> </a:t>
            </a:r>
            <a:r>
              <a:rPr lang="en-US" sz="2000" dirty="0" err="1"/>
              <a:t>nội</a:t>
            </a:r>
            <a:r>
              <a:rPr lang="en-US" sz="2000" dirty="0"/>
              <a:t> </a:t>
            </a:r>
            <a:r>
              <a:rPr lang="en-US" sz="2000" dirty="0" err="1"/>
              <a:t>trú</a:t>
            </a:r>
            <a:r>
              <a:rPr lang="en-US" sz="2000" dirty="0"/>
              <a:t> ban </a:t>
            </a:r>
            <a:r>
              <a:rPr lang="en-US" sz="2000" dirty="0" err="1"/>
              <a:t>ngày</a:t>
            </a:r>
            <a:r>
              <a:rPr lang="en-US" sz="2000" dirty="0"/>
              <a:t> </a:t>
            </a:r>
            <a:r>
              <a:rPr lang="en-US" sz="2000" dirty="0" err="1"/>
              <a:t>hoặc</a:t>
            </a:r>
            <a:r>
              <a:rPr lang="en-US" sz="2000" dirty="0"/>
              <a:t> </a:t>
            </a:r>
            <a:r>
              <a:rPr lang="en-US" sz="2000" dirty="0" err="1"/>
              <a:t>điều</a:t>
            </a:r>
            <a:r>
              <a:rPr lang="en-US" sz="2000" dirty="0"/>
              <a:t> </a:t>
            </a:r>
            <a:r>
              <a:rPr lang="en-US" sz="2000" dirty="0" err="1"/>
              <a:t>trị</a:t>
            </a:r>
            <a:r>
              <a:rPr lang="en-US" sz="2000" dirty="0"/>
              <a:t> </a:t>
            </a:r>
            <a:r>
              <a:rPr lang="en-US" sz="2000" dirty="0" err="1"/>
              <a:t>nội</a:t>
            </a:r>
            <a:r>
              <a:rPr lang="en-US" sz="2000" dirty="0"/>
              <a:t> </a:t>
            </a:r>
            <a:r>
              <a:rPr lang="en-US" sz="2000" dirty="0" err="1"/>
              <a:t>trú</a:t>
            </a:r>
            <a:r>
              <a:rPr lang="en-US" sz="2000" dirty="0"/>
              <a:t> 24/24 </a:t>
            </a:r>
            <a:r>
              <a:rPr lang="en-US" sz="2000" dirty="0" err="1"/>
              <a:t>giờ</a:t>
            </a:r>
            <a:r>
              <a:rPr lang="en-US" sz="2000" dirty="0"/>
              <a:t>, </a:t>
            </a:r>
            <a:endParaRPr lang="en-US" sz="2000" dirty="0">
              <a:latin typeface="Times New Roman" panose="02020603050405020304" pitchFamily="18" charset="0"/>
              <a:cs typeface="Times New Roman" panose="02020603050405020304" pitchFamily="18" charset="0"/>
            </a:endParaRPr>
          </a:p>
          <a:p>
            <a:pPr lvl="0" algn="just"/>
            <a:r>
              <a:rPr lang="en-US" sz="1800" dirty="0"/>
              <a:t>Thanh </a:t>
            </a:r>
            <a:r>
              <a:rPr lang="en-US" sz="1800" dirty="0" err="1"/>
              <a:t>toán</a:t>
            </a:r>
            <a:r>
              <a:rPr lang="en-US" sz="1800" dirty="0"/>
              <a:t> hay </a:t>
            </a:r>
            <a:r>
              <a:rPr lang="en-US" sz="1800" dirty="0" err="1"/>
              <a:t>không</a:t>
            </a:r>
            <a:r>
              <a:rPr lang="en-US" sz="1800" dirty="0"/>
              <a:t> </a:t>
            </a:r>
            <a:r>
              <a:rPr lang="en-US" sz="1800" dirty="0" err="1"/>
              <a:t>được</a:t>
            </a:r>
            <a:r>
              <a:rPr lang="en-US" sz="1800" dirty="0"/>
              <a:t> </a:t>
            </a:r>
            <a:r>
              <a:rPr lang="en-US" sz="1800" dirty="0" err="1"/>
              <a:t>thanh</a:t>
            </a:r>
            <a:r>
              <a:rPr lang="en-US" sz="1800" dirty="0"/>
              <a:t> </a:t>
            </a:r>
            <a:r>
              <a:rPr lang="en-US" sz="1800" dirty="0" err="1"/>
              <a:t>toán</a:t>
            </a:r>
            <a:r>
              <a:rPr lang="en-US" sz="1800" dirty="0"/>
              <a:t> BHYT </a:t>
            </a:r>
            <a:r>
              <a:rPr lang="en-US" sz="1800" dirty="0" err="1"/>
              <a:t>tiền</a:t>
            </a:r>
            <a:r>
              <a:rPr lang="en-US" sz="1800" dirty="0"/>
              <a:t> </a:t>
            </a:r>
            <a:r>
              <a:rPr lang="en-US" sz="1800" dirty="0" err="1"/>
              <a:t>ngày</a:t>
            </a:r>
            <a:r>
              <a:rPr lang="en-US" sz="1800" dirty="0"/>
              <a:t> </a:t>
            </a:r>
            <a:r>
              <a:rPr lang="en-US" sz="1800" dirty="0" err="1"/>
              <a:t>giường</a:t>
            </a:r>
            <a:r>
              <a:rPr lang="en-US" sz="1800" dirty="0"/>
              <a:t> </a:t>
            </a:r>
            <a:r>
              <a:rPr lang="en-US" sz="1800" dirty="0" err="1"/>
              <a:t>điều</a:t>
            </a:r>
            <a:r>
              <a:rPr lang="en-US" sz="1800" dirty="0"/>
              <a:t> </a:t>
            </a:r>
            <a:r>
              <a:rPr lang="en-US" sz="1800" dirty="0" err="1"/>
              <a:t>trị</a:t>
            </a:r>
            <a:r>
              <a:rPr lang="en-US" sz="1800" dirty="0"/>
              <a:t> </a:t>
            </a:r>
            <a:r>
              <a:rPr lang="en-US" sz="1800" dirty="0" err="1"/>
              <a:t>nội</a:t>
            </a:r>
            <a:r>
              <a:rPr lang="en-US" sz="1800" dirty="0"/>
              <a:t> </a:t>
            </a:r>
            <a:r>
              <a:rPr lang="en-US" sz="1800" dirty="0" err="1"/>
              <a:t>trú</a:t>
            </a:r>
            <a:r>
              <a:rPr lang="en-US" sz="1800" dirty="0"/>
              <a:t> ban </a:t>
            </a:r>
            <a:r>
              <a:rPr lang="en-US" sz="1800" dirty="0" err="1"/>
              <a:t>ngày</a:t>
            </a:r>
            <a:r>
              <a:rPr lang="en-US" sz="1800" dirty="0"/>
              <a:t> </a:t>
            </a:r>
            <a:r>
              <a:rPr lang="en-US" sz="1800" dirty="0" err="1"/>
              <a:t>trong</a:t>
            </a:r>
            <a:r>
              <a:rPr lang="en-US" sz="1800" dirty="0"/>
              <a:t> </a:t>
            </a:r>
            <a:r>
              <a:rPr lang="en-US" sz="1800" dirty="0" err="1"/>
              <a:t>trường</a:t>
            </a:r>
            <a:r>
              <a:rPr lang="en-US" sz="1800" dirty="0"/>
              <a:t> </a:t>
            </a:r>
            <a:r>
              <a:rPr lang="en-US" sz="1800" dirty="0" err="1"/>
              <a:t>hợp</a:t>
            </a:r>
            <a:r>
              <a:rPr lang="en-US" sz="1800" dirty="0"/>
              <a:t> </a:t>
            </a:r>
            <a:r>
              <a:rPr lang="en-US" sz="1800" dirty="0" err="1"/>
              <a:t>người</a:t>
            </a:r>
            <a:r>
              <a:rPr lang="en-US" sz="1800" dirty="0"/>
              <a:t> </a:t>
            </a:r>
            <a:r>
              <a:rPr lang="en-US" sz="1800" dirty="0" err="1"/>
              <a:t>bệnh</a:t>
            </a:r>
            <a:r>
              <a:rPr lang="en-US" sz="1800" dirty="0"/>
              <a:t> BHYT </a:t>
            </a:r>
            <a:r>
              <a:rPr lang="en-US" sz="1800" dirty="0" err="1"/>
              <a:t>thỏa</a:t>
            </a:r>
            <a:r>
              <a:rPr lang="en-US" sz="1800" dirty="0"/>
              <a:t> </a:t>
            </a:r>
            <a:r>
              <a:rPr lang="en-US" sz="1800" dirty="0" err="1"/>
              <a:t>mãn</a:t>
            </a:r>
            <a:r>
              <a:rPr lang="en-US" sz="1800" dirty="0"/>
              <a:t> </a:t>
            </a:r>
            <a:r>
              <a:rPr lang="en-US" sz="1800" dirty="0" err="1"/>
              <a:t>điểm</a:t>
            </a:r>
            <a:r>
              <a:rPr lang="en-US" sz="1800" dirty="0"/>
              <a:t> a, b, c </a:t>
            </a:r>
            <a:r>
              <a:rPr lang="en-US" sz="1800" dirty="0" err="1"/>
              <a:t>khoản</a:t>
            </a:r>
            <a:r>
              <a:rPr lang="en-US" sz="1800" dirty="0"/>
              <a:t> 1 </a:t>
            </a:r>
            <a:r>
              <a:rPr lang="en-US" sz="1800" dirty="0" err="1"/>
              <a:t>Điều</a:t>
            </a:r>
            <a:r>
              <a:rPr lang="en-US" sz="1800" dirty="0"/>
              <a:t> 3 Thông </a:t>
            </a:r>
            <a:r>
              <a:rPr lang="en-US" sz="1800" dirty="0" err="1"/>
              <a:t>tư</a:t>
            </a:r>
            <a:r>
              <a:rPr lang="en-US" sz="1800" dirty="0"/>
              <a:t> </a:t>
            </a:r>
            <a:r>
              <a:rPr lang="en-US" sz="1800" dirty="0" err="1"/>
              <a:t>số</a:t>
            </a:r>
            <a:r>
              <a:rPr lang="en-US" sz="1800" dirty="0"/>
              <a:t> 01/2019/TT-BYT </a:t>
            </a:r>
            <a:r>
              <a:rPr lang="en-US" sz="1800" dirty="0" err="1"/>
              <a:t>của</a:t>
            </a:r>
            <a:r>
              <a:rPr lang="en-US" sz="1800" dirty="0"/>
              <a:t> </a:t>
            </a:r>
            <a:r>
              <a:rPr lang="en-US" sz="1800" dirty="0" err="1"/>
              <a:t>Bộ</a:t>
            </a:r>
            <a:r>
              <a:rPr lang="en-US" sz="1800" dirty="0"/>
              <a:t> Y </a:t>
            </a:r>
            <a:r>
              <a:rPr lang="en-US" sz="1800" dirty="0" err="1"/>
              <a:t>tế</a:t>
            </a:r>
            <a:r>
              <a:rPr lang="en-US" sz="1800" dirty="0"/>
              <a:t> </a:t>
            </a:r>
            <a:r>
              <a:rPr lang="en-US" sz="1800" dirty="0" err="1"/>
              <a:t>nhưng</a:t>
            </a:r>
            <a:r>
              <a:rPr lang="en-US" sz="1800" dirty="0"/>
              <a:t> </a:t>
            </a:r>
            <a:r>
              <a:rPr lang="en-US" sz="1800" b="1" dirty="0" err="1">
                <a:solidFill>
                  <a:srgbClr val="FF0000"/>
                </a:solidFill>
              </a:rPr>
              <a:t>cư</a:t>
            </a:r>
            <a:r>
              <a:rPr lang="en-US" sz="1800" b="1" dirty="0">
                <a:solidFill>
                  <a:srgbClr val="FF0000"/>
                </a:solidFill>
              </a:rPr>
              <a:t> </a:t>
            </a:r>
            <a:r>
              <a:rPr lang="en-US" sz="1800" b="1" dirty="0" err="1">
                <a:solidFill>
                  <a:srgbClr val="FF0000"/>
                </a:solidFill>
              </a:rPr>
              <a:t>trú</a:t>
            </a:r>
            <a:r>
              <a:rPr lang="en-US" sz="1800" b="1" dirty="0">
                <a:solidFill>
                  <a:srgbClr val="FF0000"/>
                </a:solidFill>
              </a:rPr>
              <a:t> </a:t>
            </a:r>
            <a:r>
              <a:rPr lang="en-US" sz="1800" b="1" dirty="0" err="1">
                <a:solidFill>
                  <a:srgbClr val="FF0000"/>
                </a:solidFill>
              </a:rPr>
              <a:t>trên</a:t>
            </a:r>
            <a:r>
              <a:rPr lang="en-US" sz="1800" b="1" dirty="0">
                <a:solidFill>
                  <a:srgbClr val="FF0000"/>
                </a:solidFill>
              </a:rPr>
              <a:t> </a:t>
            </a:r>
            <a:r>
              <a:rPr lang="en-US" sz="1800" b="1" dirty="0" err="1">
                <a:solidFill>
                  <a:srgbClr val="FF0000"/>
                </a:solidFill>
              </a:rPr>
              <a:t>cùng</a:t>
            </a:r>
            <a:r>
              <a:rPr lang="en-US" sz="1800" b="1" dirty="0">
                <a:solidFill>
                  <a:srgbClr val="FF0000"/>
                </a:solidFill>
              </a:rPr>
              <a:t> </a:t>
            </a:r>
            <a:r>
              <a:rPr lang="en-US" sz="1800" b="1" dirty="0" err="1">
                <a:solidFill>
                  <a:srgbClr val="FF0000"/>
                </a:solidFill>
              </a:rPr>
              <a:t>địa</a:t>
            </a:r>
            <a:r>
              <a:rPr lang="en-US" sz="1800" b="1" dirty="0">
                <a:solidFill>
                  <a:srgbClr val="FF0000"/>
                </a:solidFill>
              </a:rPr>
              <a:t> </a:t>
            </a:r>
            <a:r>
              <a:rPr lang="en-US" sz="1800" b="1" dirty="0" err="1">
                <a:solidFill>
                  <a:srgbClr val="FF0000"/>
                </a:solidFill>
              </a:rPr>
              <a:t>bàn</a:t>
            </a:r>
            <a:r>
              <a:rPr lang="en-US" sz="1800" b="1" dirty="0">
                <a:solidFill>
                  <a:srgbClr val="FF0000"/>
                </a:solidFill>
              </a:rPr>
              <a:t> </a:t>
            </a:r>
            <a:r>
              <a:rPr lang="en-US" sz="1800" b="1" dirty="0" err="1">
                <a:solidFill>
                  <a:srgbClr val="FF0000"/>
                </a:solidFill>
              </a:rPr>
              <a:t>tỉnh</a:t>
            </a:r>
            <a:r>
              <a:rPr lang="en-US" sz="1800" dirty="0"/>
              <a:t>, </a:t>
            </a:r>
            <a:r>
              <a:rPr lang="en-US" sz="1800" dirty="0" err="1"/>
              <a:t>thành</a:t>
            </a:r>
            <a:r>
              <a:rPr lang="en-US" sz="1800" dirty="0"/>
              <a:t> </a:t>
            </a:r>
            <a:r>
              <a:rPr lang="en-US" sz="1800" dirty="0" err="1"/>
              <a:t>phố</a:t>
            </a:r>
            <a:r>
              <a:rPr lang="en-US" sz="1800" dirty="0"/>
              <a:t> </a:t>
            </a:r>
            <a:r>
              <a:rPr lang="en-US" sz="1800" dirty="0" err="1"/>
              <a:t>nơi</a:t>
            </a:r>
            <a:r>
              <a:rPr lang="en-US" sz="1800" dirty="0"/>
              <a:t> </a:t>
            </a:r>
            <a:r>
              <a:rPr lang="en-US" sz="1800" dirty="0" err="1"/>
              <a:t>đặt</a:t>
            </a:r>
            <a:r>
              <a:rPr lang="en-US" sz="1800" dirty="0"/>
              <a:t> </a:t>
            </a:r>
            <a:r>
              <a:rPr lang="en-US" sz="1800" dirty="0" err="1"/>
              <a:t>cơ</a:t>
            </a:r>
            <a:r>
              <a:rPr lang="en-US" sz="1800" dirty="0"/>
              <a:t> </a:t>
            </a:r>
            <a:r>
              <a:rPr lang="en-US" sz="1800" dirty="0" err="1"/>
              <a:t>sở</a:t>
            </a:r>
            <a:r>
              <a:rPr lang="en-US" sz="1800" dirty="0"/>
              <a:t> KCB, </a:t>
            </a:r>
            <a:endParaRPr lang="en-US" sz="1800" dirty="0">
              <a:latin typeface="Times New Roman" panose="02020603050405020304" pitchFamily="18" charset="0"/>
              <a:cs typeface="Times New Roman" panose="02020603050405020304" pitchFamily="18" charset="0"/>
            </a:endParaRPr>
          </a:p>
          <a:p>
            <a:pPr lvl="0"/>
            <a:r>
              <a:rPr lang="en-US" sz="1800" dirty="0"/>
              <a:t>BHXH </a:t>
            </a:r>
            <a:r>
              <a:rPr lang="en-US" sz="1800" dirty="0" err="1"/>
              <a:t>đã</a:t>
            </a:r>
            <a:r>
              <a:rPr lang="en-US" sz="1800" dirty="0"/>
              <a:t> </a:t>
            </a:r>
            <a:r>
              <a:rPr lang="en-US" sz="1800" dirty="0" err="1"/>
              <a:t>có</a:t>
            </a:r>
            <a:r>
              <a:rPr lang="en-US" sz="1800" dirty="0"/>
              <a:t> </a:t>
            </a:r>
            <a:r>
              <a:rPr lang="en-US" sz="1800" dirty="0" err="1"/>
              <a:t>Công</a:t>
            </a:r>
            <a:r>
              <a:rPr lang="en-US" sz="1800" dirty="0"/>
              <a:t> </a:t>
            </a:r>
            <a:r>
              <a:rPr lang="en-US" sz="1800" dirty="0" err="1"/>
              <a:t>văn</a:t>
            </a:r>
            <a:r>
              <a:rPr lang="en-US" sz="1800" dirty="0"/>
              <a:t> </a:t>
            </a:r>
            <a:r>
              <a:rPr lang="en-US" sz="1800" dirty="0" err="1"/>
              <a:t>số</a:t>
            </a:r>
            <a:r>
              <a:rPr lang="en-US" sz="1800" dirty="0"/>
              <a:t> 1271/BHXH-CSYT </a:t>
            </a:r>
            <a:r>
              <a:rPr lang="en-US" sz="1800" dirty="0" err="1"/>
              <a:t>ngày</a:t>
            </a:r>
            <a:r>
              <a:rPr lang="en-US" sz="1800" dirty="0"/>
              <a:t> 13/5/2022 </a:t>
            </a:r>
            <a:r>
              <a:rPr lang="en-US" sz="1800" dirty="0" err="1"/>
              <a:t>gửi</a:t>
            </a:r>
            <a:r>
              <a:rPr lang="en-US" sz="1800" dirty="0"/>
              <a:t> BYT,</a:t>
            </a:r>
          </a:p>
          <a:p>
            <a:endParaRPr lang="en-US" dirty="0"/>
          </a:p>
        </p:txBody>
      </p:sp>
    </p:spTree>
    <p:extLst>
      <p:ext uri="{BB962C8B-B14F-4D97-AF65-F5344CB8AC3E}">
        <p14:creationId xmlns:p14="http://schemas.microsoft.com/office/powerpoint/2010/main" val="9782911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FD257-EF34-2E75-9A96-9B59D66E527A}"/>
              </a:ext>
            </a:extLst>
          </p:cNvPr>
          <p:cNvSpPr>
            <a:spLocks noGrp="1"/>
          </p:cNvSpPr>
          <p:nvPr>
            <p:ph type="title"/>
          </p:nvPr>
        </p:nvSpPr>
        <p:spPr/>
        <p:txBody>
          <a:bodyPr/>
          <a:lstStyle/>
          <a:p>
            <a:r>
              <a:rPr lang="en-US" dirty="0"/>
              <a:t>2. </a:t>
            </a:r>
            <a:r>
              <a:rPr lang="en-US" dirty="0" err="1"/>
              <a:t>Về</a:t>
            </a:r>
            <a:r>
              <a:rPr lang="en-US" dirty="0"/>
              <a:t> </a:t>
            </a:r>
            <a:r>
              <a:rPr lang="en-US" dirty="0" err="1"/>
              <a:t>thanh</a:t>
            </a:r>
            <a:r>
              <a:rPr lang="en-US" dirty="0"/>
              <a:t> </a:t>
            </a:r>
            <a:r>
              <a:rPr lang="en-US" dirty="0" err="1"/>
              <a:t>toán</a:t>
            </a:r>
            <a:r>
              <a:rPr lang="en-US" dirty="0"/>
              <a:t> DVKT</a:t>
            </a:r>
          </a:p>
        </p:txBody>
      </p:sp>
      <p:sp>
        <p:nvSpPr>
          <p:cNvPr id="3" name="Content Placeholder 2">
            <a:extLst>
              <a:ext uri="{FF2B5EF4-FFF2-40B4-BE49-F238E27FC236}">
                <a16:creationId xmlns:a16="http://schemas.microsoft.com/office/drawing/2014/main" id="{7ED5307F-F500-C17C-F6B1-32143FA5F541}"/>
              </a:ext>
            </a:extLst>
          </p:cNvPr>
          <p:cNvSpPr>
            <a:spLocks noGrp="1"/>
          </p:cNvSpPr>
          <p:nvPr>
            <p:ph idx="1"/>
          </p:nvPr>
        </p:nvSpPr>
        <p:spPr>
          <a:xfrm>
            <a:off x="838200" y="2017713"/>
            <a:ext cx="11101917" cy="4114800"/>
          </a:xfrm>
        </p:spPr>
        <p:txBody>
          <a:bodyPr/>
          <a:lstStyle/>
          <a:p>
            <a:pPr marL="0" lvl="0" indent="0" algn="l">
              <a:buNone/>
            </a:pPr>
            <a:r>
              <a:rPr lang="en-US" sz="1100" b="1" dirty="0">
                <a:solidFill>
                  <a:srgbClr val="FF0000"/>
                </a:solidFill>
              </a:rPr>
              <a:t>2.2. </a:t>
            </a:r>
            <a:r>
              <a:rPr lang="en-US" sz="1800" b="1" dirty="0">
                <a:solidFill>
                  <a:srgbClr val="FF0000"/>
                </a:solidFill>
              </a:rPr>
              <a:t>THANH TOÁN TIỀN GIƯỜNG ĐIỀU TRỊ NỘI TRÚ BAN NGÀY,</a:t>
            </a:r>
            <a:endParaRPr lang="en-US" sz="1800" b="1" dirty="0">
              <a:solidFill>
                <a:srgbClr val="FF0000"/>
              </a:solidFill>
              <a:latin typeface="Times New Roman" panose="02020603050405020304" pitchFamily="18" charset="0"/>
              <a:cs typeface="Times New Roman" panose="02020603050405020304" pitchFamily="18" charset="0"/>
            </a:endParaRPr>
          </a:p>
          <a:p>
            <a:pPr lvl="0" algn="just"/>
            <a:r>
              <a:rPr lang="en-US" sz="1800" dirty="0"/>
              <a:t>Theo </a:t>
            </a:r>
            <a:r>
              <a:rPr lang="en-US" sz="1800" dirty="0" err="1"/>
              <a:t>Khoản</a:t>
            </a:r>
            <a:r>
              <a:rPr lang="en-US" sz="1800" dirty="0"/>
              <a:t> 1 </a:t>
            </a:r>
            <a:r>
              <a:rPr lang="en-US" sz="1800" dirty="0" err="1"/>
              <a:t>Công</a:t>
            </a:r>
            <a:r>
              <a:rPr lang="en-US" sz="1800" dirty="0"/>
              <a:t> </a:t>
            </a:r>
            <a:r>
              <a:rPr lang="en-US" sz="1800" dirty="0" err="1"/>
              <a:t>văn</a:t>
            </a:r>
            <a:r>
              <a:rPr lang="en-US" sz="1800" dirty="0"/>
              <a:t> </a:t>
            </a:r>
            <a:r>
              <a:rPr lang="en-US" sz="1800" dirty="0" err="1"/>
              <a:t>số</a:t>
            </a:r>
            <a:r>
              <a:rPr lang="en-US" sz="1800" dirty="0"/>
              <a:t> 4712/BYT-YDCT </a:t>
            </a:r>
            <a:r>
              <a:rPr lang="en-US" sz="1800" dirty="0" err="1"/>
              <a:t>ngày</a:t>
            </a:r>
            <a:r>
              <a:rPr lang="en-US" sz="1800" dirty="0"/>
              <a:t> 15/8/2019 </a:t>
            </a:r>
            <a:r>
              <a:rPr lang="en-US" sz="1800" dirty="0" err="1"/>
              <a:t>của</a:t>
            </a:r>
            <a:r>
              <a:rPr lang="en-US" sz="1800" dirty="0"/>
              <a:t> </a:t>
            </a:r>
            <a:r>
              <a:rPr lang="en-US" sz="1800" dirty="0" err="1"/>
              <a:t>Bộ</a:t>
            </a:r>
            <a:r>
              <a:rPr lang="en-US" sz="1800" dirty="0"/>
              <a:t> Y </a:t>
            </a:r>
            <a:r>
              <a:rPr lang="en-US" sz="1800" dirty="0" err="1"/>
              <a:t>tế</a:t>
            </a:r>
            <a:r>
              <a:rPr lang="en-US" sz="1800" dirty="0"/>
              <a:t>  </a:t>
            </a:r>
            <a:r>
              <a:rPr lang="en-US" sz="1800" dirty="0" err="1"/>
              <a:t>hướng</a:t>
            </a:r>
            <a:r>
              <a:rPr lang="en-US" sz="1800" dirty="0"/>
              <a:t> </a:t>
            </a:r>
            <a:r>
              <a:rPr lang="en-US" sz="1800" dirty="0" err="1"/>
              <a:t>dẫn</a:t>
            </a:r>
            <a:r>
              <a:rPr lang="en-US" sz="1800" dirty="0"/>
              <a:t> </a:t>
            </a:r>
            <a:r>
              <a:rPr lang="en-US" sz="1800" dirty="0" err="1"/>
              <a:t>về</a:t>
            </a:r>
            <a:r>
              <a:rPr lang="en-US" sz="1800" dirty="0"/>
              <a:t> </a:t>
            </a:r>
            <a:r>
              <a:rPr lang="en-US" sz="1800" dirty="0" err="1"/>
              <a:t>thực</a:t>
            </a:r>
            <a:r>
              <a:rPr lang="en-US" sz="1800" dirty="0"/>
              <a:t> </a:t>
            </a:r>
            <a:r>
              <a:rPr lang="en-US" sz="1800" dirty="0" err="1"/>
              <a:t>hiện</a:t>
            </a:r>
            <a:r>
              <a:rPr lang="en-US" sz="1800" dirty="0"/>
              <a:t> Thông </a:t>
            </a:r>
            <a:r>
              <a:rPr lang="en-US" sz="1800" dirty="0" err="1"/>
              <a:t>tư</a:t>
            </a:r>
            <a:r>
              <a:rPr lang="en-US" sz="1800" dirty="0"/>
              <a:t> </a:t>
            </a:r>
            <a:r>
              <a:rPr lang="en-US" sz="1800" dirty="0" err="1"/>
              <a:t>số</a:t>
            </a:r>
            <a:r>
              <a:rPr lang="en-US" sz="1800" dirty="0"/>
              <a:t> 01/2019/TT-BYT </a:t>
            </a:r>
            <a:r>
              <a:rPr lang="en-US" sz="1800" dirty="0" err="1"/>
              <a:t>ngày</a:t>
            </a:r>
            <a:r>
              <a:rPr lang="en-US" sz="1800" dirty="0"/>
              <a:t> 01/3/2019, </a:t>
            </a:r>
            <a:r>
              <a:rPr lang="en-US" sz="1800" dirty="0" err="1"/>
              <a:t>xác</a:t>
            </a:r>
            <a:r>
              <a:rPr lang="en-US" sz="1800" dirty="0"/>
              <a:t> </a:t>
            </a:r>
            <a:r>
              <a:rPr lang="en-US" sz="1800" dirty="0" err="1"/>
              <a:t>định</a:t>
            </a:r>
            <a:r>
              <a:rPr lang="en-US" sz="1800" dirty="0"/>
              <a:t> </a:t>
            </a:r>
            <a:r>
              <a:rPr lang="en-US" sz="1800" dirty="0" err="1"/>
              <a:t>nơi</a:t>
            </a:r>
            <a:r>
              <a:rPr lang="en-US" sz="1800" dirty="0"/>
              <a:t> </a:t>
            </a:r>
            <a:r>
              <a:rPr lang="en-US" sz="1800" dirty="0" err="1"/>
              <a:t>Điều</a:t>
            </a:r>
            <a:r>
              <a:rPr lang="en-US" sz="1800" dirty="0"/>
              <a:t> </a:t>
            </a:r>
            <a:r>
              <a:rPr lang="en-US" sz="1800" dirty="0" err="1"/>
              <a:t>trị</a:t>
            </a:r>
            <a:r>
              <a:rPr lang="en-US" sz="1800" dirty="0"/>
              <a:t> </a:t>
            </a:r>
            <a:r>
              <a:rPr lang="en-US" sz="1800" dirty="0" err="1"/>
              <a:t>nội</a:t>
            </a:r>
            <a:r>
              <a:rPr lang="en-US" sz="1800" dirty="0"/>
              <a:t> </a:t>
            </a:r>
            <a:r>
              <a:rPr lang="en-US" sz="1800" dirty="0" err="1"/>
              <a:t>trú</a:t>
            </a:r>
            <a:r>
              <a:rPr lang="en-US" sz="1800" dirty="0"/>
              <a:t> ban </a:t>
            </a:r>
            <a:r>
              <a:rPr lang="en-US" sz="1800" dirty="0" err="1"/>
              <a:t>ngày</a:t>
            </a:r>
            <a:r>
              <a:rPr lang="en-US" sz="1800" dirty="0"/>
              <a:t> </a:t>
            </a:r>
            <a:r>
              <a:rPr lang="en-US" sz="1800" dirty="0" err="1"/>
              <a:t>tại</a:t>
            </a:r>
            <a:r>
              <a:rPr lang="en-US" sz="1800" dirty="0"/>
              <a:t> </a:t>
            </a:r>
            <a:r>
              <a:rPr lang="en-US" sz="1800" dirty="0" err="1"/>
              <a:t>các</a:t>
            </a:r>
            <a:r>
              <a:rPr lang="en-US" sz="1800" dirty="0"/>
              <a:t> </a:t>
            </a:r>
            <a:r>
              <a:rPr lang="en-US" sz="1800" dirty="0" err="1"/>
              <a:t>cơ</a:t>
            </a:r>
            <a:r>
              <a:rPr lang="en-US" sz="1800" dirty="0"/>
              <a:t> </a:t>
            </a:r>
            <a:r>
              <a:rPr lang="en-US" sz="1800" dirty="0" err="1"/>
              <a:t>sở</a:t>
            </a:r>
            <a:r>
              <a:rPr lang="en-US" sz="1800" dirty="0"/>
              <a:t> KCB YHCT bao </a:t>
            </a:r>
            <a:r>
              <a:rPr lang="en-US" sz="1800" dirty="0" err="1"/>
              <a:t>gồm</a:t>
            </a:r>
            <a:r>
              <a:rPr lang="en-US" sz="1800" dirty="0"/>
              <a:t>: </a:t>
            </a:r>
            <a:r>
              <a:rPr lang="en-US" sz="1800" dirty="0" err="1"/>
              <a:t>Bệnh</a:t>
            </a:r>
            <a:r>
              <a:rPr lang="en-US" sz="1800" dirty="0"/>
              <a:t> </a:t>
            </a:r>
            <a:r>
              <a:rPr lang="en-US" sz="1800" dirty="0" err="1"/>
              <a:t>viện</a:t>
            </a:r>
            <a:r>
              <a:rPr lang="en-US" sz="1800" dirty="0"/>
              <a:t> YHCT </a:t>
            </a:r>
            <a:r>
              <a:rPr lang="en-US" sz="1800" dirty="0" err="1"/>
              <a:t>và</a:t>
            </a:r>
            <a:r>
              <a:rPr lang="en-US" sz="1800" dirty="0"/>
              <a:t> Khoa YHCT </a:t>
            </a:r>
            <a:r>
              <a:rPr lang="en-US" sz="1800" dirty="0" err="1"/>
              <a:t>Bệnh</a:t>
            </a:r>
            <a:r>
              <a:rPr lang="en-US" sz="1800" dirty="0"/>
              <a:t> </a:t>
            </a:r>
            <a:r>
              <a:rPr lang="en-US" sz="1800" dirty="0" err="1"/>
              <a:t>viện</a:t>
            </a:r>
            <a:r>
              <a:rPr lang="en-US" sz="1800" dirty="0"/>
              <a:t> </a:t>
            </a:r>
            <a:r>
              <a:rPr lang="en-US" sz="1800" dirty="0" err="1"/>
              <a:t>đa</a:t>
            </a:r>
            <a:r>
              <a:rPr lang="en-US" sz="1800" dirty="0"/>
              <a:t> khoa, </a:t>
            </a:r>
            <a:r>
              <a:rPr lang="en-US" sz="1800" dirty="0" err="1"/>
              <a:t>chuyên</a:t>
            </a:r>
            <a:r>
              <a:rPr lang="en-US" sz="1800" dirty="0"/>
              <a:t> khoa, </a:t>
            </a:r>
            <a:r>
              <a:rPr lang="en-US" sz="1800" dirty="0" err="1"/>
              <a:t>bệnh</a:t>
            </a:r>
            <a:r>
              <a:rPr lang="en-US" sz="1800" dirty="0"/>
              <a:t> </a:t>
            </a:r>
            <a:r>
              <a:rPr lang="en-US" sz="1800" dirty="0" err="1"/>
              <a:t>viện</a:t>
            </a:r>
            <a:r>
              <a:rPr lang="en-US" sz="1800" dirty="0"/>
              <a:t> </a:t>
            </a:r>
            <a:r>
              <a:rPr lang="en-US" sz="1800" dirty="0" err="1"/>
              <a:t>đa</a:t>
            </a:r>
            <a:r>
              <a:rPr lang="en-US" sz="1800" dirty="0"/>
              <a:t> khoa </a:t>
            </a:r>
            <a:r>
              <a:rPr lang="en-US" sz="1800" dirty="0" err="1"/>
              <a:t>khu</a:t>
            </a:r>
            <a:r>
              <a:rPr lang="en-US" sz="1800" dirty="0"/>
              <a:t> </a:t>
            </a:r>
            <a:r>
              <a:rPr lang="en-US" sz="1800" dirty="0" err="1"/>
              <a:t>vực</a:t>
            </a:r>
            <a:r>
              <a:rPr lang="en-US" sz="1800" dirty="0"/>
              <a:t>, </a:t>
            </a:r>
            <a:r>
              <a:rPr lang="en-US" sz="1800" dirty="0" err="1"/>
              <a:t>Như</a:t>
            </a:r>
            <a:r>
              <a:rPr lang="en-US" sz="1800" dirty="0"/>
              <a:t> </a:t>
            </a:r>
            <a:r>
              <a:rPr lang="en-US" sz="1800" dirty="0" err="1"/>
              <a:t>vậy</a:t>
            </a:r>
            <a:r>
              <a:rPr lang="en-US" sz="1800" dirty="0"/>
              <a:t> </a:t>
            </a:r>
            <a:r>
              <a:rPr lang="en-US" sz="1800" dirty="0" err="1"/>
              <a:t>Khoản</a:t>
            </a:r>
            <a:r>
              <a:rPr lang="en-US" sz="1800" dirty="0"/>
              <a:t> 1 </a:t>
            </a:r>
            <a:r>
              <a:rPr lang="en-US" sz="1800" b="1" dirty="0" err="1">
                <a:solidFill>
                  <a:srgbClr val="FF0000"/>
                </a:solidFill>
              </a:rPr>
              <a:t>không</a:t>
            </a:r>
            <a:r>
              <a:rPr lang="en-US" sz="1800" b="1" dirty="0">
                <a:solidFill>
                  <a:srgbClr val="FF0000"/>
                </a:solidFill>
              </a:rPr>
              <a:t> </a:t>
            </a:r>
            <a:r>
              <a:rPr lang="en-US" sz="1800" b="1" dirty="0" err="1">
                <a:solidFill>
                  <a:srgbClr val="FF0000"/>
                </a:solidFill>
              </a:rPr>
              <a:t>quy</a:t>
            </a:r>
            <a:r>
              <a:rPr lang="en-US" sz="1800" b="1" dirty="0">
                <a:solidFill>
                  <a:srgbClr val="FF0000"/>
                </a:solidFill>
              </a:rPr>
              <a:t> </a:t>
            </a:r>
            <a:r>
              <a:rPr lang="en-US" sz="1800" b="1" dirty="0" err="1">
                <a:solidFill>
                  <a:srgbClr val="FF0000"/>
                </a:solidFill>
              </a:rPr>
              <a:t>định</a:t>
            </a:r>
            <a:r>
              <a:rPr lang="en-US" sz="1800" b="1" dirty="0">
                <a:solidFill>
                  <a:srgbClr val="FF0000"/>
                </a:solidFill>
              </a:rPr>
              <a:t> </a:t>
            </a:r>
            <a:r>
              <a:rPr lang="en-US" sz="1800" b="1" dirty="0" err="1">
                <a:solidFill>
                  <a:srgbClr val="FF0000"/>
                </a:solidFill>
              </a:rPr>
              <a:t>về</a:t>
            </a:r>
            <a:r>
              <a:rPr lang="en-US" sz="1800" b="1" dirty="0">
                <a:solidFill>
                  <a:srgbClr val="FF0000"/>
                </a:solidFill>
              </a:rPr>
              <a:t> </a:t>
            </a:r>
            <a:r>
              <a:rPr lang="en-US" sz="1800" b="1" dirty="0" err="1">
                <a:solidFill>
                  <a:srgbClr val="FF0000"/>
                </a:solidFill>
              </a:rPr>
              <a:t>điều</a:t>
            </a:r>
            <a:r>
              <a:rPr lang="en-US" sz="1800" b="1" dirty="0">
                <a:solidFill>
                  <a:srgbClr val="FF0000"/>
                </a:solidFill>
              </a:rPr>
              <a:t> </a:t>
            </a:r>
            <a:r>
              <a:rPr lang="en-US" sz="1800" b="1" dirty="0" err="1">
                <a:solidFill>
                  <a:srgbClr val="FF0000"/>
                </a:solidFill>
              </a:rPr>
              <a:t>trị</a:t>
            </a:r>
            <a:r>
              <a:rPr lang="en-US" sz="1800" b="1" dirty="0">
                <a:solidFill>
                  <a:srgbClr val="FF0000"/>
                </a:solidFill>
              </a:rPr>
              <a:t> </a:t>
            </a:r>
            <a:r>
              <a:rPr lang="en-US" sz="1800" b="1" dirty="0" err="1">
                <a:solidFill>
                  <a:srgbClr val="FF0000"/>
                </a:solidFill>
              </a:rPr>
              <a:t>nội</a:t>
            </a:r>
            <a:r>
              <a:rPr lang="en-US" sz="1800" b="1" dirty="0">
                <a:solidFill>
                  <a:srgbClr val="FF0000"/>
                </a:solidFill>
              </a:rPr>
              <a:t> </a:t>
            </a:r>
            <a:r>
              <a:rPr lang="en-US" sz="1800" b="1" dirty="0" err="1">
                <a:solidFill>
                  <a:srgbClr val="FF0000"/>
                </a:solidFill>
              </a:rPr>
              <a:t>trú</a:t>
            </a:r>
            <a:r>
              <a:rPr lang="en-US" sz="1800" b="1" dirty="0">
                <a:solidFill>
                  <a:srgbClr val="FF0000"/>
                </a:solidFill>
              </a:rPr>
              <a:t> ban </a:t>
            </a:r>
            <a:r>
              <a:rPr lang="en-US" sz="1800" b="1" dirty="0" err="1">
                <a:solidFill>
                  <a:srgbClr val="FF0000"/>
                </a:solidFill>
              </a:rPr>
              <a:t>ngày</a:t>
            </a:r>
            <a:r>
              <a:rPr lang="en-US" sz="1800" b="1" dirty="0">
                <a:solidFill>
                  <a:srgbClr val="FF0000"/>
                </a:solidFill>
              </a:rPr>
              <a:t> </a:t>
            </a:r>
            <a:r>
              <a:rPr lang="en-US" sz="1800" b="1" dirty="0" err="1">
                <a:solidFill>
                  <a:srgbClr val="FF0000"/>
                </a:solidFill>
              </a:rPr>
              <a:t>tại</a:t>
            </a:r>
            <a:r>
              <a:rPr lang="en-US" sz="1800" b="1" dirty="0">
                <a:solidFill>
                  <a:srgbClr val="FF0000"/>
                </a:solidFill>
              </a:rPr>
              <a:t> </a:t>
            </a:r>
            <a:r>
              <a:rPr lang="en-US" sz="1800" b="1" dirty="0" err="1">
                <a:solidFill>
                  <a:srgbClr val="FF0000"/>
                </a:solidFill>
              </a:rPr>
              <a:t>các</a:t>
            </a:r>
            <a:r>
              <a:rPr lang="en-US" sz="1800" b="1" dirty="0">
                <a:solidFill>
                  <a:srgbClr val="FF0000"/>
                </a:solidFill>
              </a:rPr>
              <a:t> khoa </a:t>
            </a:r>
            <a:r>
              <a:rPr lang="en-US" sz="1800" b="1" dirty="0" err="1">
                <a:solidFill>
                  <a:srgbClr val="FF0000"/>
                </a:solidFill>
              </a:rPr>
              <a:t>liên</a:t>
            </a:r>
            <a:r>
              <a:rPr lang="en-US" sz="1800" b="1" dirty="0">
                <a:solidFill>
                  <a:srgbClr val="FF0000"/>
                </a:solidFill>
              </a:rPr>
              <a:t> </a:t>
            </a:r>
            <a:r>
              <a:rPr lang="en-US" sz="1800" b="1" dirty="0" err="1">
                <a:solidFill>
                  <a:srgbClr val="FF0000"/>
                </a:solidFill>
              </a:rPr>
              <a:t>chuyên</a:t>
            </a:r>
            <a:r>
              <a:rPr lang="en-US" sz="1800" b="1" dirty="0">
                <a:solidFill>
                  <a:srgbClr val="FF0000"/>
                </a:solidFill>
              </a:rPr>
              <a:t> khoa</a:t>
            </a:r>
            <a:r>
              <a:rPr lang="en-US" sz="1800" dirty="0"/>
              <a:t>,</a:t>
            </a:r>
          </a:p>
          <a:p>
            <a:pPr lvl="0" algn="just"/>
            <a:r>
              <a:rPr lang="en-US" sz="1800" dirty="0" err="1"/>
              <a:t>Tuy</a:t>
            </a:r>
            <a:r>
              <a:rPr lang="en-US" sz="1800" dirty="0"/>
              <a:t> </a:t>
            </a:r>
            <a:r>
              <a:rPr lang="en-US" sz="1800" dirty="0" err="1"/>
              <a:t>nhiên</a:t>
            </a:r>
            <a:r>
              <a:rPr lang="en-US" sz="1800" dirty="0"/>
              <a:t> </a:t>
            </a:r>
            <a:r>
              <a:rPr lang="en-US" sz="1800" dirty="0" err="1"/>
              <a:t>tại</a:t>
            </a:r>
            <a:r>
              <a:rPr lang="en-US" sz="1800" dirty="0"/>
              <a:t> </a:t>
            </a:r>
            <a:r>
              <a:rPr lang="en-US" sz="1800" dirty="0" err="1"/>
              <a:t>Khoản</a:t>
            </a:r>
            <a:r>
              <a:rPr lang="en-US" sz="1800" dirty="0"/>
              <a:t> 4 </a:t>
            </a:r>
            <a:r>
              <a:rPr lang="en-US" sz="1800" dirty="0" err="1"/>
              <a:t>Công</a:t>
            </a:r>
            <a:r>
              <a:rPr lang="en-US" sz="1800" dirty="0"/>
              <a:t> </a:t>
            </a:r>
            <a:r>
              <a:rPr lang="en-US" sz="1800" dirty="0" err="1"/>
              <a:t>văn</a:t>
            </a:r>
            <a:r>
              <a:rPr lang="en-US" sz="1800" dirty="0"/>
              <a:t> </a:t>
            </a:r>
            <a:r>
              <a:rPr lang="en-US" sz="1800" dirty="0" err="1"/>
              <a:t>số</a:t>
            </a:r>
            <a:r>
              <a:rPr lang="en-US" sz="1800" dirty="0"/>
              <a:t> 4712/BYT-YDCT </a:t>
            </a:r>
            <a:r>
              <a:rPr lang="en-US" sz="1800" dirty="0" err="1"/>
              <a:t>thì</a:t>
            </a:r>
            <a:r>
              <a:rPr lang="en-US" sz="1800" dirty="0"/>
              <a:t> </a:t>
            </a:r>
            <a:r>
              <a:rPr lang="en-US" sz="1800" dirty="0" err="1"/>
              <a:t>nêu</a:t>
            </a:r>
            <a:r>
              <a:rPr lang="en-US" sz="1800" dirty="0"/>
              <a:t> </a:t>
            </a:r>
            <a:r>
              <a:rPr lang="en-US" sz="1800" dirty="0" err="1"/>
              <a:t>rõ</a:t>
            </a:r>
            <a:r>
              <a:rPr lang="en-US" sz="1800" dirty="0"/>
              <a:t>: </a:t>
            </a:r>
            <a:r>
              <a:rPr lang="en-US" sz="1800" dirty="0" err="1"/>
              <a:t>Ứng</a:t>
            </a:r>
            <a:r>
              <a:rPr lang="en-US" sz="1800" dirty="0"/>
              <a:t> </a:t>
            </a:r>
            <a:r>
              <a:rPr lang="en-US" sz="1800" dirty="0" err="1"/>
              <a:t>dụng</a:t>
            </a:r>
            <a:r>
              <a:rPr lang="en-US" sz="1800" dirty="0"/>
              <a:t> </a:t>
            </a:r>
            <a:r>
              <a:rPr lang="en-US" sz="1800" dirty="0" err="1"/>
              <a:t>công</a:t>
            </a:r>
            <a:r>
              <a:rPr lang="en-US" sz="1800" dirty="0"/>
              <a:t> </a:t>
            </a:r>
            <a:r>
              <a:rPr lang="en-US" sz="1800" dirty="0" err="1"/>
              <a:t>nghệ</a:t>
            </a:r>
            <a:r>
              <a:rPr lang="en-US" sz="1800" dirty="0"/>
              <a:t> </a:t>
            </a:r>
            <a:r>
              <a:rPr lang="en-US" sz="1800" dirty="0" err="1"/>
              <a:t>thông</a:t>
            </a:r>
            <a:r>
              <a:rPr lang="en-US" sz="1800" dirty="0"/>
              <a:t> tin </a:t>
            </a:r>
            <a:r>
              <a:rPr lang="en-US" sz="1800" dirty="0" err="1"/>
              <a:t>trong</a:t>
            </a:r>
            <a:r>
              <a:rPr lang="en-US" sz="1800" dirty="0"/>
              <a:t> </a:t>
            </a:r>
            <a:r>
              <a:rPr lang="en-US" sz="1800" dirty="0" err="1"/>
              <a:t>thanh</a:t>
            </a:r>
            <a:r>
              <a:rPr lang="en-US" sz="1800" dirty="0"/>
              <a:t> </a:t>
            </a:r>
            <a:r>
              <a:rPr lang="en-US" sz="1800" dirty="0" err="1"/>
              <a:t>toán</a:t>
            </a:r>
            <a:r>
              <a:rPr lang="en-US" sz="1800" dirty="0"/>
              <a:t> BHYT </a:t>
            </a:r>
            <a:r>
              <a:rPr lang="en-US" sz="1800" dirty="0" err="1"/>
              <a:t>về</a:t>
            </a:r>
            <a:r>
              <a:rPr lang="en-US" sz="1800" dirty="0"/>
              <a:t> </a:t>
            </a:r>
            <a:r>
              <a:rPr lang="en-US" sz="1800" dirty="0" err="1"/>
              <a:t>tiền</a:t>
            </a:r>
            <a:r>
              <a:rPr lang="en-US" sz="1800" dirty="0"/>
              <a:t> </a:t>
            </a:r>
            <a:r>
              <a:rPr lang="en-US" sz="1800" dirty="0" err="1"/>
              <a:t>gường</a:t>
            </a:r>
            <a:r>
              <a:rPr lang="en-US" sz="1800" dirty="0"/>
              <a:t> </a:t>
            </a:r>
            <a:r>
              <a:rPr lang="en-US" sz="1800" dirty="0" err="1"/>
              <a:t>điều</a:t>
            </a:r>
            <a:r>
              <a:rPr lang="en-US" sz="1800" dirty="0"/>
              <a:t> </a:t>
            </a:r>
            <a:r>
              <a:rPr lang="en-US" sz="1800" dirty="0" err="1"/>
              <a:t>trị</a:t>
            </a:r>
            <a:r>
              <a:rPr lang="en-US" sz="1800" dirty="0"/>
              <a:t> </a:t>
            </a:r>
            <a:r>
              <a:rPr lang="en-US" sz="1800" dirty="0" err="1"/>
              <a:t>nội</a:t>
            </a:r>
            <a:r>
              <a:rPr lang="en-US" sz="1800" dirty="0"/>
              <a:t> </a:t>
            </a:r>
            <a:r>
              <a:rPr lang="en-US" sz="1800" dirty="0" err="1"/>
              <a:t>trú</a:t>
            </a:r>
            <a:r>
              <a:rPr lang="en-US" sz="1800" dirty="0"/>
              <a:t> ban </a:t>
            </a:r>
            <a:r>
              <a:rPr lang="en-US" sz="1800" dirty="0" err="1"/>
              <a:t>ngày</a:t>
            </a:r>
            <a:r>
              <a:rPr lang="en-US" sz="1800" dirty="0"/>
              <a:t> YHCT, </a:t>
            </a:r>
            <a:r>
              <a:rPr lang="en-US" sz="1800" dirty="0" err="1"/>
              <a:t>xác</a:t>
            </a:r>
            <a:r>
              <a:rPr lang="en-US" sz="1800" dirty="0"/>
              <a:t> </a:t>
            </a:r>
            <a:r>
              <a:rPr lang="en-US" sz="1800" dirty="0" err="1"/>
              <a:t>định</a:t>
            </a:r>
            <a:r>
              <a:rPr lang="en-US" sz="1800" dirty="0"/>
              <a:t> “ </a:t>
            </a:r>
            <a:r>
              <a:rPr lang="en-US" sz="1800" dirty="0" err="1"/>
              <a:t>các</a:t>
            </a:r>
            <a:r>
              <a:rPr lang="en-US" sz="1800" dirty="0"/>
              <a:t> khoa YHCT, </a:t>
            </a:r>
            <a:r>
              <a:rPr lang="en-US" sz="1800" dirty="0" err="1"/>
              <a:t>hoặc</a:t>
            </a:r>
            <a:r>
              <a:rPr lang="en-US" sz="1800" dirty="0"/>
              <a:t> </a:t>
            </a:r>
            <a:r>
              <a:rPr lang="en-US" sz="1800" dirty="0" err="1"/>
              <a:t>giường</a:t>
            </a:r>
            <a:r>
              <a:rPr lang="en-US" sz="1800" dirty="0"/>
              <a:t> </a:t>
            </a:r>
            <a:r>
              <a:rPr lang="en-US" sz="1800" dirty="0" err="1"/>
              <a:t>bệnh</a:t>
            </a:r>
            <a:r>
              <a:rPr lang="en-US" sz="1800" dirty="0"/>
              <a:t> YHCT </a:t>
            </a:r>
            <a:r>
              <a:rPr lang="en-US" sz="1800" dirty="0" err="1"/>
              <a:t>trong</a:t>
            </a:r>
            <a:r>
              <a:rPr lang="en-US" sz="1800" dirty="0"/>
              <a:t> </a:t>
            </a:r>
            <a:r>
              <a:rPr lang="en-US" sz="1800" dirty="0" err="1"/>
              <a:t>liên</a:t>
            </a:r>
            <a:r>
              <a:rPr lang="en-US" sz="1800" dirty="0"/>
              <a:t> </a:t>
            </a:r>
            <a:r>
              <a:rPr lang="en-US" sz="1800" dirty="0" err="1"/>
              <a:t>chuyên</a:t>
            </a:r>
            <a:r>
              <a:rPr lang="en-US" sz="1800" dirty="0"/>
              <a:t> khoa </a:t>
            </a:r>
            <a:r>
              <a:rPr lang="en-US" sz="1800" dirty="0" err="1"/>
              <a:t>áp</a:t>
            </a:r>
            <a:r>
              <a:rPr lang="en-US" sz="1800" dirty="0"/>
              <a:t> </a:t>
            </a:r>
            <a:r>
              <a:rPr lang="en-US" sz="1800" dirty="0" err="1"/>
              <a:t>mã</a:t>
            </a:r>
            <a:r>
              <a:rPr lang="en-US" sz="1800" dirty="0"/>
              <a:t> </a:t>
            </a:r>
            <a:r>
              <a:rPr lang="en-US" sz="1800" dirty="0" err="1"/>
              <a:t>tiền</a:t>
            </a:r>
            <a:r>
              <a:rPr lang="en-US" sz="1800" dirty="0"/>
              <a:t> </a:t>
            </a:r>
            <a:r>
              <a:rPr lang="en-US" sz="1800" dirty="0" err="1"/>
              <a:t>giường</a:t>
            </a:r>
            <a:r>
              <a:rPr lang="en-US" sz="1800" dirty="0"/>
              <a:t> </a:t>
            </a:r>
            <a:r>
              <a:rPr lang="en-US" sz="1800" dirty="0" err="1"/>
              <a:t>điều</a:t>
            </a:r>
            <a:r>
              <a:rPr lang="en-US" sz="1800" dirty="0"/>
              <a:t> </a:t>
            </a:r>
            <a:r>
              <a:rPr lang="en-US" sz="1800" dirty="0" err="1"/>
              <a:t>trị</a:t>
            </a:r>
            <a:r>
              <a:rPr lang="en-US" sz="1800" dirty="0"/>
              <a:t> ban </a:t>
            </a:r>
            <a:r>
              <a:rPr lang="en-US" sz="1800" dirty="0" err="1"/>
              <a:t>ngày</a:t>
            </a:r>
            <a:r>
              <a:rPr lang="en-US" sz="1800" dirty="0"/>
              <a:t> </a:t>
            </a:r>
            <a:r>
              <a:rPr lang="en-US" sz="1800" dirty="0" err="1"/>
              <a:t>mã</a:t>
            </a:r>
            <a:r>
              <a:rPr lang="en-US" sz="1800" dirty="0"/>
              <a:t> khoa YHCT” ,</a:t>
            </a:r>
          </a:p>
          <a:p>
            <a:pPr lvl="0" algn="just"/>
            <a:r>
              <a:rPr lang="en-US" sz="1800" dirty="0" err="1"/>
              <a:t>Như</a:t>
            </a:r>
            <a:r>
              <a:rPr lang="en-US" sz="1800" dirty="0"/>
              <a:t> </a:t>
            </a:r>
            <a:r>
              <a:rPr lang="en-US" sz="1800" dirty="0" err="1"/>
              <a:t>vậy</a:t>
            </a:r>
            <a:r>
              <a:rPr lang="en-US" sz="1800" dirty="0"/>
              <a:t> </a:t>
            </a:r>
            <a:r>
              <a:rPr lang="en-US" sz="1800" dirty="0" err="1"/>
              <a:t>có</a:t>
            </a:r>
            <a:r>
              <a:rPr lang="en-US" sz="1800" dirty="0"/>
              <a:t> </a:t>
            </a:r>
            <a:r>
              <a:rPr lang="en-US" sz="1800" dirty="0" err="1"/>
              <a:t>sự</a:t>
            </a:r>
            <a:r>
              <a:rPr lang="en-US" sz="1800" dirty="0"/>
              <a:t> </a:t>
            </a:r>
            <a:r>
              <a:rPr lang="en-US" sz="1800" dirty="0" err="1"/>
              <a:t>chưa</a:t>
            </a:r>
            <a:r>
              <a:rPr lang="en-US" sz="1800" dirty="0"/>
              <a:t> </a:t>
            </a:r>
            <a:r>
              <a:rPr lang="en-US" sz="1800" dirty="0" err="1"/>
              <a:t>thống</a:t>
            </a:r>
            <a:r>
              <a:rPr lang="en-US" sz="1800" dirty="0"/>
              <a:t> </a:t>
            </a:r>
            <a:r>
              <a:rPr lang="en-US" sz="1800" dirty="0" err="1"/>
              <a:t>nhất</a:t>
            </a:r>
            <a:r>
              <a:rPr lang="en-US" sz="1800" dirty="0"/>
              <a:t> </a:t>
            </a:r>
            <a:r>
              <a:rPr lang="en-US" sz="1800" dirty="0" err="1"/>
              <a:t>trong</a:t>
            </a:r>
            <a:r>
              <a:rPr lang="en-US" sz="1800" dirty="0"/>
              <a:t> </a:t>
            </a:r>
            <a:r>
              <a:rPr lang="en-US" sz="1800" dirty="0" err="1"/>
              <a:t>quy</a:t>
            </a:r>
            <a:r>
              <a:rPr lang="en-US" sz="1800" dirty="0"/>
              <a:t> </a:t>
            </a:r>
            <a:r>
              <a:rPr lang="en-US" sz="1800" dirty="0" err="1"/>
              <a:t>định</a:t>
            </a:r>
            <a:r>
              <a:rPr lang="en-US" sz="1800" dirty="0"/>
              <a:t> </a:t>
            </a:r>
            <a:r>
              <a:rPr lang="en-US" sz="1800" dirty="0" err="1"/>
              <a:t>về</a:t>
            </a:r>
            <a:r>
              <a:rPr lang="en-US" sz="1800" dirty="0"/>
              <a:t> “</a:t>
            </a:r>
            <a:r>
              <a:rPr lang="en-US" sz="1800" dirty="0" err="1"/>
              <a:t>nơi</a:t>
            </a:r>
            <a:r>
              <a:rPr lang="en-US" sz="1800" dirty="0"/>
              <a:t> </a:t>
            </a:r>
            <a:r>
              <a:rPr lang="en-US" sz="1800" dirty="0" err="1"/>
              <a:t>Điều</a:t>
            </a:r>
            <a:r>
              <a:rPr lang="en-US" sz="1800" dirty="0"/>
              <a:t> </a:t>
            </a:r>
            <a:r>
              <a:rPr lang="en-US" sz="1800" dirty="0" err="1"/>
              <a:t>trị</a:t>
            </a:r>
            <a:r>
              <a:rPr lang="en-US" sz="1800" dirty="0"/>
              <a:t> </a:t>
            </a:r>
            <a:r>
              <a:rPr lang="en-US" sz="1800" dirty="0" err="1"/>
              <a:t>nội</a:t>
            </a:r>
            <a:r>
              <a:rPr lang="en-US" sz="1800" dirty="0"/>
              <a:t> </a:t>
            </a:r>
            <a:r>
              <a:rPr lang="en-US" sz="1800" dirty="0" err="1"/>
              <a:t>trú</a:t>
            </a:r>
            <a:r>
              <a:rPr lang="en-US" sz="1800" dirty="0"/>
              <a:t> </a:t>
            </a:r>
            <a:r>
              <a:rPr lang="en-US" sz="1800" dirty="0" err="1"/>
              <a:t>được</a:t>
            </a:r>
            <a:r>
              <a:rPr lang="en-US" sz="1800" dirty="0"/>
              <a:t> </a:t>
            </a:r>
            <a:r>
              <a:rPr lang="en-US" sz="1800" dirty="0" err="1"/>
              <a:t>thanh</a:t>
            </a:r>
            <a:r>
              <a:rPr lang="en-US" sz="1800" dirty="0"/>
              <a:t> </a:t>
            </a:r>
            <a:r>
              <a:rPr lang="en-US" sz="1800" dirty="0" err="1"/>
              <a:t>toán</a:t>
            </a:r>
            <a:r>
              <a:rPr lang="en-US" sz="1800" dirty="0"/>
              <a:t> </a:t>
            </a:r>
            <a:r>
              <a:rPr lang="en-US" sz="1800" dirty="0" err="1"/>
              <a:t>tiền</a:t>
            </a:r>
            <a:r>
              <a:rPr lang="en-US" sz="1800" dirty="0"/>
              <a:t> </a:t>
            </a:r>
            <a:r>
              <a:rPr lang="en-US" sz="1800" dirty="0" err="1"/>
              <a:t>giường</a:t>
            </a:r>
            <a:r>
              <a:rPr lang="en-US" sz="1800" dirty="0"/>
              <a:t> </a:t>
            </a:r>
            <a:r>
              <a:rPr lang="en-US" sz="1800" dirty="0" err="1"/>
              <a:t>bệnh</a:t>
            </a:r>
            <a:r>
              <a:rPr lang="en-US" sz="1800" dirty="0"/>
              <a:t> ban </a:t>
            </a:r>
            <a:r>
              <a:rPr lang="en-US" sz="1800" dirty="0" err="1"/>
              <a:t>ngày</a:t>
            </a:r>
            <a:r>
              <a:rPr lang="en-US" sz="1800" dirty="0"/>
              <a:t>” </a:t>
            </a:r>
            <a:r>
              <a:rPr lang="en-US" sz="1800" dirty="0" err="1"/>
              <a:t>tại</a:t>
            </a:r>
            <a:r>
              <a:rPr lang="en-US" sz="1800" dirty="0"/>
              <a:t> </a:t>
            </a:r>
            <a:r>
              <a:rPr lang="en-US" sz="1800" dirty="0" err="1"/>
              <a:t>Khoản</a:t>
            </a:r>
            <a:r>
              <a:rPr lang="en-US" sz="1800" dirty="0"/>
              <a:t> 1 </a:t>
            </a:r>
            <a:r>
              <a:rPr lang="en-US" sz="1800" dirty="0" err="1"/>
              <a:t>và</a:t>
            </a:r>
            <a:r>
              <a:rPr lang="en-US" sz="1800" dirty="0"/>
              <a:t> </a:t>
            </a:r>
            <a:r>
              <a:rPr lang="en-US" sz="1800" dirty="0" err="1"/>
              <a:t>Khoản</a:t>
            </a:r>
            <a:r>
              <a:rPr lang="en-US" sz="1800" dirty="0"/>
              <a:t> 4 </a:t>
            </a:r>
            <a:r>
              <a:rPr lang="en-US" sz="1800" dirty="0" err="1"/>
              <a:t>Công</a:t>
            </a:r>
            <a:r>
              <a:rPr lang="en-US" sz="1800" dirty="0"/>
              <a:t> </a:t>
            </a:r>
            <a:r>
              <a:rPr lang="en-US" sz="1800" dirty="0" err="1"/>
              <a:t>văn</a:t>
            </a:r>
            <a:r>
              <a:rPr lang="en-US" sz="1800" dirty="0"/>
              <a:t> </a:t>
            </a:r>
            <a:r>
              <a:rPr lang="en-US" sz="1800" dirty="0" err="1"/>
              <a:t>số</a:t>
            </a:r>
            <a:r>
              <a:rPr lang="en-US" sz="1800" dirty="0"/>
              <a:t> 4712/BYT-YDCT, </a:t>
            </a:r>
            <a:r>
              <a:rPr lang="en-US" sz="1800" dirty="0" err="1"/>
              <a:t>Về</a:t>
            </a:r>
            <a:r>
              <a:rPr lang="en-US" sz="1800" dirty="0"/>
              <a:t> </a:t>
            </a:r>
            <a:r>
              <a:rPr lang="en-US" sz="1800" dirty="0" err="1"/>
              <a:t>vấn</a:t>
            </a:r>
            <a:r>
              <a:rPr lang="en-US" sz="1800" dirty="0"/>
              <a:t> </a:t>
            </a:r>
            <a:r>
              <a:rPr lang="en-US" sz="1800" dirty="0" err="1"/>
              <a:t>đề</a:t>
            </a:r>
            <a:r>
              <a:rPr lang="en-US" sz="1800" dirty="0"/>
              <a:t> </a:t>
            </a:r>
            <a:r>
              <a:rPr lang="en-US" sz="1800" dirty="0" err="1"/>
              <a:t>này</a:t>
            </a:r>
            <a:r>
              <a:rPr lang="en-US" sz="1800" dirty="0"/>
              <a:t> BHXH </a:t>
            </a:r>
            <a:r>
              <a:rPr lang="en-US" sz="1800" dirty="0" err="1"/>
              <a:t>đã</a:t>
            </a:r>
            <a:r>
              <a:rPr lang="en-US" sz="1800" dirty="0"/>
              <a:t> </a:t>
            </a:r>
            <a:r>
              <a:rPr lang="en-US" sz="1800" dirty="0" err="1"/>
              <a:t>có</a:t>
            </a:r>
            <a:r>
              <a:rPr lang="en-US" sz="1800" dirty="0"/>
              <a:t> </a:t>
            </a:r>
            <a:r>
              <a:rPr lang="en-US" sz="1800" dirty="0" err="1"/>
              <a:t>Công</a:t>
            </a:r>
            <a:r>
              <a:rPr lang="en-US" sz="1800" dirty="0"/>
              <a:t> </a:t>
            </a:r>
            <a:r>
              <a:rPr lang="en-US" sz="1800" dirty="0" err="1"/>
              <a:t>văn</a:t>
            </a:r>
            <a:r>
              <a:rPr lang="en-US" sz="1800" dirty="0"/>
              <a:t> </a:t>
            </a:r>
            <a:r>
              <a:rPr lang="en-US" sz="1800" dirty="0" err="1"/>
              <a:t>số</a:t>
            </a:r>
            <a:r>
              <a:rPr lang="en-US" sz="1800" dirty="0"/>
              <a:t> 3791/BHXH-CSYT </a:t>
            </a:r>
            <a:r>
              <a:rPr lang="en-US" sz="1800" dirty="0" err="1"/>
              <a:t>ngày</a:t>
            </a:r>
            <a:r>
              <a:rPr lang="en-US" sz="1800" dirty="0"/>
              <a:t> 14/11/2023 </a:t>
            </a:r>
            <a:r>
              <a:rPr lang="en-US" sz="1800" dirty="0" err="1"/>
              <a:t>gửi</a:t>
            </a:r>
            <a:r>
              <a:rPr lang="en-US" sz="1800" dirty="0"/>
              <a:t> BYT,</a:t>
            </a:r>
          </a:p>
          <a:p>
            <a:endParaRPr lang="en-US" sz="1800" dirty="0"/>
          </a:p>
        </p:txBody>
      </p:sp>
    </p:spTree>
    <p:extLst>
      <p:ext uri="{BB962C8B-B14F-4D97-AF65-F5344CB8AC3E}">
        <p14:creationId xmlns:p14="http://schemas.microsoft.com/office/powerpoint/2010/main" val="5158161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650AE-AB51-A13F-48C3-A420D85DDD7F}"/>
              </a:ext>
            </a:extLst>
          </p:cNvPr>
          <p:cNvSpPr>
            <a:spLocks noGrp="1"/>
          </p:cNvSpPr>
          <p:nvPr>
            <p:ph type="ctrTitle"/>
          </p:nvPr>
        </p:nvSpPr>
        <p:spPr/>
        <p:txBody>
          <a:bodyPr/>
          <a:lstStyle/>
          <a:p>
            <a:r>
              <a:rPr lang="en-US" dirty="0"/>
              <a:t>GIẢI PHÁP, KIẾN NGHỊ</a:t>
            </a:r>
          </a:p>
        </p:txBody>
      </p:sp>
      <p:sp>
        <p:nvSpPr>
          <p:cNvPr id="3" name="Subtitle 2">
            <a:extLst>
              <a:ext uri="{FF2B5EF4-FFF2-40B4-BE49-F238E27FC236}">
                <a16:creationId xmlns:a16="http://schemas.microsoft.com/office/drawing/2014/main" id="{98145694-FA2D-0930-CD4A-03B59125D17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9709563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5E0EF-9B71-A351-AFDC-46DF9FAA26F0}"/>
              </a:ext>
            </a:extLst>
          </p:cNvPr>
          <p:cNvSpPr>
            <a:spLocks noGrp="1"/>
          </p:cNvSpPr>
          <p:nvPr>
            <p:ph type="title"/>
          </p:nvPr>
        </p:nvSpPr>
        <p:spPr/>
        <p:txBody>
          <a:bodyPr/>
          <a:lstStyle/>
          <a:p>
            <a:r>
              <a:rPr lang="en-US" dirty="0"/>
              <a:t>1. </a:t>
            </a:r>
            <a:r>
              <a:rPr lang="en-US" dirty="0" err="1"/>
              <a:t>Đề</a:t>
            </a:r>
            <a:r>
              <a:rPr lang="en-US" dirty="0"/>
              <a:t> </a:t>
            </a:r>
            <a:r>
              <a:rPr lang="en-US" dirty="0" err="1"/>
              <a:t>nghị</a:t>
            </a:r>
            <a:r>
              <a:rPr lang="en-US" dirty="0"/>
              <a:t> </a:t>
            </a:r>
            <a:r>
              <a:rPr lang="en-US" dirty="0" err="1"/>
              <a:t>Bộ</a:t>
            </a:r>
            <a:r>
              <a:rPr lang="en-US" dirty="0"/>
              <a:t> Y </a:t>
            </a:r>
            <a:r>
              <a:rPr lang="en-US" dirty="0" err="1"/>
              <a:t>tế</a:t>
            </a:r>
            <a:r>
              <a:rPr lang="en-US" dirty="0"/>
              <a:t>: Thanh </a:t>
            </a:r>
            <a:r>
              <a:rPr lang="en-US" dirty="0" err="1"/>
              <a:t>toán</a:t>
            </a:r>
            <a:r>
              <a:rPr lang="en-US" dirty="0"/>
              <a:t> DVKT</a:t>
            </a:r>
          </a:p>
        </p:txBody>
      </p:sp>
      <p:sp>
        <p:nvSpPr>
          <p:cNvPr id="3" name="Content Placeholder 2">
            <a:extLst>
              <a:ext uri="{FF2B5EF4-FFF2-40B4-BE49-F238E27FC236}">
                <a16:creationId xmlns:a16="http://schemas.microsoft.com/office/drawing/2014/main" id="{4463A7EE-6791-F58F-849A-A3B70B03A828}"/>
              </a:ext>
            </a:extLst>
          </p:cNvPr>
          <p:cNvSpPr>
            <a:spLocks noGrp="1"/>
          </p:cNvSpPr>
          <p:nvPr>
            <p:ph idx="1"/>
          </p:nvPr>
        </p:nvSpPr>
        <p:spPr>
          <a:xfrm>
            <a:off x="990600" y="2017713"/>
            <a:ext cx="10949517" cy="4114800"/>
          </a:xfrm>
        </p:spPr>
        <p:txBody>
          <a:bodyPr/>
          <a:lstStyle/>
          <a:p>
            <a:pPr lvl="0" algn="just"/>
            <a:r>
              <a:rPr lang="en-US" sz="2400" dirty="0" err="1"/>
              <a:t>Bộ</a:t>
            </a:r>
            <a:r>
              <a:rPr lang="en-US" sz="2400" dirty="0"/>
              <a:t> Y </a:t>
            </a:r>
            <a:r>
              <a:rPr lang="en-US" sz="2400" dirty="0" err="1"/>
              <a:t>tế</a:t>
            </a:r>
            <a:r>
              <a:rPr lang="en-US" sz="2400" dirty="0"/>
              <a:t> </a:t>
            </a:r>
            <a:r>
              <a:rPr lang="en-US" sz="2400" dirty="0" err="1"/>
              <a:t>xem</a:t>
            </a:r>
            <a:r>
              <a:rPr lang="en-US" sz="2400" dirty="0"/>
              <a:t> </a:t>
            </a:r>
            <a:r>
              <a:rPr lang="en-US" sz="2400" dirty="0" err="1"/>
              <a:t>xét</a:t>
            </a:r>
            <a:r>
              <a:rPr lang="en-US" sz="2400" dirty="0"/>
              <a:t> </a:t>
            </a:r>
            <a:r>
              <a:rPr lang="en-US" sz="2400" dirty="0" err="1"/>
              <a:t>trả</a:t>
            </a:r>
            <a:r>
              <a:rPr lang="en-US" sz="2400" dirty="0"/>
              <a:t> </a:t>
            </a:r>
            <a:r>
              <a:rPr lang="en-US" sz="2400" dirty="0" err="1"/>
              <a:t>lời</a:t>
            </a:r>
            <a:r>
              <a:rPr lang="en-US" sz="2400" dirty="0"/>
              <a:t> </a:t>
            </a:r>
            <a:r>
              <a:rPr lang="en-US" sz="2400" dirty="0" err="1"/>
              <a:t>nội</a:t>
            </a:r>
            <a:r>
              <a:rPr lang="en-US" sz="2400" dirty="0"/>
              <a:t> dung </a:t>
            </a:r>
            <a:r>
              <a:rPr lang="en-US" sz="2400" dirty="0" err="1"/>
              <a:t>vướng</a:t>
            </a:r>
            <a:r>
              <a:rPr lang="en-US" sz="2400" dirty="0"/>
              <a:t> </a:t>
            </a:r>
            <a:r>
              <a:rPr lang="en-US" sz="2400" dirty="0" err="1"/>
              <a:t>mắc</a:t>
            </a:r>
            <a:r>
              <a:rPr lang="en-US" sz="2400" dirty="0"/>
              <a:t> BHXH </a:t>
            </a:r>
            <a:r>
              <a:rPr lang="en-US" sz="2400" dirty="0" err="1"/>
              <a:t>Việt</a:t>
            </a:r>
            <a:r>
              <a:rPr lang="en-US" sz="2400" dirty="0"/>
              <a:t> Nam </a:t>
            </a:r>
            <a:r>
              <a:rPr lang="en-US" sz="2400" dirty="0" err="1"/>
              <a:t>phản</a:t>
            </a:r>
            <a:r>
              <a:rPr lang="en-US" sz="2400" dirty="0"/>
              <a:t> </a:t>
            </a:r>
            <a:r>
              <a:rPr lang="en-US" sz="2400" dirty="0" err="1"/>
              <a:t>ánh</a:t>
            </a:r>
            <a:r>
              <a:rPr lang="en-US" sz="2400" dirty="0"/>
              <a:t> </a:t>
            </a:r>
            <a:r>
              <a:rPr lang="en-US" sz="2400" dirty="0" err="1"/>
              <a:t>tại</a:t>
            </a:r>
            <a:r>
              <a:rPr lang="en-US" sz="2400" dirty="0"/>
              <a:t> </a:t>
            </a:r>
            <a:r>
              <a:rPr lang="en-US" sz="2400" dirty="0" err="1"/>
              <a:t>Công</a:t>
            </a:r>
            <a:r>
              <a:rPr lang="en-US" sz="2400" dirty="0"/>
              <a:t> </a:t>
            </a:r>
            <a:r>
              <a:rPr lang="en-US" sz="2400" dirty="0" err="1"/>
              <a:t>văn</a:t>
            </a:r>
            <a:r>
              <a:rPr lang="en-US" sz="2400" dirty="0"/>
              <a:t> </a:t>
            </a:r>
            <a:r>
              <a:rPr lang="en-US" sz="2400" dirty="0" err="1"/>
              <a:t>số</a:t>
            </a:r>
            <a:r>
              <a:rPr lang="en-US" sz="2400" dirty="0"/>
              <a:t> 1271/BHXH-CSYT </a:t>
            </a:r>
            <a:r>
              <a:rPr lang="en-US" sz="2400" dirty="0" err="1"/>
              <a:t>ngày</a:t>
            </a:r>
            <a:r>
              <a:rPr lang="en-US" sz="2400" dirty="0"/>
              <a:t> 13/5/2022 </a:t>
            </a:r>
            <a:r>
              <a:rPr lang="en-US" sz="2400" dirty="0" err="1"/>
              <a:t>và</a:t>
            </a:r>
            <a:r>
              <a:rPr lang="en-US" sz="2400" dirty="0"/>
              <a:t> </a:t>
            </a:r>
            <a:r>
              <a:rPr lang="en-US" sz="2400" dirty="0" err="1"/>
              <a:t>Công</a:t>
            </a:r>
            <a:r>
              <a:rPr lang="en-US" sz="2400" dirty="0"/>
              <a:t> </a:t>
            </a:r>
            <a:r>
              <a:rPr lang="en-US" sz="2400" dirty="0" err="1"/>
              <a:t>văn</a:t>
            </a:r>
            <a:r>
              <a:rPr lang="en-US" sz="2400" dirty="0"/>
              <a:t> </a:t>
            </a:r>
            <a:r>
              <a:rPr lang="en-US" sz="2400" dirty="0" err="1"/>
              <a:t>số</a:t>
            </a:r>
            <a:r>
              <a:rPr lang="en-US" sz="2400" dirty="0"/>
              <a:t> 3791/BHXH-CSYT </a:t>
            </a:r>
            <a:r>
              <a:rPr lang="en-US" sz="2400" dirty="0" err="1"/>
              <a:t>ngày</a:t>
            </a:r>
            <a:r>
              <a:rPr lang="en-US" sz="2400" dirty="0"/>
              <a:t> 14/11/2023,</a:t>
            </a:r>
            <a:endParaRPr lang="en-US" sz="2400" dirty="0">
              <a:latin typeface="Times New Roman" panose="02020603050405020304" pitchFamily="18" charset="0"/>
              <a:cs typeface="Times New Roman" panose="02020603050405020304" pitchFamily="18" charset="0"/>
            </a:endParaRPr>
          </a:p>
          <a:p>
            <a:pPr lvl="0" algn="just"/>
            <a:r>
              <a:rPr lang="en-US" sz="2400" dirty="0" err="1"/>
              <a:t>Bộ</a:t>
            </a:r>
            <a:r>
              <a:rPr lang="en-US" sz="2400" dirty="0"/>
              <a:t> Y </a:t>
            </a:r>
            <a:r>
              <a:rPr lang="en-US" sz="2400" dirty="0" err="1"/>
              <a:t>tế</a:t>
            </a:r>
            <a:r>
              <a:rPr lang="en-US" sz="2400" dirty="0"/>
              <a:t> </a:t>
            </a:r>
            <a:r>
              <a:rPr lang="en-US" sz="2400" dirty="0" err="1"/>
              <a:t>hướng</a:t>
            </a:r>
            <a:r>
              <a:rPr lang="en-US" sz="2400" dirty="0"/>
              <a:t> </a:t>
            </a:r>
            <a:r>
              <a:rPr lang="en-US" sz="2400" dirty="0" err="1"/>
              <a:t>dẫn</a:t>
            </a:r>
            <a:r>
              <a:rPr lang="en-US" sz="2400" dirty="0"/>
              <a:t> </a:t>
            </a:r>
            <a:r>
              <a:rPr lang="en-US" sz="2400" dirty="0" err="1"/>
              <a:t>những</a:t>
            </a:r>
            <a:r>
              <a:rPr lang="en-US" sz="2400" dirty="0"/>
              <a:t> </a:t>
            </a:r>
            <a:r>
              <a:rPr lang="en-US" sz="2400" dirty="0" err="1"/>
              <a:t>bất</a:t>
            </a:r>
            <a:r>
              <a:rPr lang="en-US" sz="2400" dirty="0"/>
              <a:t> </a:t>
            </a:r>
            <a:r>
              <a:rPr lang="en-US" sz="2400" dirty="0" err="1"/>
              <a:t>cập</a:t>
            </a:r>
            <a:r>
              <a:rPr lang="en-US" sz="2400" dirty="0"/>
              <a:t> </a:t>
            </a:r>
            <a:r>
              <a:rPr lang="en-US" sz="2400" dirty="0" err="1"/>
              <a:t>về</a:t>
            </a:r>
            <a:r>
              <a:rPr lang="en-US" sz="2400" dirty="0"/>
              <a:t> </a:t>
            </a:r>
            <a:r>
              <a:rPr lang="en-US" sz="2400" dirty="0" err="1"/>
              <a:t>căn</a:t>
            </a:r>
            <a:r>
              <a:rPr lang="en-US" sz="2400" dirty="0"/>
              <a:t> </a:t>
            </a:r>
            <a:r>
              <a:rPr lang="en-US" sz="2400" dirty="0" err="1"/>
              <a:t>cứ</a:t>
            </a:r>
            <a:r>
              <a:rPr lang="en-US" sz="2400" dirty="0"/>
              <a:t> </a:t>
            </a:r>
            <a:r>
              <a:rPr lang="en-US" sz="2400" dirty="0" err="1"/>
              <a:t>để</a:t>
            </a:r>
            <a:r>
              <a:rPr lang="en-US" sz="2400" dirty="0"/>
              <a:t> </a:t>
            </a:r>
            <a:r>
              <a:rPr lang="en-US" sz="2400" dirty="0" err="1"/>
              <a:t>bác</a:t>
            </a:r>
            <a:r>
              <a:rPr lang="en-US" sz="2400" dirty="0"/>
              <a:t> </a:t>
            </a:r>
            <a:r>
              <a:rPr lang="en-US" sz="2400" dirty="0" err="1"/>
              <a:t>sỹ</a:t>
            </a:r>
            <a:r>
              <a:rPr lang="en-US" sz="2400" dirty="0"/>
              <a:t> </a:t>
            </a:r>
            <a:r>
              <a:rPr lang="en-US" sz="2400" dirty="0" err="1"/>
              <a:t>chỉ</a:t>
            </a:r>
            <a:r>
              <a:rPr lang="en-US" sz="2400" dirty="0"/>
              <a:t> </a:t>
            </a:r>
            <a:r>
              <a:rPr lang="en-US" sz="2400" dirty="0" err="1"/>
              <a:t>định</a:t>
            </a:r>
            <a:r>
              <a:rPr lang="en-US" sz="2400" dirty="0"/>
              <a:t> </a:t>
            </a:r>
            <a:r>
              <a:rPr lang="en-US" sz="2400" dirty="0" err="1"/>
              <a:t>người</a:t>
            </a:r>
            <a:r>
              <a:rPr lang="en-US" sz="2400" dirty="0"/>
              <a:t> </a:t>
            </a:r>
            <a:r>
              <a:rPr lang="en-US" sz="2400" dirty="0" err="1"/>
              <a:t>bệnh</a:t>
            </a:r>
            <a:r>
              <a:rPr lang="en-US" sz="2400" dirty="0"/>
              <a:t> </a:t>
            </a:r>
            <a:r>
              <a:rPr lang="en-US" sz="2400" dirty="0" err="1"/>
              <a:t>vào</a:t>
            </a:r>
            <a:r>
              <a:rPr lang="en-US" sz="2400" dirty="0"/>
              <a:t> </a:t>
            </a:r>
            <a:r>
              <a:rPr lang="en-US" sz="2400" dirty="0" err="1"/>
              <a:t>điều</a:t>
            </a:r>
            <a:r>
              <a:rPr lang="en-US" sz="2400" dirty="0"/>
              <a:t> </a:t>
            </a:r>
            <a:r>
              <a:rPr lang="en-US" sz="2400" dirty="0" err="1"/>
              <a:t>trị</a:t>
            </a:r>
            <a:r>
              <a:rPr lang="en-US" sz="2400" dirty="0"/>
              <a:t> </a:t>
            </a:r>
            <a:r>
              <a:rPr lang="en-US" sz="2400" dirty="0" err="1"/>
              <a:t>nội</a:t>
            </a:r>
            <a:r>
              <a:rPr lang="en-US" sz="2400" dirty="0"/>
              <a:t> </a:t>
            </a:r>
            <a:r>
              <a:rPr lang="en-US" sz="2400" dirty="0" err="1"/>
              <a:t>trú</a:t>
            </a:r>
            <a:r>
              <a:rPr lang="en-US" sz="2400" dirty="0"/>
              <a:t> ban </a:t>
            </a:r>
            <a:r>
              <a:rPr lang="en-US" sz="2400" dirty="0" err="1"/>
              <a:t>ngày</a:t>
            </a:r>
            <a:r>
              <a:rPr lang="en-US" sz="2400" dirty="0"/>
              <a:t>, </a:t>
            </a:r>
            <a:r>
              <a:rPr lang="en-US" sz="2400" dirty="0" err="1"/>
              <a:t>hướng</a:t>
            </a:r>
            <a:r>
              <a:rPr lang="en-US" sz="2400" dirty="0"/>
              <a:t> </a:t>
            </a:r>
            <a:r>
              <a:rPr lang="en-US" sz="2400" dirty="0" err="1"/>
              <a:t>dẫn</a:t>
            </a:r>
            <a:r>
              <a:rPr lang="en-US" sz="2400" dirty="0"/>
              <a:t> </a:t>
            </a:r>
            <a:r>
              <a:rPr lang="en-US" sz="2400" dirty="0" err="1"/>
              <a:t>cụ</a:t>
            </a:r>
            <a:r>
              <a:rPr lang="en-US" sz="2400" dirty="0"/>
              <a:t> </a:t>
            </a:r>
            <a:r>
              <a:rPr lang="en-US" sz="2400" dirty="0" err="1"/>
              <a:t>thể</a:t>
            </a:r>
            <a:r>
              <a:rPr lang="en-US" sz="2400" dirty="0"/>
              <a:t> </a:t>
            </a:r>
            <a:r>
              <a:rPr lang="en-US" sz="2400" dirty="0" err="1"/>
              <a:t>việc</a:t>
            </a:r>
            <a:r>
              <a:rPr lang="en-US" sz="2400" dirty="0"/>
              <a:t> </a:t>
            </a:r>
            <a:r>
              <a:rPr lang="en-US" sz="2400" dirty="0" err="1"/>
              <a:t>thanh</a:t>
            </a:r>
            <a:r>
              <a:rPr lang="en-US" sz="2400" dirty="0"/>
              <a:t> </a:t>
            </a:r>
            <a:r>
              <a:rPr lang="en-US" sz="2400" dirty="0" err="1"/>
              <a:t>toán</a:t>
            </a:r>
            <a:r>
              <a:rPr lang="en-US" sz="2400" dirty="0"/>
              <a:t> </a:t>
            </a:r>
            <a:r>
              <a:rPr lang="en-US" sz="2400" dirty="0" err="1"/>
              <a:t>và</a:t>
            </a:r>
            <a:r>
              <a:rPr lang="en-US" sz="2400" dirty="0"/>
              <a:t> </a:t>
            </a:r>
            <a:r>
              <a:rPr lang="en-US" sz="2400" dirty="0" err="1"/>
              <a:t>mã</a:t>
            </a:r>
            <a:r>
              <a:rPr lang="en-US" sz="2400" dirty="0"/>
              <a:t> </a:t>
            </a:r>
            <a:r>
              <a:rPr lang="en-US" sz="2400" dirty="0" err="1"/>
              <a:t>hóa</a:t>
            </a:r>
            <a:r>
              <a:rPr lang="en-US" sz="2400" dirty="0"/>
              <a:t> </a:t>
            </a:r>
            <a:r>
              <a:rPr lang="en-US" sz="2400" dirty="0" err="1"/>
              <a:t>tiền</a:t>
            </a:r>
            <a:r>
              <a:rPr lang="en-US" sz="2400" dirty="0"/>
              <a:t> </a:t>
            </a:r>
            <a:r>
              <a:rPr lang="en-US" sz="2400" dirty="0" err="1"/>
              <a:t>giường</a:t>
            </a:r>
            <a:r>
              <a:rPr lang="en-US" sz="2400" dirty="0"/>
              <a:t> </a:t>
            </a:r>
            <a:r>
              <a:rPr lang="en-US" sz="2400" dirty="0" err="1"/>
              <a:t>điều</a:t>
            </a:r>
            <a:r>
              <a:rPr lang="en-US" sz="2400" dirty="0"/>
              <a:t> </a:t>
            </a:r>
            <a:r>
              <a:rPr lang="en-US" sz="2400" dirty="0" err="1"/>
              <a:t>trị</a:t>
            </a:r>
            <a:r>
              <a:rPr lang="en-US" sz="2400" dirty="0"/>
              <a:t> </a:t>
            </a:r>
            <a:r>
              <a:rPr lang="en-US" sz="2400" dirty="0" err="1"/>
              <a:t>nội</a:t>
            </a:r>
            <a:r>
              <a:rPr lang="en-US" sz="2400" dirty="0"/>
              <a:t> </a:t>
            </a:r>
            <a:r>
              <a:rPr lang="en-US" sz="2400" dirty="0" err="1"/>
              <a:t>trú</a:t>
            </a:r>
            <a:r>
              <a:rPr lang="en-US" sz="2400" dirty="0"/>
              <a:t> ban </a:t>
            </a:r>
            <a:r>
              <a:rPr lang="en-US" sz="2400" dirty="0" err="1"/>
              <a:t>ngày</a:t>
            </a:r>
            <a:r>
              <a:rPr lang="en-US" sz="2400" dirty="0"/>
              <a:t> </a:t>
            </a:r>
            <a:r>
              <a:rPr lang="en-US" sz="2400" dirty="0" err="1"/>
              <a:t>tại</a:t>
            </a:r>
            <a:r>
              <a:rPr lang="en-US" sz="2400" dirty="0"/>
              <a:t> </a:t>
            </a:r>
            <a:r>
              <a:rPr lang="en-US" sz="2400" dirty="0" err="1"/>
              <a:t>các</a:t>
            </a:r>
            <a:r>
              <a:rPr lang="en-US" sz="2400" dirty="0"/>
              <a:t> </a:t>
            </a:r>
            <a:r>
              <a:rPr lang="en-US" sz="2400" dirty="0" err="1"/>
              <a:t>cơ</a:t>
            </a:r>
            <a:r>
              <a:rPr lang="en-US" sz="2400" dirty="0"/>
              <a:t> </a:t>
            </a:r>
            <a:r>
              <a:rPr lang="en-US" sz="2400" dirty="0" err="1"/>
              <a:t>sở</a:t>
            </a:r>
            <a:r>
              <a:rPr lang="en-US" sz="2400" dirty="0"/>
              <a:t> KCB </a:t>
            </a:r>
            <a:r>
              <a:rPr lang="en-US" sz="2400" dirty="0" err="1"/>
              <a:t>có</a:t>
            </a:r>
            <a:r>
              <a:rPr lang="en-US" sz="2400" dirty="0"/>
              <a:t> Khoa </a:t>
            </a:r>
            <a:r>
              <a:rPr lang="en-US" sz="2400" dirty="0" err="1"/>
              <a:t>liên</a:t>
            </a:r>
            <a:r>
              <a:rPr lang="en-US" sz="2400" dirty="0"/>
              <a:t> </a:t>
            </a:r>
            <a:r>
              <a:rPr lang="en-US" sz="2400" dirty="0" err="1"/>
              <a:t>chuyên</a:t>
            </a:r>
            <a:r>
              <a:rPr lang="en-US" sz="2400" dirty="0"/>
              <a:t> khoa </a:t>
            </a:r>
            <a:r>
              <a:rPr lang="en-US" sz="2400" dirty="0" err="1"/>
              <a:t>có</a:t>
            </a:r>
            <a:r>
              <a:rPr lang="en-US" sz="2400" dirty="0"/>
              <a:t> </a:t>
            </a:r>
            <a:r>
              <a:rPr lang="en-US" sz="2400" dirty="0" err="1"/>
              <a:t>giường</a:t>
            </a:r>
            <a:r>
              <a:rPr lang="en-US" sz="2400" dirty="0"/>
              <a:t> </a:t>
            </a:r>
            <a:r>
              <a:rPr lang="en-US" sz="2400" dirty="0" err="1"/>
              <a:t>bệnh</a:t>
            </a:r>
            <a:r>
              <a:rPr lang="en-US" sz="2400" dirty="0"/>
              <a:t> YHCT,</a:t>
            </a:r>
          </a:p>
          <a:p>
            <a:pPr lvl="0" algn="just"/>
            <a:r>
              <a:rPr lang="en-US" sz="2400" dirty="0"/>
              <a:t>BYT </a:t>
            </a:r>
            <a:r>
              <a:rPr lang="en-US" sz="2400" dirty="0" err="1"/>
              <a:t>sớm</a:t>
            </a:r>
            <a:r>
              <a:rPr lang="en-US" sz="2400" dirty="0"/>
              <a:t> </a:t>
            </a:r>
            <a:r>
              <a:rPr lang="en-US" sz="2400" dirty="0" err="1"/>
              <a:t>có</a:t>
            </a:r>
            <a:r>
              <a:rPr lang="en-US" sz="2400" dirty="0"/>
              <a:t> </a:t>
            </a:r>
            <a:r>
              <a:rPr lang="en-US" sz="2400" dirty="0" err="1"/>
              <a:t>văn</a:t>
            </a:r>
            <a:r>
              <a:rPr lang="en-US" sz="2400" dirty="0"/>
              <a:t> </a:t>
            </a:r>
            <a:r>
              <a:rPr lang="en-US" sz="2400" dirty="0" err="1"/>
              <a:t>bản</a:t>
            </a:r>
            <a:r>
              <a:rPr lang="en-US" sz="2400" dirty="0"/>
              <a:t> </a:t>
            </a:r>
            <a:r>
              <a:rPr lang="en-US" sz="2400" dirty="0" err="1"/>
              <a:t>hướng</a:t>
            </a:r>
            <a:r>
              <a:rPr lang="en-US" sz="2400" dirty="0"/>
              <a:t> </a:t>
            </a:r>
            <a:r>
              <a:rPr lang="en-US" sz="2400" dirty="0" err="1"/>
              <a:t>dẫn</a:t>
            </a:r>
            <a:r>
              <a:rPr lang="en-US" sz="2400" dirty="0"/>
              <a:t> </a:t>
            </a:r>
            <a:r>
              <a:rPr lang="en-US" sz="2400" dirty="0" err="1"/>
              <a:t>các</a:t>
            </a:r>
            <a:r>
              <a:rPr lang="en-US" sz="2400" dirty="0"/>
              <a:t> </a:t>
            </a:r>
            <a:r>
              <a:rPr lang="en-US" sz="2400" dirty="0" err="1"/>
              <a:t>nội</a:t>
            </a:r>
            <a:r>
              <a:rPr lang="en-US" sz="2400" dirty="0"/>
              <a:t> dung </a:t>
            </a:r>
            <a:r>
              <a:rPr lang="en-US" sz="2400" dirty="0" err="1"/>
              <a:t>về</a:t>
            </a:r>
            <a:r>
              <a:rPr lang="en-US" sz="2400" dirty="0"/>
              <a:t> KCB YHCT </a:t>
            </a:r>
            <a:r>
              <a:rPr lang="en-US" sz="2400" dirty="0" err="1"/>
              <a:t>đã</a:t>
            </a:r>
            <a:r>
              <a:rPr lang="en-US" sz="2400" dirty="0"/>
              <a:t> </a:t>
            </a:r>
            <a:r>
              <a:rPr lang="en-US" sz="2400" dirty="0" err="1"/>
              <a:t>được</a:t>
            </a:r>
            <a:r>
              <a:rPr lang="en-US" sz="2400" dirty="0"/>
              <a:t> </a:t>
            </a:r>
            <a:r>
              <a:rPr lang="en-US" sz="2400" dirty="0" err="1"/>
              <a:t>thống</a:t>
            </a:r>
            <a:r>
              <a:rPr lang="en-US" sz="2400" dirty="0"/>
              <a:t> </a:t>
            </a:r>
            <a:r>
              <a:rPr lang="en-US" sz="2400" dirty="0" err="1"/>
              <a:t>nhất</a:t>
            </a:r>
            <a:r>
              <a:rPr lang="en-US" sz="2400" dirty="0"/>
              <a:t> </a:t>
            </a:r>
            <a:r>
              <a:rPr lang="en-US" sz="2400" dirty="0" err="1"/>
              <a:t>trong</a:t>
            </a:r>
            <a:r>
              <a:rPr lang="en-US" sz="2400" dirty="0"/>
              <a:t> </a:t>
            </a:r>
            <a:r>
              <a:rPr lang="en-US" sz="2400" dirty="0" err="1"/>
              <a:t>các</a:t>
            </a:r>
            <a:r>
              <a:rPr lang="en-US" sz="2400" dirty="0"/>
              <a:t> </a:t>
            </a:r>
            <a:r>
              <a:rPr lang="en-US" sz="2400" dirty="0" err="1"/>
              <a:t>Biên</a:t>
            </a:r>
            <a:r>
              <a:rPr lang="en-US" sz="2400" dirty="0"/>
              <a:t> </a:t>
            </a:r>
            <a:r>
              <a:rPr lang="en-US" sz="2400" dirty="0" err="1"/>
              <a:t>bản</a:t>
            </a:r>
            <a:r>
              <a:rPr lang="en-US" sz="2400" dirty="0"/>
              <a:t>: </a:t>
            </a:r>
            <a:r>
              <a:rPr lang="en-US" sz="2400" dirty="0" err="1"/>
              <a:t>Điều</a:t>
            </a:r>
            <a:r>
              <a:rPr lang="en-US" sz="2400" dirty="0"/>
              <a:t> </a:t>
            </a:r>
            <a:r>
              <a:rPr lang="en-US" sz="2400" dirty="0" err="1"/>
              <a:t>dưỡng</a:t>
            </a:r>
            <a:r>
              <a:rPr lang="en-US" sz="2400" dirty="0"/>
              <a:t> </a:t>
            </a:r>
            <a:r>
              <a:rPr lang="en-US" sz="2400" dirty="0" err="1"/>
              <a:t>hạng</a:t>
            </a:r>
            <a:r>
              <a:rPr lang="en-US" sz="2400" dirty="0"/>
              <a:t> IV </a:t>
            </a:r>
            <a:r>
              <a:rPr lang="en-US" sz="2400" dirty="0" err="1"/>
              <a:t>thực</a:t>
            </a:r>
            <a:r>
              <a:rPr lang="en-US" sz="2400" dirty="0"/>
              <a:t> </a:t>
            </a:r>
            <a:r>
              <a:rPr lang="en-US" sz="2400" dirty="0" err="1"/>
              <a:t>hiện</a:t>
            </a:r>
            <a:r>
              <a:rPr lang="en-US" sz="2400" dirty="0"/>
              <a:t> DVKT YHCT, PHCN; BS YHCT </a:t>
            </a:r>
            <a:r>
              <a:rPr lang="en-US" sz="2400" dirty="0" err="1"/>
              <a:t>khám</a:t>
            </a:r>
            <a:r>
              <a:rPr lang="en-US" sz="2400" dirty="0"/>
              <a:t> </a:t>
            </a:r>
            <a:r>
              <a:rPr lang="en-US" sz="2400" dirty="0" err="1"/>
              <a:t>bệnh</a:t>
            </a:r>
            <a:r>
              <a:rPr lang="en-US" sz="2400" dirty="0"/>
              <a:t>, </a:t>
            </a:r>
            <a:r>
              <a:rPr lang="en-US" sz="2400" dirty="0" err="1"/>
              <a:t>kê</a:t>
            </a:r>
            <a:r>
              <a:rPr lang="en-US" sz="2400" dirty="0"/>
              <a:t> </a:t>
            </a:r>
            <a:r>
              <a:rPr lang="en-US" sz="2400" dirty="0" err="1"/>
              <a:t>đơn</a:t>
            </a:r>
            <a:r>
              <a:rPr lang="en-US" sz="2400" dirty="0"/>
              <a:t> </a:t>
            </a:r>
            <a:r>
              <a:rPr lang="en-US" sz="2400" dirty="0" err="1"/>
              <a:t>các</a:t>
            </a:r>
            <a:r>
              <a:rPr lang="en-US" sz="2400" dirty="0"/>
              <a:t> </a:t>
            </a:r>
            <a:r>
              <a:rPr lang="en-US" sz="2400" dirty="0" err="1"/>
              <a:t>chuyên</a:t>
            </a:r>
            <a:r>
              <a:rPr lang="en-US" sz="2400" dirty="0"/>
              <a:t> khoa </a:t>
            </a:r>
            <a:r>
              <a:rPr lang="en-US" sz="2400" dirty="0" err="1"/>
              <a:t>khác</a:t>
            </a:r>
            <a:endParaRPr lang="en-US" sz="2400" dirty="0"/>
          </a:p>
          <a:p>
            <a:endParaRPr lang="en-US" sz="1800" dirty="0"/>
          </a:p>
        </p:txBody>
      </p:sp>
    </p:spTree>
    <p:extLst>
      <p:ext uri="{BB962C8B-B14F-4D97-AF65-F5344CB8AC3E}">
        <p14:creationId xmlns:p14="http://schemas.microsoft.com/office/powerpoint/2010/main" val="1730002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a:extLst>
              <a:ext uri="{FF2B5EF4-FFF2-40B4-BE49-F238E27FC236}">
                <a16:creationId xmlns:a16="http://schemas.microsoft.com/office/drawing/2014/main" id="{3BB06FEE-CD5C-8D69-1AF2-6FE781AD8499}"/>
              </a:ext>
            </a:extLst>
          </p:cNvPr>
          <p:cNvGraphicFramePr/>
          <p:nvPr>
            <p:extLst>
              <p:ext uri="{D42A27DB-BD31-4B8C-83A1-F6EECF244321}">
                <p14:modId xmlns:p14="http://schemas.microsoft.com/office/powerpoint/2010/main" val="2623081215"/>
              </p:ext>
            </p:extLst>
          </p:nvPr>
        </p:nvGraphicFramePr>
        <p:xfrm>
          <a:off x="1981200" y="274638"/>
          <a:ext cx="8991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Content Placeholder 7">
            <a:extLst>
              <a:ext uri="{FF2B5EF4-FFF2-40B4-BE49-F238E27FC236}">
                <a16:creationId xmlns:a16="http://schemas.microsoft.com/office/drawing/2014/main" id="{123EFCED-8F8C-E158-6425-AF9A29FD7B03}"/>
              </a:ext>
            </a:extLst>
          </p:cNvPr>
          <p:cNvGraphicFramePr>
            <a:graphicFrameLocks noGrp="1"/>
          </p:cNvGraphicFramePr>
          <p:nvPr>
            <p:ph idx="1"/>
            <p:extLst>
              <p:ext uri="{D42A27DB-BD31-4B8C-83A1-F6EECF244321}">
                <p14:modId xmlns:p14="http://schemas.microsoft.com/office/powerpoint/2010/main" val="719266840"/>
              </p:ext>
            </p:extLst>
          </p:nvPr>
        </p:nvGraphicFramePr>
        <p:xfrm>
          <a:off x="1981200" y="1600201"/>
          <a:ext cx="8229600" cy="4525963"/>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4496920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1. </a:t>
            </a:r>
            <a:r>
              <a:rPr lang="en-US" sz="3200" b="1" dirty="0" err="1"/>
              <a:t>Đề</a:t>
            </a:r>
            <a:r>
              <a:rPr lang="en-US" sz="3200" b="1" dirty="0"/>
              <a:t> </a:t>
            </a:r>
            <a:r>
              <a:rPr lang="en-US" sz="3200" b="1" dirty="0" err="1"/>
              <a:t>nghị</a:t>
            </a:r>
            <a:r>
              <a:rPr lang="en-US" sz="3200" b="1" dirty="0"/>
              <a:t> </a:t>
            </a:r>
            <a:r>
              <a:rPr lang="en-US" sz="3200" b="1" dirty="0" err="1"/>
              <a:t>Bộ</a:t>
            </a:r>
            <a:r>
              <a:rPr lang="en-US" sz="3200" b="1" dirty="0"/>
              <a:t> Y </a:t>
            </a:r>
            <a:r>
              <a:rPr lang="en-US" sz="3200" b="1" dirty="0" err="1"/>
              <a:t>tế</a:t>
            </a:r>
            <a:r>
              <a:rPr lang="en-US" sz="3200" b="1" dirty="0"/>
              <a:t>: </a:t>
            </a:r>
            <a:r>
              <a:rPr lang="en-US" sz="3200" b="1" dirty="0" err="1"/>
              <a:t>Đấu</a:t>
            </a:r>
            <a:r>
              <a:rPr lang="en-US" sz="3200" b="1" dirty="0"/>
              <a:t> </a:t>
            </a:r>
            <a:r>
              <a:rPr lang="en-US" sz="3200" b="1" dirty="0" err="1"/>
              <a:t>thầu</a:t>
            </a:r>
            <a:r>
              <a:rPr lang="en-US" sz="3200" b="1" dirty="0"/>
              <a:t>, </a:t>
            </a:r>
            <a:r>
              <a:rPr lang="en-US" sz="3200" b="1" dirty="0" err="1"/>
              <a:t>mua</a:t>
            </a:r>
            <a:r>
              <a:rPr lang="en-US" sz="3200" b="1" dirty="0"/>
              <a:t> </a:t>
            </a:r>
            <a:r>
              <a:rPr lang="en-US" sz="3200" b="1" dirty="0" err="1"/>
              <a:t>sắm</a:t>
            </a:r>
            <a:r>
              <a:rPr lang="en-US" sz="3200" b="1" dirty="0"/>
              <a:t>, TT </a:t>
            </a:r>
            <a:r>
              <a:rPr lang="en-US" sz="3200" b="1" dirty="0" err="1"/>
              <a:t>thuốc</a:t>
            </a:r>
            <a:r>
              <a:rPr lang="en-US" sz="3200" b="1" dirty="0"/>
              <a:t> YHCT</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b="1" dirty="0" err="1">
                <a:latin typeface="Times New Roman" panose="02020603050405020304" pitchFamily="18" charset="0"/>
                <a:cs typeface="Times New Roman" panose="02020603050405020304" pitchFamily="18" charset="0"/>
              </a:rPr>
              <a:t>Về</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đấu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thầu</a:t>
            </a:r>
            <a:r>
              <a:rPr lang="en-US" b="1" dirty="0">
                <a:latin typeface="Times New Roman" panose="02020603050405020304" pitchFamily="18" charset="0"/>
                <a:cs typeface="Times New Roman" panose="02020603050405020304" pitchFamily="18" charset="0"/>
              </a:rPr>
              <a:t>: </a:t>
            </a:r>
          </a:p>
          <a:p>
            <a:pPr marL="0" indent="0">
              <a:buNone/>
            </a:pP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Về</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Công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bố</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tiêu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chuẩn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chất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lượng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của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dược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liệu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sơ</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chế</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phải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công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bố</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rõ</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phương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pháp</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sơ</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chế</a:t>
            </a:r>
            <a:r>
              <a:rPr lang="en-US" b="1" dirty="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 BYT </a:t>
            </a:r>
            <a:r>
              <a:rPr lang="vi-VN" dirty="0">
                <a:latin typeface="Times New Roman" panose="02020603050405020304" pitchFamily="18" charset="0"/>
                <a:cs typeface="Times New Roman" panose="02020603050405020304" pitchFamily="18" charset="0"/>
              </a:rPr>
              <a:t>Công bố kịp thời giá thuốc trúng thầu đối với vị thuốc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liệu</a:t>
            </a:r>
            <a:r>
              <a:rPr lang="en-US" dirty="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 BYT</a:t>
            </a:r>
            <a:r>
              <a:rPr lang="vi-VN" dirty="0">
                <a:latin typeface="Times New Roman" panose="02020603050405020304" pitchFamily="18" charset="0"/>
                <a:cs typeface="Times New Roman" panose="02020603050405020304" pitchFamily="18" charset="0"/>
              </a:rPr>
              <a:t> Công bố </a:t>
            </a:r>
            <a:r>
              <a:rPr lang="en-US" dirty="0" err="1">
                <a:latin typeface="Times New Roman" panose="02020603050405020304" pitchFamily="18" charset="0"/>
                <a:cs typeface="Times New Roman" panose="02020603050405020304" pitchFamily="18" charset="0"/>
              </a:rPr>
              <a:t>thuốc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thuốc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cổ</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truyền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thành phần </a:t>
            </a:r>
            <a:r>
              <a:rPr lang="en-US" dirty="0" err="1">
                <a:latin typeface="Times New Roman" panose="02020603050405020304" pitchFamily="18" charset="0"/>
                <a:cs typeface="Times New Roman" panose="02020603050405020304" pitchFamily="18" charset="0"/>
              </a:rPr>
              <a:t>đạt</a:t>
            </a:r>
            <a:r>
              <a:rPr lang="en-US" dirty="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GACP để xác định thuốc thuộc nhóm 1,2 đối với chế phẩm YHCT. Công bố giá kê khai, kê khai lại, công bố số đăng ký…. đầy đủ phục vụ công tác mua sắm theo quy định.</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21094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33599"/>
            <a:ext cx="10515600" cy="4043363"/>
          </a:xfrm>
        </p:spPr>
        <p:txBody>
          <a:bodyPr>
            <a:normAutofit/>
          </a:bodyPr>
          <a:lstStyle/>
          <a:p>
            <a:pPr marL="0" lvl="0" indent="0">
              <a:buNone/>
            </a:pPr>
            <a:r>
              <a:rPr lang="en-US" b="1" dirty="0">
                <a:latin typeface="Times New Roman" panose="02020603050405020304" pitchFamily="18" charset="0"/>
                <a:cs typeface="Times New Roman" panose="02020603050405020304" pitchFamily="18" charset="0"/>
              </a:rPr>
              <a:t>- </a:t>
            </a:r>
            <a:r>
              <a:rPr lang="vi-VN" b="1" dirty="0">
                <a:latin typeface="Times New Roman" panose="02020603050405020304" pitchFamily="18" charset="0"/>
                <a:cs typeface="Times New Roman" panose="02020603050405020304" pitchFamily="18" charset="0"/>
              </a:rPr>
              <a:t>Về Giám định, thanh toán thuốc</a:t>
            </a:r>
            <a:r>
              <a:rPr lang="en-US" b="1" dirty="0">
                <a:latin typeface="Times New Roman" panose="02020603050405020304" pitchFamily="18" charset="0"/>
                <a:cs typeface="Times New Roman" panose="02020603050405020304" pitchFamily="18" charset="0"/>
              </a:rPr>
              <a:t>: </a:t>
            </a:r>
          </a:p>
          <a:p>
            <a:pPr marL="0" lvl="0" indent="0">
              <a:buNone/>
            </a:pP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Công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bố</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chuẩn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cứu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thuốc</a:t>
            </a:r>
            <a:r>
              <a:rPr lang="en-US" dirty="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a:t>
            </a:r>
            <a:r>
              <a:rPr lang="vi-VN"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bổ sung phương pháp chế biến đối với các vị thuốc còn lại tại </a:t>
            </a:r>
            <a:r>
              <a:rPr lang="en-US" dirty="0" err="1">
                <a:latin typeface="Times New Roman" panose="02020603050405020304" pitchFamily="18" charset="0"/>
                <a:cs typeface="Times New Roman" panose="02020603050405020304" pitchFamily="18" charset="0"/>
              </a:rPr>
              <a:t>Thông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tư</a:t>
            </a:r>
            <a:r>
              <a:rPr lang="en-US" dirty="0">
                <a:latin typeface="Times New Roman" panose="02020603050405020304" pitchFamily="18" charset="0"/>
                <a:cs typeface="Times New Roman" panose="02020603050405020304" pitchFamily="18" charset="0"/>
              </a:rPr>
              <a:t> 30/2017/TT-BYT </a:t>
            </a:r>
            <a:r>
              <a:rPr lang="en-US" dirty="0" err="1">
                <a:latin typeface="Times New Roman" panose="02020603050405020304" pitchFamily="18" charset="0"/>
                <a:cs typeface="Times New Roman" panose="02020603050405020304" pitchFamily="18" charset="0"/>
              </a:rPr>
              <a:t>ngày</a:t>
            </a:r>
            <a:r>
              <a:rPr lang="en-US" dirty="0">
                <a:latin typeface="Times New Roman" panose="02020603050405020304" pitchFamily="18" charset="0"/>
                <a:cs typeface="Times New Roman" panose="02020603050405020304" pitchFamily="18" charset="0"/>
              </a:rPr>
              <a:t> 11/7/2017</a:t>
            </a:r>
            <a:r>
              <a:rPr lang="vi-VN"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 </a:t>
            </a:r>
            <a:r>
              <a:rPr lang="vi-VN" dirty="0">
                <a:latin typeface="Times New Roman" panose="02020603050405020304" pitchFamily="18" charset="0"/>
                <a:cs typeface="Times New Roman" panose="02020603050405020304" pitchFamily="18" charset="0"/>
              </a:rPr>
              <a:t>bổ sung </a:t>
            </a:r>
            <a:r>
              <a:rPr lang="en-US" dirty="0" err="1">
                <a:latin typeface="Times New Roman" panose="02020603050405020304" pitchFamily="18" charset="0"/>
                <a:cs typeface="Times New Roman" panose="02020603050405020304" pitchFamily="18" charset="0"/>
              </a:rPr>
              <a:t>quy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định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tỷ</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lệ</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thuốc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Cỏ</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Hoàng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thiêm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chế</a:t>
            </a:r>
            <a:r>
              <a:rPr lang="vi-VN" dirty="0">
                <a:latin typeface="Times New Roman" panose="02020603050405020304" pitchFamily="18" charset="0"/>
                <a:cs typeface="Times New Roman" panose="02020603050405020304" pitchFamily="18" charset="0"/>
              </a:rPr>
              <a:t> tại </a:t>
            </a:r>
            <a:r>
              <a:rPr lang="en-US" dirty="0" err="1">
                <a:latin typeface="Times New Roman" panose="02020603050405020304" pitchFamily="18" charset="0"/>
                <a:cs typeface="Times New Roman" panose="02020603050405020304" pitchFamily="18" charset="0"/>
              </a:rPr>
              <a:t>Thông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tư</a:t>
            </a:r>
            <a:r>
              <a:rPr lang="en-US" dirty="0">
                <a:latin typeface="Times New Roman" panose="02020603050405020304" pitchFamily="18" charset="0"/>
                <a:cs typeface="Times New Roman" panose="02020603050405020304" pitchFamily="18" charset="0"/>
              </a:rPr>
              <a:t> 43/2017/TT-BYT</a:t>
            </a:r>
            <a:r>
              <a:rPr lang="vi-VN"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lvl="0" indent="0">
              <a:buNone/>
            </a:pPr>
            <a:endParaRPr lang="en-US" dirty="0"/>
          </a:p>
          <a:p>
            <a:endParaRPr lang="en-US" dirty="0"/>
          </a:p>
        </p:txBody>
      </p:sp>
    </p:spTree>
    <p:extLst>
      <p:ext uri="{BB962C8B-B14F-4D97-AF65-F5344CB8AC3E}">
        <p14:creationId xmlns:p14="http://schemas.microsoft.com/office/powerpoint/2010/main" val="11233367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95BB7-EECD-B97B-5573-AFE206950EE8}"/>
              </a:ext>
            </a:extLst>
          </p:cNvPr>
          <p:cNvSpPr>
            <a:spLocks noGrp="1"/>
          </p:cNvSpPr>
          <p:nvPr>
            <p:ph type="title"/>
          </p:nvPr>
        </p:nvSpPr>
        <p:spPr/>
        <p:txBody>
          <a:bodyPr/>
          <a:lstStyle/>
          <a:p>
            <a:r>
              <a:rPr lang="en-US" dirty="0"/>
              <a:t>2. </a:t>
            </a:r>
            <a:r>
              <a:rPr lang="en-US" dirty="0" err="1"/>
              <a:t>Đối</a:t>
            </a:r>
            <a:r>
              <a:rPr lang="en-US" dirty="0"/>
              <a:t> </a:t>
            </a:r>
            <a:r>
              <a:rPr lang="en-US" dirty="0" err="1"/>
              <a:t>với</a:t>
            </a:r>
            <a:r>
              <a:rPr lang="en-US" dirty="0"/>
              <a:t> </a:t>
            </a:r>
            <a:r>
              <a:rPr lang="en-US" dirty="0" err="1"/>
              <a:t>Sở</a:t>
            </a:r>
            <a:r>
              <a:rPr lang="en-US" dirty="0"/>
              <a:t> Y </a:t>
            </a:r>
            <a:r>
              <a:rPr lang="en-US" dirty="0" err="1"/>
              <a:t>tế</a:t>
            </a:r>
            <a:endParaRPr lang="en-US" dirty="0"/>
          </a:p>
        </p:txBody>
      </p:sp>
      <p:sp>
        <p:nvSpPr>
          <p:cNvPr id="3" name="Content Placeholder 2">
            <a:extLst>
              <a:ext uri="{FF2B5EF4-FFF2-40B4-BE49-F238E27FC236}">
                <a16:creationId xmlns:a16="http://schemas.microsoft.com/office/drawing/2014/main" id="{957C6C52-9A99-E191-71C3-9A3C1A65032E}"/>
              </a:ext>
            </a:extLst>
          </p:cNvPr>
          <p:cNvSpPr>
            <a:spLocks noGrp="1"/>
          </p:cNvSpPr>
          <p:nvPr>
            <p:ph idx="1"/>
          </p:nvPr>
        </p:nvSpPr>
        <p:spPr/>
        <p:txBody>
          <a:bodyPr/>
          <a:lstStyle/>
          <a:p>
            <a:r>
              <a:rPr lang="en-US" dirty="0" err="1"/>
              <a:t>Tham</a:t>
            </a:r>
            <a:r>
              <a:rPr lang="en-US" dirty="0"/>
              <a:t> </a:t>
            </a:r>
            <a:r>
              <a:rPr lang="en-US" dirty="0" err="1"/>
              <a:t>mưu</a:t>
            </a:r>
            <a:r>
              <a:rPr lang="en-US" dirty="0"/>
              <a:t> </a:t>
            </a:r>
            <a:r>
              <a:rPr lang="en-US" dirty="0" err="1"/>
              <a:t>Chủ</a:t>
            </a:r>
            <a:r>
              <a:rPr lang="en-US" dirty="0"/>
              <a:t> </a:t>
            </a:r>
            <a:r>
              <a:rPr lang="en-US" dirty="0" err="1"/>
              <a:t>tịch</a:t>
            </a:r>
            <a:r>
              <a:rPr lang="en-US" dirty="0"/>
              <a:t> UBND </a:t>
            </a:r>
            <a:r>
              <a:rPr lang="en-US" dirty="0" err="1"/>
              <a:t>tỉnh</a:t>
            </a:r>
            <a:r>
              <a:rPr lang="en-US" dirty="0"/>
              <a:t> </a:t>
            </a:r>
            <a:r>
              <a:rPr lang="en-US" dirty="0" err="1"/>
              <a:t>tổ</a:t>
            </a:r>
            <a:r>
              <a:rPr lang="en-US" dirty="0"/>
              <a:t> </a:t>
            </a:r>
            <a:r>
              <a:rPr lang="en-US" dirty="0" err="1"/>
              <a:t>chức</a:t>
            </a:r>
            <a:r>
              <a:rPr lang="en-US" dirty="0"/>
              <a:t> </a:t>
            </a:r>
            <a:r>
              <a:rPr lang="en-US" dirty="0" err="1"/>
              <a:t>đấu</a:t>
            </a:r>
            <a:r>
              <a:rPr lang="en-US" dirty="0"/>
              <a:t> </a:t>
            </a:r>
            <a:r>
              <a:rPr lang="en-US" dirty="0" err="1"/>
              <a:t>thầu</a:t>
            </a:r>
            <a:r>
              <a:rPr lang="en-US" dirty="0"/>
              <a:t> </a:t>
            </a:r>
            <a:r>
              <a:rPr lang="en-US" dirty="0" err="1"/>
              <a:t>tập</a:t>
            </a:r>
            <a:r>
              <a:rPr lang="en-US" dirty="0"/>
              <a:t> </a:t>
            </a:r>
            <a:r>
              <a:rPr lang="en-US" dirty="0" err="1"/>
              <a:t>trung</a:t>
            </a:r>
            <a:r>
              <a:rPr lang="en-US" dirty="0"/>
              <a:t> </a:t>
            </a:r>
            <a:r>
              <a:rPr lang="en-US" dirty="0" err="1"/>
              <a:t>thuốc</a:t>
            </a:r>
            <a:r>
              <a:rPr lang="en-US" dirty="0"/>
              <a:t> </a:t>
            </a:r>
            <a:r>
              <a:rPr lang="en-US" dirty="0" err="1"/>
              <a:t>cấp</a:t>
            </a:r>
            <a:r>
              <a:rPr lang="en-US" dirty="0"/>
              <a:t> </a:t>
            </a:r>
            <a:r>
              <a:rPr lang="en-US" dirty="0" err="1"/>
              <a:t>địa</a:t>
            </a:r>
            <a:r>
              <a:rPr lang="en-US" dirty="0"/>
              <a:t> </a:t>
            </a:r>
            <a:r>
              <a:rPr lang="en-US" dirty="0" err="1"/>
              <a:t>phương</a:t>
            </a:r>
            <a:r>
              <a:rPr lang="en-US" dirty="0"/>
              <a:t> </a:t>
            </a:r>
            <a:r>
              <a:rPr lang="en-US" dirty="0" err="1"/>
              <a:t>với</a:t>
            </a:r>
            <a:r>
              <a:rPr lang="en-US" dirty="0"/>
              <a:t> DMT </a:t>
            </a:r>
            <a:r>
              <a:rPr lang="en-US" dirty="0" err="1"/>
              <a:t>rộng</a:t>
            </a:r>
            <a:r>
              <a:rPr lang="en-US" dirty="0"/>
              <a:t>, </a:t>
            </a:r>
            <a:r>
              <a:rPr lang="en-US" dirty="0" err="1"/>
              <a:t>đáp</a:t>
            </a:r>
            <a:r>
              <a:rPr lang="en-US" dirty="0"/>
              <a:t> </a:t>
            </a:r>
            <a:r>
              <a:rPr lang="en-US" dirty="0" err="1"/>
              <a:t>ứng</a:t>
            </a:r>
            <a:r>
              <a:rPr lang="en-US" dirty="0"/>
              <a:t> </a:t>
            </a:r>
            <a:r>
              <a:rPr lang="en-US" dirty="0" err="1"/>
              <a:t>yêu</a:t>
            </a:r>
            <a:r>
              <a:rPr lang="en-US" dirty="0"/>
              <a:t> </a:t>
            </a:r>
            <a:r>
              <a:rPr lang="en-US" dirty="0" err="1"/>
              <a:t>cầu</a:t>
            </a:r>
            <a:r>
              <a:rPr lang="en-US" dirty="0"/>
              <a:t> KCB, </a:t>
            </a:r>
            <a:r>
              <a:rPr lang="en-US" dirty="0" err="1"/>
              <a:t>tránh</a:t>
            </a:r>
            <a:r>
              <a:rPr lang="en-US" dirty="0"/>
              <a:t> </a:t>
            </a:r>
            <a:r>
              <a:rPr lang="en-US" dirty="0" err="1"/>
              <a:t>các</a:t>
            </a:r>
            <a:r>
              <a:rPr lang="en-US" dirty="0"/>
              <a:t> </a:t>
            </a:r>
            <a:r>
              <a:rPr lang="en-US" dirty="0" err="1"/>
              <a:t>cơ</a:t>
            </a:r>
            <a:r>
              <a:rPr lang="en-US" dirty="0"/>
              <a:t> </a:t>
            </a:r>
            <a:r>
              <a:rPr lang="en-US" dirty="0" err="1"/>
              <a:t>sở</a:t>
            </a:r>
            <a:r>
              <a:rPr lang="en-US" dirty="0"/>
              <a:t> KCB </a:t>
            </a:r>
            <a:r>
              <a:rPr lang="en-US" dirty="0" err="1"/>
              <a:t>không</a:t>
            </a:r>
            <a:r>
              <a:rPr lang="en-US" dirty="0"/>
              <a:t> </a:t>
            </a:r>
            <a:r>
              <a:rPr lang="en-US" dirty="0" err="1"/>
              <a:t>đủ</a:t>
            </a:r>
            <a:r>
              <a:rPr lang="en-US" dirty="0"/>
              <a:t> </a:t>
            </a:r>
            <a:r>
              <a:rPr lang="en-US" dirty="0" err="1"/>
              <a:t>năng</a:t>
            </a:r>
            <a:r>
              <a:rPr lang="en-US" dirty="0"/>
              <a:t> </a:t>
            </a:r>
            <a:r>
              <a:rPr lang="en-US" dirty="0" err="1"/>
              <a:t>lực</a:t>
            </a:r>
            <a:r>
              <a:rPr lang="en-US" dirty="0"/>
              <a:t> </a:t>
            </a:r>
            <a:r>
              <a:rPr lang="en-US" dirty="0" err="1"/>
              <a:t>trong</a:t>
            </a:r>
            <a:r>
              <a:rPr lang="en-US" dirty="0"/>
              <a:t> </a:t>
            </a:r>
            <a:r>
              <a:rPr lang="en-US" dirty="0" err="1"/>
              <a:t>đấu</a:t>
            </a:r>
            <a:r>
              <a:rPr lang="en-US" dirty="0"/>
              <a:t> </a:t>
            </a:r>
            <a:r>
              <a:rPr lang="en-US" dirty="0" err="1"/>
              <a:t>thầu</a:t>
            </a:r>
            <a:r>
              <a:rPr lang="en-US" dirty="0"/>
              <a:t> </a:t>
            </a:r>
            <a:r>
              <a:rPr lang="en-US" dirty="0" err="1"/>
              <a:t>thuốc</a:t>
            </a:r>
            <a:endParaRPr lang="en-US" dirty="0"/>
          </a:p>
          <a:p>
            <a:r>
              <a:rPr lang="en-US" dirty="0" err="1"/>
              <a:t>Hướng</a:t>
            </a:r>
            <a:r>
              <a:rPr lang="en-US" dirty="0"/>
              <a:t> </a:t>
            </a:r>
            <a:r>
              <a:rPr lang="en-US" dirty="0" err="1"/>
              <a:t>dẫn</a:t>
            </a:r>
            <a:r>
              <a:rPr lang="en-US" dirty="0"/>
              <a:t> </a:t>
            </a:r>
            <a:r>
              <a:rPr lang="en-US" dirty="0" err="1"/>
              <a:t>quy</a:t>
            </a:r>
            <a:r>
              <a:rPr lang="en-US" dirty="0"/>
              <a:t> </a:t>
            </a:r>
            <a:r>
              <a:rPr lang="en-US" dirty="0" err="1"/>
              <a:t>trình</a:t>
            </a:r>
            <a:r>
              <a:rPr lang="en-US" dirty="0"/>
              <a:t> </a:t>
            </a:r>
            <a:r>
              <a:rPr lang="en-US" dirty="0" err="1"/>
              <a:t>chuyên</a:t>
            </a:r>
            <a:r>
              <a:rPr lang="en-US" dirty="0"/>
              <a:t> </a:t>
            </a:r>
            <a:r>
              <a:rPr lang="en-US" dirty="0" err="1"/>
              <a:t>môn</a:t>
            </a:r>
            <a:r>
              <a:rPr lang="en-US" dirty="0"/>
              <a:t>, ….</a:t>
            </a:r>
          </a:p>
          <a:p>
            <a:r>
              <a:rPr lang="en-US" dirty="0" err="1"/>
              <a:t>Chủ</a:t>
            </a:r>
            <a:r>
              <a:rPr lang="en-US" dirty="0"/>
              <a:t> </a:t>
            </a:r>
            <a:r>
              <a:rPr lang="en-US" dirty="0" err="1"/>
              <a:t>trì</a:t>
            </a:r>
            <a:r>
              <a:rPr lang="en-US" dirty="0"/>
              <a:t> ,</a:t>
            </a:r>
            <a:r>
              <a:rPr lang="en-US" dirty="0" err="1"/>
              <a:t>phối</a:t>
            </a:r>
            <a:r>
              <a:rPr lang="en-US" dirty="0"/>
              <a:t> </a:t>
            </a:r>
            <a:r>
              <a:rPr lang="en-US" dirty="0" err="1"/>
              <a:t>hợp</a:t>
            </a:r>
            <a:r>
              <a:rPr lang="en-US" dirty="0"/>
              <a:t> BHXH </a:t>
            </a:r>
            <a:r>
              <a:rPr lang="en-US" dirty="0" err="1"/>
              <a:t>tỉnh</a:t>
            </a:r>
            <a:r>
              <a:rPr lang="en-US" dirty="0"/>
              <a:t>,…</a:t>
            </a:r>
            <a:r>
              <a:rPr lang="en-US" dirty="0" err="1"/>
              <a:t>Tăng</a:t>
            </a:r>
            <a:r>
              <a:rPr lang="en-US" dirty="0"/>
              <a:t> </a:t>
            </a:r>
            <a:r>
              <a:rPr lang="en-US" dirty="0" err="1"/>
              <a:t>cường</a:t>
            </a:r>
            <a:r>
              <a:rPr lang="en-US" dirty="0"/>
              <a:t> </a:t>
            </a:r>
            <a:r>
              <a:rPr lang="en-US" dirty="0" err="1"/>
              <a:t>thanh</a:t>
            </a:r>
            <a:r>
              <a:rPr lang="en-US" dirty="0"/>
              <a:t> </a:t>
            </a:r>
            <a:r>
              <a:rPr lang="en-US" dirty="0" err="1"/>
              <a:t>tra</a:t>
            </a:r>
            <a:r>
              <a:rPr lang="en-US" dirty="0"/>
              <a:t>, </a:t>
            </a:r>
            <a:r>
              <a:rPr lang="en-US" dirty="0" err="1"/>
              <a:t>kiểm</a:t>
            </a:r>
            <a:r>
              <a:rPr lang="en-US" dirty="0"/>
              <a:t> </a:t>
            </a:r>
            <a:r>
              <a:rPr lang="en-US" dirty="0" err="1"/>
              <a:t>tra</a:t>
            </a:r>
            <a:r>
              <a:rPr lang="en-US" dirty="0"/>
              <a:t> </a:t>
            </a:r>
            <a:r>
              <a:rPr lang="en-US" dirty="0" err="1"/>
              <a:t>việc</a:t>
            </a:r>
            <a:r>
              <a:rPr lang="en-US" dirty="0"/>
              <a:t> KCB, </a:t>
            </a:r>
            <a:r>
              <a:rPr lang="en-US" dirty="0" err="1"/>
              <a:t>đấu</a:t>
            </a:r>
            <a:r>
              <a:rPr lang="en-US" dirty="0"/>
              <a:t> </a:t>
            </a:r>
            <a:r>
              <a:rPr lang="en-US" dirty="0" err="1"/>
              <a:t>thầu</a:t>
            </a:r>
            <a:r>
              <a:rPr lang="en-US" dirty="0"/>
              <a:t>, </a:t>
            </a:r>
            <a:r>
              <a:rPr lang="en-US" dirty="0" err="1"/>
              <a:t>mua</a:t>
            </a:r>
            <a:r>
              <a:rPr lang="en-US" dirty="0"/>
              <a:t> </a:t>
            </a:r>
            <a:r>
              <a:rPr lang="en-US" dirty="0" err="1"/>
              <a:t>sắm</a:t>
            </a:r>
            <a:r>
              <a:rPr lang="en-US" dirty="0"/>
              <a:t> </a:t>
            </a:r>
            <a:r>
              <a:rPr lang="en-US" dirty="0" err="1"/>
              <a:t>thuốc</a:t>
            </a:r>
            <a:r>
              <a:rPr lang="en-US" dirty="0"/>
              <a:t> </a:t>
            </a:r>
            <a:r>
              <a:rPr lang="en-US" dirty="0" err="1"/>
              <a:t>tại</a:t>
            </a:r>
            <a:r>
              <a:rPr lang="en-US" dirty="0"/>
              <a:t> </a:t>
            </a:r>
            <a:r>
              <a:rPr lang="en-US" dirty="0" err="1"/>
              <a:t>các</a:t>
            </a:r>
            <a:r>
              <a:rPr lang="en-US" dirty="0"/>
              <a:t> </a:t>
            </a:r>
            <a:r>
              <a:rPr lang="en-US" dirty="0" err="1"/>
              <a:t>cơ</a:t>
            </a:r>
            <a:r>
              <a:rPr lang="en-US" dirty="0"/>
              <a:t> </a:t>
            </a:r>
            <a:r>
              <a:rPr lang="en-US" dirty="0" err="1"/>
              <a:t>sở</a:t>
            </a:r>
            <a:r>
              <a:rPr lang="en-US" dirty="0"/>
              <a:t> KCB</a:t>
            </a:r>
          </a:p>
        </p:txBody>
      </p:sp>
    </p:spTree>
    <p:extLst>
      <p:ext uri="{BB962C8B-B14F-4D97-AF65-F5344CB8AC3E}">
        <p14:creationId xmlns:p14="http://schemas.microsoft.com/office/powerpoint/2010/main" val="39368897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27A32-59A6-9032-5C9B-0ACFBCC6425D}"/>
              </a:ext>
            </a:extLst>
          </p:cNvPr>
          <p:cNvSpPr>
            <a:spLocks noGrp="1"/>
          </p:cNvSpPr>
          <p:nvPr>
            <p:ph type="title"/>
          </p:nvPr>
        </p:nvSpPr>
        <p:spPr/>
        <p:txBody>
          <a:bodyPr/>
          <a:lstStyle/>
          <a:p>
            <a:r>
              <a:rPr lang="en-US" dirty="0"/>
              <a:t>3. </a:t>
            </a:r>
            <a:r>
              <a:rPr lang="en-US" dirty="0" err="1"/>
              <a:t>Đối</a:t>
            </a:r>
            <a:r>
              <a:rPr lang="en-US" dirty="0"/>
              <a:t> </a:t>
            </a:r>
            <a:r>
              <a:rPr lang="en-US" dirty="0" err="1"/>
              <a:t>với</a:t>
            </a:r>
            <a:r>
              <a:rPr lang="en-US" dirty="0"/>
              <a:t> </a:t>
            </a:r>
            <a:r>
              <a:rPr lang="en-US" dirty="0" err="1"/>
              <a:t>cơ</a:t>
            </a:r>
            <a:r>
              <a:rPr lang="en-US" dirty="0"/>
              <a:t> </a:t>
            </a:r>
            <a:r>
              <a:rPr lang="en-US" dirty="0" err="1"/>
              <a:t>sở</a:t>
            </a:r>
            <a:r>
              <a:rPr lang="en-US" dirty="0"/>
              <a:t> KCB</a:t>
            </a:r>
          </a:p>
        </p:txBody>
      </p:sp>
      <p:sp>
        <p:nvSpPr>
          <p:cNvPr id="3" name="Content Placeholder 2">
            <a:extLst>
              <a:ext uri="{FF2B5EF4-FFF2-40B4-BE49-F238E27FC236}">
                <a16:creationId xmlns:a16="http://schemas.microsoft.com/office/drawing/2014/main" id="{4A7482EF-C64D-4B47-3749-53270746B603}"/>
              </a:ext>
            </a:extLst>
          </p:cNvPr>
          <p:cNvSpPr>
            <a:spLocks noGrp="1"/>
          </p:cNvSpPr>
          <p:nvPr>
            <p:ph idx="1"/>
          </p:nvPr>
        </p:nvSpPr>
        <p:spPr>
          <a:xfrm>
            <a:off x="533400" y="2017713"/>
            <a:ext cx="11406717" cy="4114800"/>
          </a:xfrm>
        </p:spPr>
        <p:txBody>
          <a:bodyPr/>
          <a:lstStyle/>
          <a:p>
            <a:r>
              <a:rPr lang="en-US" sz="2800" dirty="0" err="1"/>
              <a:t>Chủ</a:t>
            </a:r>
            <a:r>
              <a:rPr lang="en-US" sz="2800" dirty="0"/>
              <a:t> </a:t>
            </a:r>
            <a:r>
              <a:rPr lang="en-US" sz="2800" dirty="0" err="1"/>
              <a:t>động</a:t>
            </a:r>
            <a:r>
              <a:rPr lang="en-US" sz="2800" dirty="0"/>
              <a:t> </a:t>
            </a:r>
            <a:r>
              <a:rPr lang="en-US" sz="2800" dirty="0" err="1"/>
              <a:t>đấu</a:t>
            </a:r>
            <a:r>
              <a:rPr lang="en-US" sz="2800" dirty="0"/>
              <a:t> </a:t>
            </a:r>
            <a:r>
              <a:rPr lang="en-US" sz="2800" dirty="0" err="1"/>
              <a:t>thầu</a:t>
            </a:r>
            <a:r>
              <a:rPr lang="en-US" sz="2800" dirty="0"/>
              <a:t>, </a:t>
            </a:r>
            <a:r>
              <a:rPr lang="en-US" sz="2800" dirty="0" err="1"/>
              <a:t>mua</a:t>
            </a:r>
            <a:r>
              <a:rPr lang="en-US" sz="2800" dirty="0"/>
              <a:t> </a:t>
            </a:r>
            <a:r>
              <a:rPr lang="en-US" sz="2800" dirty="0" err="1"/>
              <a:t>sắm</a:t>
            </a:r>
            <a:r>
              <a:rPr lang="en-US" sz="2800" dirty="0"/>
              <a:t>, </a:t>
            </a:r>
            <a:r>
              <a:rPr lang="en-US" sz="2800" dirty="0" err="1"/>
              <a:t>đáp</a:t>
            </a:r>
            <a:r>
              <a:rPr lang="en-US" sz="2800" dirty="0"/>
              <a:t> </a:t>
            </a:r>
            <a:r>
              <a:rPr lang="en-US" sz="2800" dirty="0" err="1"/>
              <a:t>ứng</a:t>
            </a:r>
            <a:r>
              <a:rPr lang="en-US" sz="2800" dirty="0"/>
              <a:t> </a:t>
            </a:r>
            <a:r>
              <a:rPr lang="en-US" sz="2800" dirty="0" err="1"/>
              <a:t>yêu</a:t>
            </a:r>
            <a:r>
              <a:rPr lang="en-US" sz="2800" dirty="0"/>
              <a:t> </a:t>
            </a:r>
            <a:r>
              <a:rPr lang="en-US" sz="2800" dirty="0" err="1"/>
              <a:t>cầu</a:t>
            </a:r>
            <a:r>
              <a:rPr lang="en-US" sz="2800" dirty="0"/>
              <a:t> KCB. </a:t>
            </a:r>
            <a:r>
              <a:rPr lang="en-US" sz="2800" dirty="0" err="1"/>
              <a:t>Lựa</a:t>
            </a:r>
            <a:r>
              <a:rPr lang="en-US" sz="2800" dirty="0"/>
              <a:t> </a:t>
            </a:r>
            <a:r>
              <a:rPr lang="en-US" sz="2800" dirty="0" err="1"/>
              <a:t>chọn</a:t>
            </a:r>
            <a:r>
              <a:rPr lang="en-US" sz="2800" dirty="0"/>
              <a:t> </a:t>
            </a:r>
            <a:r>
              <a:rPr lang="en-US" sz="2800" dirty="0" err="1"/>
              <a:t>thuốc</a:t>
            </a:r>
            <a:r>
              <a:rPr lang="en-US" sz="2800" dirty="0"/>
              <a:t> </a:t>
            </a:r>
            <a:r>
              <a:rPr lang="en-US" sz="2800" dirty="0" err="1"/>
              <a:t>phù</a:t>
            </a:r>
            <a:r>
              <a:rPr lang="en-US" sz="2800" dirty="0"/>
              <a:t> </a:t>
            </a:r>
            <a:r>
              <a:rPr lang="en-US" sz="2800" dirty="0" err="1"/>
              <a:t>hợp</a:t>
            </a:r>
            <a:r>
              <a:rPr lang="en-US" sz="2800" dirty="0"/>
              <a:t>, </a:t>
            </a:r>
            <a:r>
              <a:rPr lang="en-US" sz="2800" dirty="0" err="1"/>
              <a:t>đảm</a:t>
            </a:r>
            <a:r>
              <a:rPr lang="en-US" sz="2800" dirty="0"/>
              <a:t> </a:t>
            </a:r>
            <a:r>
              <a:rPr lang="en-US" sz="2800" dirty="0" err="1"/>
              <a:t>bảo</a:t>
            </a:r>
            <a:r>
              <a:rPr lang="en-US" sz="2800" dirty="0"/>
              <a:t> </a:t>
            </a:r>
            <a:r>
              <a:rPr lang="en-US" sz="2800" dirty="0" err="1"/>
              <a:t>tính</a:t>
            </a:r>
            <a:r>
              <a:rPr lang="en-US" sz="2800" dirty="0"/>
              <a:t> </a:t>
            </a:r>
            <a:r>
              <a:rPr lang="en-US" sz="2800" dirty="0" err="1"/>
              <a:t>hiệu</a:t>
            </a:r>
            <a:r>
              <a:rPr lang="en-US" sz="2800" dirty="0"/>
              <a:t> </a:t>
            </a:r>
            <a:r>
              <a:rPr lang="en-US" sz="2800" dirty="0" err="1"/>
              <a:t>quả</a:t>
            </a:r>
            <a:r>
              <a:rPr lang="en-US" sz="2800" dirty="0"/>
              <a:t> </a:t>
            </a:r>
            <a:r>
              <a:rPr lang="en-US" sz="2800" dirty="0" err="1"/>
              <a:t>trong</a:t>
            </a:r>
            <a:r>
              <a:rPr lang="en-US" sz="2800" dirty="0"/>
              <a:t> </a:t>
            </a:r>
            <a:r>
              <a:rPr lang="en-US" sz="2800" dirty="0" err="1"/>
              <a:t>đấu</a:t>
            </a:r>
            <a:r>
              <a:rPr lang="en-US" sz="2800" dirty="0"/>
              <a:t> </a:t>
            </a:r>
            <a:r>
              <a:rPr lang="en-US" sz="2800" dirty="0" err="1"/>
              <a:t>thầu</a:t>
            </a:r>
            <a:r>
              <a:rPr lang="en-US" sz="2800" dirty="0"/>
              <a:t>, </a:t>
            </a:r>
            <a:r>
              <a:rPr lang="en-US" sz="2800" dirty="0" err="1"/>
              <a:t>mua</a:t>
            </a:r>
            <a:r>
              <a:rPr lang="en-US" sz="2800" dirty="0"/>
              <a:t> </a:t>
            </a:r>
            <a:r>
              <a:rPr lang="en-US" sz="2800" dirty="0" err="1"/>
              <a:t>sắm</a:t>
            </a:r>
            <a:endParaRPr lang="en-US" sz="2800" dirty="0"/>
          </a:p>
          <a:p>
            <a:pPr lvl="1"/>
            <a:r>
              <a:rPr lang="en-US" sz="2400" dirty="0" err="1"/>
              <a:t>Cơ</a:t>
            </a:r>
            <a:r>
              <a:rPr lang="en-US" sz="2400" dirty="0"/>
              <a:t> </a:t>
            </a:r>
            <a:r>
              <a:rPr lang="en-US" sz="2400" dirty="0" err="1"/>
              <a:t>sở</a:t>
            </a:r>
            <a:r>
              <a:rPr lang="en-US" sz="2400" dirty="0"/>
              <a:t> KCB </a:t>
            </a:r>
            <a:r>
              <a:rPr lang="en-US" sz="2400" dirty="0" err="1"/>
              <a:t>bằng</a:t>
            </a:r>
            <a:r>
              <a:rPr lang="en-US" sz="2400" dirty="0"/>
              <a:t> YHCT: </a:t>
            </a:r>
            <a:r>
              <a:rPr lang="en-US" sz="2400" dirty="0" err="1"/>
              <a:t>Các</a:t>
            </a:r>
            <a:r>
              <a:rPr lang="en-US" sz="2400" dirty="0"/>
              <a:t> BV </a:t>
            </a:r>
            <a:r>
              <a:rPr lang="en-US" sz="2400" dirty="0" err="1"/>
              <a:t>chuyên</a:t>
            </a:r>
            <a:r>
              <a:rPr lang="en-US" sz="2400" dirty="0"/>
              <a:t> khoa YHCT: </a:t>
            </a:r>
            <a:r>
              <a:rPr lang="en-US" sz="2400" dirty="0" err="1"/>
              <a:t>Xác</a:t>
            </a:r>
            <a:r>
              <a:rPr lang="en-US" sz="2400" dirty="0"/>
              <a:t> </a:t>
            </a:r>
            <a:r>
              <a:rPr lang="en-US" sz="2400" dirty="0" err="1"/>
              <a:t>định</a:t>
            </a:r>
            <a:r>
              <a:rPr lang="en-US" sz="2400" dirty="0"/>
              <a:t> </a:t>
            </a:r>
            <a:r>
              <a:rPr lang="en-US" sz="2400" dirty="0" err="1"/>
              <a:t>nhu</a:t>
            </a:r>
            <a:r>
              <a:rPr lang="en-US" sz="2400" dirty="0"/>
              <a:t> </a:t>
            </a:r>
            <a:r>
              <a:rPr lang="en-US" sz="2400" dirty="0" err="1"/>
              <a:t>cầu</a:t>
            </a:r>
            <a:r>
              <a:rPr lang="en-US" sz="2400" dirty="0"/>
              <a:t>? </a:t>
            </a:r>
            <a:r>
              <a:rPr lang="en-US" sz="2400" dirty="0" err="1"/>
              <a:t>Nếu</a:t>
            </a:r>
            <a:r>
              <a:rPr lang="en-US" sz="2400" dirty="0"/>
              <a:t> </a:t>
            </a:r>
            <a:r>
              <a:rPr lang="en-US" sz="2400" dirty="0" err="1"/>
              <a:t>có</a:t>
            </a:r>
            <a:r>
              <a:rPr lang="en-US" sz="2400" dirty="0"/>
              <a:t> </a:t>
            </a:r>
            <a:r>
              <a:rPr lang="en-US" sz="2400" dirty="0" err="1"/>
              <a:t>nhu</a:t>
            </a:r>
            <a:r>
              <a:rPr lang="en-US" sz="2400" dirty="0"/>
              <a:t> </a:t>
            </a:r>
            <a:r>
              <a:rPr lang="en-US" sz="2400" dirty="0" err="1"/>
              <a:t>cầu</a:t>
            </a:r>
            <a:r>
              <a:rPr lang="en-US" sz="2400" dirty="0"/>
              <a:t> </a:t>
            </a:r>
            <a:r>
              <a:rPr lang="en-US" sz="2400" dirty="0" err="1"/>
              <a:t>chế</a:t>
            </a:r>
            <a:r>
              <a:rPr lang="en-US" sz="2400" dirty="0"/>
              <a:t> </a:t>
            </a:r>
            <a:r>
              <a:rPr lang="en-US" sz="2400" dirty="0" err="1"/>
              <a:t>biến</a:t>
            </a:r>
            <a:r>
              <a:rPr lang="en-US" sz="2400" dirty="0"/>
              <a:t> </a:t>
            </a:r>
            <a:r>
              <a:rPr lang="en-US" sz="2400" dirty="0" err="1"/>
              <a:t>phải</a:t>
            </a:r>
            <a:r>
              <a:rPr lang="en-US" sz="2400" dirty="0"/>
              <a:t> </a:t>
            </a:r>
            <a:r>
              <a:rPr lang="en-US" sz="2400" dirty="0" err="1"/>
              <a:t>sớm</a:t>
            </a:r>
            <a:r>
              <a:rPr lang="en-US" sz="2400" dirty="0"/>
              <a:t> </a:t>
            </a:r>
            <a:r>
              <a:rPr lang="en-US" sz="2400" dirty="0" err="1"/>
              <a:t>công</a:t>
            </a:r>
            <a:r>
              <a:rPr lang="en-US" sz="2400" dirty="0"/>
              <a:t> </a:t>
            </a:r>
            <a:r>
              <a:rPr lang="en-US" sz="2400" dirty="0" err="1"/>
              <a:t>bố</a:t>
            </a:r>
            <a:r>
              <a:rPr lang="en-US" sz="2400" dirty="0"/>
              <a:t> </a:t>
            </a:r>
            <a:r>
              <a:rPr lang="en-US" sz="2400" dirty="0" err="1"/>
              <a:t>đáp</a:t>
            </a:r>
            <a:r>
              <a:rPr lang="en-US" sz="2400" dirty="0"/>
              <a:t> </a:t>
            </a:r>
            <a:r>
              <a:rPr lang="en-US" sz="2400" dirty="0" err="1"/>
              <a:t>ứng</a:t>
            </a:r>
            <a:r>
              <a:rPr lang="en-US" sz="2400" dirty="0"/>
              <a:t> </a:t>
            </a:r>
            <a:r>
              <a:rPr lang="en-US" sz="2400" dirty="0" err="1"/>
              <a:t>tiêu</a:t>
            </a:r>
            <a:r>
              <a:rPr lang="en-US" sz="2400" dirty="0"/>
              <a:t> </a:t>
            </a:r>
            <a:r>
              <a:rPr lang="en-US" sz="2400" dirty="0" err="1"/>
              <a:t>chuẩn</a:t>
            </a:r>
            <a:r>
              <a:rPr lang="en-US" sz="2400" dirty="0"/>
              <a:t> </a:t>
            </a:r>
            <a:r>
              <a:rPr lang="en-US" sz="2400" dirty="0" err="1"/>
              <a:t>chế</a:t>
            </a:r>
            <a:r>
              <a:rPr lang="en-US" sz="2400" dirty="0"/>
              <a:t> </a:t>
            </a:r>
            <a:r>
              <a:rPr lang="en-US" sz="2400" dirty="0" err="1"/>
              <a:t>biến</a:t>
            </a:r>
            <a:r>
              <a:rPr lang="en-US" sz="2400" dirty="0"/>
              <a:t> </a:t>
            </a:r>
            <a:r>
              <a:rPr lang="en-US" sz="2400" dirty="0" err="1"/>
              <a:t>vị</a:t>
            </a:r>
            <a:r>
              <a:rPr lang="en-US" sz="2400" dirty="0"/>
              <a:t> </a:t>
            </a:r>
            <a:r>
              <a:rPr lang="en-US" sz="2400" dirty="0" err="1"/>
              <a:t>thuốc</a:t>
            </a:r>
            <a:r>
              <a:rPr lang="en-US" sz="2400" dirty="0"/>
              <a:t>, </a:t>
            </a:r>
            <a:r>
              <a:rPr lang="en-US" sz="2400" dirty="0" err="1"/>
              <a:t>thuốc</a:t>
            </a:r>
            <a:r>
              <a:rPr lang="en-US" sz="2400" dirty="0"/>
              <a:t> </a:t>
            </a:r>
            <a:r>
              <a:rPr lang="en-US" sz="2400" dirty="0" err="1"/>
              <a:t>cổ</a:t>
            </a:r>
            <a:r>
              <a:rPr lang="en-US" sz="2400" dirty="0"/>
              <a:t> </a:t>
            </a:r>
            <a:r>
              <a:rPr lang="en-US" sz="2400" dirty="0" err="1"/>
              <a:t>truyền</a:t>
            </a:r>
            <a:r>
              <a:rPr lang="en-US" sz="2400" dirty="0"/>
              <a:t> </a:t>
            </a:r>
            <a:r>
              <a:rPr lang="en-US" sz="2400" dirty="0" err="1"/>
              <a:t>theo</a:t>
            </a:r>
            <a:r>
              <a:rPr lang="en-US" sz="2400" dirty="0"/>
              <a:t> </a:t>
            </a:r>
            <a:r>
              <a:rPr lang="en-US" sz="2400" dirty="0" err="1"/>
              <a:t>quy</a:t>
            </a:r>
            <a:r>
              <a:rPr lang="en-US" sz="2400" dirty="0"/>
              <a:t> </a:t>
            </a:r>
            <a:r>
              <a:rPr lang="en-US" sz="2400" dirty="0" err="1"/>
              <a:t>định</a:t>
            </a:r>
            <a:r>
              <a:rPr lang="en-US" sz="2400" dirty="0"/>
              <a:t> </a:t>
            </a:r>
            <a:r>
              <a:rPr lang="en-US" sz="2400" dirty="0" err="1"/>
              <a:t>tại</a:t>
            </a:r>
            <a:r>
              <a:rPr lang="en-US" sz="2400" dirty="0"/>
              <a:t> TT 32</a:t>
            </a:r>
          </a:p>
          <a:p>
            <a:pPr lvl="1"/>
            <a:r>
              <a:rPr lang="en-US" sz="2400" dirty="0"/>
              <a:t>Quy </a:t>
            </a:r>
            <a:r>
              <a:rPr lang="en-US" sz="2400" dirty="0" err="1"/>
              <a:t>định</a:t>
            </a:r>
            <a:r>
              <a:rPr lang="en-US" sz="2400" dirty="0"/>
              <a:t> </a:t>
            </a:r>
            <a:r>
              <a:rPr lang="en-US" sz="2400" dirty="0" err="1"/>
              <a:t>về</a:t>
            </a:r>
            <a:r>
              <a:rPr lang="en-US" sz="2400" dirty="0"/>
              <a:t> </a:t>
            </a:r>
            <a:r>
              <a:rPr lang="en-US" sz="2400" dirty="0" err="1"/>
              <a:t>công</a:t>
            </a:r>
            <a:r>
              <a:rPr lang="en-US" sz="2400" dirty="0"/>
              <a:t> </a:t>
            </a:r>
            <a:r>
              <a:rPr lang="en-US" sz="2400" dirty="0" err="1"/>
              <a:t>bố</a:t>
            </a:r>
            <a:r>
              <a:rPr lang="en-US" sz="2400" dirty="0"/>
              <a:t> </a:t>
            </a:r>
            <a:r>
              <a:rPr lang="en-US" sz="2400" dirty="0" err="1"/>
              <a:t>tiêu</a:t>
            </a:r>
            <a:r>
              <a:rPr lang="en-US" sz="2400" dirty="0"/>
              <a:t> </a:t>
            </a:r>
            <a:r>
              <a:rPr lang="en-US" sz="2400" dirty="0" err="1"/>
              <a:t>chuẩn</a:t>
            </a:r>
            <a:r>
              <a:rPr lang="en-US" sz="2400" dirty="0"/>
              <a:t> </a:t>
            </a:r>
            <a:r>
              <a:rPr lang="en-US" sz="2400" dirty="0" err="1"/>
              <a:t>chất</a:t>
            </a:r>
            <a:r>
              <a:rPr lang="en-US" sz="2400" dirty="0"/>
              <a:t> </a:t>
            </a:r>
            <a:r>
              <a:rPr lang="en-US" sz="2400" dirty="0" err="1"/>
              <a:t>lượng</a:t>
            </a:r>
            <a:r>
              <a:rPr lang="en-US" sz="2400" dirty="0"/>
              <a:t> </a:t>
            </a:r>
            <a:r>
              <a:rPr lang="en-US" sz="2400" dirty="0" err="1"/>
              <a:t>theo</a:t>
            </a:r>
            <a:r>
              <a:rPr lang="en-US" sz="2400" dirty="0"/>
              <a:t> TT 38? </a:t>
            </a:r>
            <a:r>
              <a:rPr lang="en-US" sz="2400" dirty="0" err="1"/>
              <a:t>Nghiên</a:t>
            </a:r>
            <a:r>
              <a:rPr lang="en-US" sz="2400" dirty="0"/>
              <a:t> </a:t>
            </a:r>
            <a:r>
              <a:rPr lang="en-US" sz="2400" dirty="0" err="1"/>
              <a:t>cứu</a:t>
            </a:r>
            <a:r>
              <a:rPr lang="en-US" sz="2400" dirty="0"/>
              <a:t> </a:t>
            </a:r>
            <a:r>
              <a:rPr lang="en-US" sz="2400" dirty="0" err="1"/>
              <a:t>quy</a:t>
            </a:r>
            <a:r>
              <a:rPr lang="en-US" sz="2400" dirty="0"/>
              <a:t> </a:t>
            </a:r>
            <a:r>
              <a:rPr lang="en-US" sz="2400" dirty="0" err="1"/>
              <a:t>định</a:t>
            </a:r>
            <a:r>
              <a:rPr lang="en-US" sz="2400" dirty="0"/>
              <a:t> </a:t>
            </a:r>
            <a:r>
              <a:rPr lang="en-US" sz="2400" dirty="0" err="1"/>
              <a:t>về</a:t>
            </a:r>
            <a:r>
              <a:rPr lang="en-US" sz="2400" dirty="0"/>
              <a:t> </a:t>
            </a:r>
            <a:r>
              <a:rPr lang="en-US" sz="2400" dirty="0" err="1"/>
              <a:t>công</a:t>
            </a:r>
            <a:r>
              <a:rPr lang="en-US" sz="2400" dirty="0"/>
              <a:t> </a:t>
            </a:r>
            <a:r>
              <a:rPr lang="en-US" sz="2400" dirty="0" err="1"/>
              <a:t>bố</a:t>
            </a:r>
            <a:r>
              <a:rPr lang="en-US" sz="2400" dirty="0"/>
              <a:t> TC</a:t>
            </a:r>
            <a:r>
              <a:rPr lang="en-US" dirty="0"/>
              <a:t>CL</a:t>
            </a:r>
          </a:p>
          <a:p>
            <a:r>
              <a:rPr lang="en-US" dirty="0" err="1"/>
              <a:t>Chỉ</a:t>
            </a:r>
            <a:r>
              <a:rPr lang="en-US" dirty="0"/>
              <a:t> </a:t>
            </a:r>
            <a:r>
              <a:rPr lang="en-US" dirty="0" err="1"/>
              <a:t>định</a:t>
            </a:r>
            <a:r>
              <a:rPr lang="en-US" dirty="0"/>
              <a:t> </a:t>
            </a:r>
            <a:r>
              <a:rPr lang="en-US" dirty="0" err="1"/>
              <a:t>sử</a:t>
            </a:r>
            <a:r>
              <a:rPr lang="en-US" dirty="0"/>
              <a:t> </a:t>
            </a:r>
            <a:r>
              <a:rPr lang="en-US" dirty="0" err="1"/>
              <a:t>dụng</a:t>
            </a:r>
            <a:r>
              <a:rPr lang="en-US" dirty="0"/>
              <a:t> DVKT </a:t>
            </a:r>
            <a:r>
              <a:rPr lang="en-US" dirty="0" err="1"/>
              <a:t>phù</a:t>
            </a:r>
            <a:r>
              <a:rPr lang="en-US" dirty="0"/>
              <a:t> </a:t>
            </a:r>
            <a:r>
              <a:rPr lang="en-US" dirty="0" err="1"/>
              <a:t>hợp</a:t>
            </a:r>
            <a:endParaRPr lang="en-US" dirty="0"/>
          </a:p>
          <a:p>
            <a:r>
              <a:rPr lang="en-US" dirty="0" err="1"/>
              <a:t>Chỉ</a:t>
            </a:r>
            <a:r>
              <a:rPr lang="en-US" dirty="0"/>
              <a:t> </a:t>
            </a:r>
            <a:r>
              <a:rPr lang="en-US" dirty="0" err="1"/>
              <a:t>định</a:t>
            </a:r>
            <a:r>
              <a:rPr lang="en-US" dirty="0"/>
              <a:t> </a:t>
            </a:r>
            <a:r>
              <a:rPr lang="en-US" dirty="0" err="1"/>
              <a:t>nhập</a:t>
            </a:r>
            <a:r>
              <a:rPr lang="en-US" dirty="0"/>
              <a:t> </a:t>
            </a:r>
            <a:r>
              <a:rPr lang="en-US" dirty="0" err="1"/>
              <a:t>viện</a:t>
            </a:r>
            <a:r>
              <a:rPr lang="en-US" dirty="0"/>
              <a:t> </a:t>
            </a:r>
            <a:r>
              <a:rPr lang="en-US" dirty="0" err="1"/>
              <a:t>nội</a:t>
            </a:r>
            <a:r>
              <a:rPr lang="en-US" dirty="0"/>
              <a:t> </a:t>
            </a:r>
            <a:r>
              <a:rPr lang="en-US" dirty="0" err="1"/>
              <a:t>trú</a:t>
            </a:r>
            <a:r>
              <a:rPr lang="en-US" dirty="0"/>
              <a:t> </a:t>
            </a:r>
            <a:r>
              <a:rPr lang="en-US" dirty="0" err="1"/>
              <a:t>phù</a:t>
            </a:r>
            <a:r>
              <a:rPr lang="en-US" dirty="0"/>
              <a:t> </a:t>
            </a:r>
            <a:r>
              <a:rPr lang="en-US" dirty="0" err="1"/>
              <a:t>hợp</a:t>
            </a:r>
            <a:endParaRPr lang="en-US" dirty="0"/>
          </a:p>
          <a:p>
            <a:r>
              <a:rPr lang="en-US" dirty="0"/>
              <a:t>KCB </a:t>
            </a:r>
            <a:r>
              <a:rPr lang="en-US" dirty="0" err="1"/>
              <a:t>chất</a:t>
            </a:r>
            <a:r>
              <a:rPr lang="en-US" dirty="0"/>
              <a:t> </a:t>
            </a:r>
            <a:r>
              <a:rPr lang="en-US" dirty="0" err="1"/>
              <a:t>lượng</a:t>
            </a:r>
            <a:r>
              <a:rPr lang="en-US" dirty="0"/>
              <a:t>/ </a:t>
            </a:r>
            <a:r>
              <a:rPr lang="en-US" dirty="0" err="1"/>
              <a:t>kiểm</a:t>
            </a:r>
            <a:r>
              <a:rPr lang="en-US" dirty="0"/>
              <a:t> </a:t>
            </a:r>
            <a:r>
              <a:rPr lang="en-US" dirty="0" err="1"/>
              <a:t>soát</a:t>
            </a:r>
            <a:r>
              <a:rPr lang="en-US" dirty="0"/>
              <a:t> chi </a:t>
            </a:r>
            <a:r>
              <a:rPr lang="en-US" dirty="0" err="1"/>
              <a:t>phí</a:t>
            </a:r>
            <a:r>
              <a:rPr lang="en-US" dirty="0"/>
              <a:t> </a:t>
            </a:r>
            <a:r>
              <a:rPr lang="en-US" dirty="0" err="1"/>
              <a:t>hiệu</a:t>
            </a:r>
            <a:r>
              <a:rPr lang="en-US" dirty="0"/>
              <a:t> </a:t>
            </a:r>
            <a:r>
              <a:rPr lang="en-US" dirty="0" err="1"/>
              <a:t>quả</a:t>
            </a:r>
            <a:endParaRPr lang="en-US" dirty="0"/>
          </a:p>
          <a:p>
            <a:endParaRPr lang="en-US" dirty="0"/>
          </a:p>
          <a:p>
            <a:endParaRPr lang="en-US" dirty="0"/>
          </a:p>
        </p:txBody>
      </p:sp>
    </p:spTree>
    <p:extLst>
      <p:ext uri="{BB962C8B-B14F-4D97-AF65-F5344CB8AC3E}">
        <p14:creationId xmlns:p14="http://schemas.microsoft.com/office/powerpoint/2010/main" val="7724669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FC19D40-AAF7-4911-BFFC-1ABC9FD3994C}" type="slidenum">
              <a:rPr lang="en-US" altLang="en-US"/>
              <a:pPr/>
              <a:t>34</a:t>
            </a:fld>
            <a:endParaRPr lang="en-US" altLang="en-US"/>
          </a:p>
        </p:txBody>
      </p:sp>
      <p:sp>
        <p:nvSpPr>
          <p:cNvPr id="166914" name="Rectangle 7"/>
          <p:cNvSpPr txBox="1">
            <a:spLocks noGrp="1" noChangeArrowheads="1"/>
          </p:cNvSpPr>
          <p:nvPr/>
        </p:nvSpPr>
        <p:spPr bwMode="auto">
          <a:xfrm>
            <a:off x="8077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eaLnBrk="1" hangingPunct="1"/>
            <a:fld id="{81048A89-56CB-4899-B477-0AA18BFE4E2D}" type="slidenum">
              <a:rPr lang="en-US" altLang="en-US" sz="1000">
                <a:latin typeface="Arial" panose="020B0604020202020204" pitchFamily="34" charset="0"/>
              </a:rPr>
              <a:pPr algn="r" eaLnBrk="1" hangingPunct="1"/>
              <a:t>34</a:t>
            </a:fld>
            <a:endParaRPr lang="en-US" altLang="en-US" sz="1000">
              <a:latin typeface="Arial" panose="020B0604020202020204" pitchFamily="34" charset="0"/>
            </a:endParaRPr>
          </a:p>
        </p:txBody>
      </p:sp>
      <p:sp>
        <p:nvSpPr>
          <p:cNvPr id="166915" name="Rectangle 2"/>
          <p:cNvSpPr>
            <a:spLocks noGrp="1" noChangeArrowheads="1"/>
          </p:cNvSpPr>
          <p:nvPr>
            <p:ph type="title" idx="4294967295"/>
          </p:nvPr>
        </p:nvSpPr>
        <p:spPr>
          <a:xfrm>
            <a:off x="2209800" y="4343400"/>
            <a:ext cx="8229600" cy="661988"/>
          </a:xfrm>
        </p:spPr>
        <p:txBody>
          <a:bodyPr anchor="b" anchorCtr="0"/>
          <a:lstStyle/>
          <a:p>
            <a:r>
              <a:rPr lang="en-US" altLang="en-US" sz="3600" i="1">
                <a:solidFill>
                  <a:srgbClr val="FFFF00"/>
                </a:solidFill>
                <a:latin typeface=".VnArabia" panose="020B7200000000000000" pitchFamily="34" charset="0"/>
              </a:rPr>
              <a:t>TRÂN TRỌNG CẢM ƠN</a:t>
            </a:r>
          </a:p>
        </p:txBody>
      </p:sp>
      <p:pic>
        <p:nvPicPr>
          <p:cNvPr id="166916" name="Picture 3" descr="DSCN0137"/>
          <p:cNvPicPr>
            <a:picLocks noGrp="1" noChangeAspect="1" noChangeArrowheads="1"/>
          </p:cNvPicPr>
          <p:nvPr>
            <p:ph type="body" idx="4294967295"/>
          </p:nvPr>
        </p:nvPicPr>
        <p:blipFill>
          <a:blip r:embed="rId2">
            <a:lum bright="6000"/>
            <a:extLst>
              <a:ext uri="{28A0092B-C50C-407E-A947-70E740481C1C}">
                <a14:useLocalDpi xmlns:a14="http://schemas.microsoft.com/office/drawing/2010/main" val="0"/>
              </a:ext>
            </a:extLst>
          </a:blip>
          <a:srcRect/>
          <a:stretch>
            <a:fillRect/>
          </a:stretch>
        </p:blipFill>
        <p:spPr>
          <a:xfrm>
            <a:off x="1524000" y="0"/>
            <a:ext cx="9144000" cy="6858000"/>
          </a:xfrm>
          <a:noFill/>
        </p:spPr>
      </p:pic>
      <p:sp>
        <p:nvSpPr>
          <p:cNvPr id="166922" name="WordArt 10"/>
          <p:cNvSpPr>
            <a:spLocks noChangeArrowheads="1" noChangeShapeType="1" noTextEdit="1"/>
          </p:cNvSpPr>
          <p:nvPr/>
        </p:nvSpPr>
        <p:spPr bwMode="auto">
          <a:xfrm>
            <a:off x="1676400" y="5238750"/>
            <a:ext cx="5067300" cy="62865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dirty="0">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VnArabiaH" panose="020B7200000000000000" pitchFamily="34" charset="0"/>
              </a:rPr>
              <a:t>Thank you!</a:t>
            </a:r>
          </a:p>
        </p:txBody>
      </p:sp>
    </p:spTree>
    <p:extLst>
      <p:ext uri="{BB962C8B-B14F-4D97-AF65-F5344CB8AC3E}">
        <p14:creationId xmlns:p14="http://schemas.microsoft.com/office/powerpoint/2010/main" val="21331928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15115-081E-D64E-DED5-44D46D7AF741}"/>
              </a:ext>
            </a:extLst>
          </p:cNvPr>
          <p:cNvSpPr>
            <a:spLocks noGrp="1"/>
          </p:cNvSpPr>
          <p:nvPr>
            <p:ph type="title"/>
          </p:nvPr>
        </p:nvSpPr>
        <p:spPr/>
        <p:txBody>
          <a:bodyPr>
            <a:normAutofit/>
          </a:bodyPr>
          <a:lstStyle/>
          <a:p>
            <a:pPr algn="ctr"/>
            <a:r>
              <a:rPr lang="en-US" sz="2800" b="1" dirty="0">
                <a:solidFill>
                  <a:srgbClr val="2D2D87"/>
                </a:solidFill>
              </a:rPr>
              <a:t>CÁC CƠ SỞ CHUYÊN KHOA YHCT CÓ SỐ CHI 11 THÁNG </a:t>
            </a:r>
            <a:r>
              <a:rPr lang="en-US" sz="2800" b="1" dirty="0"/>
              <a:t>2023 LỚN</a:t>
            </a:r>
            <a:endParaRPr lang="en-US" sz="2800" dirty="0"/>
          </a:p>
        </p:txBody>
      </p:sp>
      <p:graphicFrame>
        <p:nvGraphicFramePr>
          <p:cNvPr id="8" name="Content Placeholder 7">
            <a:extLst>
              <a:ext uri="{FF2B5EF4-FFF2-40B4-BE49-F238E27FC236}">
                <a16:creationId xmlns:a16="http://schemas.microsoft.com/office/drawing/2014/main" id="{80F68A6E-1428-D30B-83CA-B6B5E6CC0612}"/>
              </a:ext>
            </a:extLst>
          </p:cNvPr>
          <p:cNvGraphicFramePr>
            <a:graphicFrameLocks noGrp="1"/>
          </p:cNvGraphicFramePr>
          <p:nvPr>
            <p:ph idx="1"/>
            <p:extLst>
              <p:ext uri="{D42A27DB-BD31-4B8C-83A1-F6EECF244321}">
                <p14:modId xmlns:p14="http://schemas.microsoft.com/office/powerpoint/2010/main" val="4127428054"/>
              </p:ext>
            </p:extLst>
          </p:nvPr>
        </p:nvGraphicFramePr>
        <p:xfrm>
          <a:off x="914400" y="1600201"/>
          <a:ext cx="10210800" cy="5257799"/>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8">
            <a:extLst>
              <a:ext uri="{FF2B5EF4-FFF2-40B4-BE49-F238E27FC236}">
                <a16:creationId xmlns:a16="http://schemas.microsoft.com/office/drawing/2014/main" id="{A6B955EC-825D-66B6-5D43-918178805CF2}"/>
              </a:ext>
            </a:extLst>
          </p:cNvPr>
          <p:cNvSpPr/>
          <p:nvPr/>
        </p:nvSpPr>
        <p:spPr>
          <a:xfrm>
            <a:off x="8305800" y="1752600"/>
            <a:ext cx="1676400" cy="533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t>Đơn vị: </a:t>
            </a:r>
            <a:r>
              <a:rPr lang="en-US" b="1">
                <a:solidFill>
                  <a:srgbClr val="FF0000"/>
                </a:solidFill>
              </a:rPr>
              <a:t>Tỷ đồng</a:t>
            </a:r>
          </a:p>
        </p:txBody>
      </p:sp>
    </p:spTree>
    <p:extLst>
      <p:ext uri="{BB962C8B-B14F-4D97-AF65-F5344CB8AC3E}">
        <p14:creationId xmlns:p14="http://schemas.microsoft.com/office/powerpoint/2010/main" val="3408235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15115-081E-D64E-DED5-44D46D7AF741}"/>
              </a:ext>
            </a:extLst>
          </p:cNvPr>
          <p:cNvSpPr>
            <a:spLocks noGrp="1"/>
          </p:cNvSpPr>
          <p:nvPr>
            <p:ph type="title"/>
          </p:nvPr>
        </p:nvSpPr>
        <p:spPr/>
        <p:txBody>
          <a:bodyPr>
            <a:normAutofit/>
          </a:bodyPr>
          <a:lstStyle/>
          <a:p>
            <a:pPr algn="ctr"/>
            <a:r>
              <a:rPr lang="en-US" sz="3200" b="1" dirty="0"/>
              <a:t>CÁC CƠ SỞ </a:t>
            </a:r>
            <a:r>
              <a:rPr lang="en-US" sz="3200" b="1" dirty="0">
                <a:solidFill>
                  <a:srgbClr val="2D2D87"/>
                </a:solidFill>
              </a:rPr>
              <a:t>CHUYÊN KHOA YHCT </a:t>
            </a:r>
            <a:r>
              <a:rPr lang="en-US" sz="3200" b="1" dirty="0"/>
              <a:t>CÓ SỐ CHI 11 THÁNG ĐẦU 2023 LỚN (</a:t>
            </a:r>
            <a:r>
              <a:rPr lang="en-US" sz="3200" b="1" dirty="0" err="1"/>
              <a:t>tiếp</a:t>
            </a:r>
            <a:r>
              <a:rPr lang="en-US" sz="3200" b="1" dirty="0"/>
              <a:t>)</a:t>
            </a:r>
            <a:endParaRPr lang="en-US" sz="3200" dirty="0"/>
          </a:p>
        </p:txBody>
      </p:sp>
      <p:graphicFrame>
        <p:nvGraphicFramePr>
          <p:cNvPr id="8" name="Content Placeholder 7">
            <a:extLst>
              <a:ext uri="{FF2B5EF4-FFF2-40B4-BE49-F238E27FC236}">
                <a16:creationId xmlns:a16="http://schemas.microsoft.com/office/drawing/2014/main" id="{80F68A6E-1428-D30B-83CA-B6B5E6CC0612}"/>
              </a:ext>
            </a:extLst>
          </p:cNvPr>
          <p:cNvGraphicFramePr>
            <a:graphicFrameLocks noGrp="1"/>
          </p:cNvGraphicFramePr>
          <p:nvPr>
            <p:ph idx="1"/>
            <p:extLst>
              <p:ext uri="{D42A27DB-BD31-4B8C-83A1-F6EECF244321}">
                <p14:modId xmlns:p14="http://schemas.microsoft.com/office/powerpoint/2010/main" val="2644005138"/>
              </p:ext>
            </p:extLst>
          </p:nvPr>
        </p:nvGraphicFramePr>
        <p:xfrm>
          <a:off x="1066800" y="1600201"/>
          <a:ext cx="9829800" cy="4876799"/>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8">
            <a:extLst>
              <a:ext uri="{FF2B5EF4-FFF2-40B4-BE49-F238E27FC236}">
                <a16:creationId xmlns:a16="http://schemas.microsoft.com/office/drawing/2014/main" id="{A6B955EC-825D-66B6-5D43-918178805CF2}"/>
              </a:ext>
            </a:extLst>
          </p:cNvPr>
          <p:cNvSpPr/>
          <p:nvPr/>
        </p:nvSpPr>
        <p:spPr>
          <a:xfrm>
            <a:off x="8305800" y="1752600"/>
            <a:ext cx="1676400" cy="533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t>Đơn vị: </a:t>
            </a:r>
            <a:r>
              <a:rPr lang="en-US" b="1">
                <a:solidFill>
                  <a:srgbClr val="FF0000"/>
                </a:solidFill>
              </a:rPr>
              <a:t>Tỷ đồng</a:t>
            </a:r>
          </a:p>
        </p:txBody>
      </p:sp>
    </p:spTree>
    <p:extLst>
      <p:ext uri="{BB962C8B-B14F-4D97-AF65-F5344CB8AC3E}">
        <p14:creationId xmlns:p14="http://schemas.microsoft.com/office/powerpoint/2010/main" val="41149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DB987-3CE4-6027-62BA-0AF3602DC101}"/>
              </a:ext>
            </a:extLst>
          </p:cNvPr>
          <p:cNvSpPr>
            <a:spLocks noGrp="1"/>
          </p:cNvSpPr>
          <p:nvPr>
            <p:ph type="title"/>
          </p:nvPr>
        </p:nvSpPr>
        <p:spPr/>
        <p:txBody>
          <a:bodyPr>
            <a:normAutofit/>
          </a:bodyPr>
          <a:lstStyle/>
          <a:p>
            <a:pPr algn="ctr"/>
            <a:r>
              <a:rPr lang="en-US" sz="3200" b="1" dirty="0">
                <a:solidFill>
                  <a:srgbClr val="2D2D87"/>
                </a:solidFill>
              </a:rPr>
              <a:t>TỶ LỆ VÀO ĐIỀU TRỊ NỘI TRÚ ?</a:t>
            </a:r>
            <a:br>
              <a:rPr lang="en-US" dirty="0"/>
            </a:br>
            <a:endParaRPr lang="en-US" dirty="0"/>
          </a:p>
        </p:txBody>
      </p:sp>
      <p:graphicFrame>
        <p:nvGraphicFramePr>
          <p:cNvPr id="5" name="Content Placeholder 7">
            <a:extLst>
              <a:ext uri="{FF2B5EF4-FFF2-40B4-BE49-F238E27FC236}">
                <a16:creationId xmlns:a16="http://schemas.microsoft.com/office/drawing/2014/main" id="{86F12D27-D022-AAE0-E3C1-3DF704B16756}"/>
              </a:ext>
            </a:extLst>
          </p:cNvPr>
          <p:cNvGraphicFramePr>
            <a:graphicFrameLocks noGrp="1"/>
          </p:cNvGraphicFramePr>
          <p:nvPr>
            <p:ph sz="half" idx="1"/>
            <p:extLst>
              <p:ext uri="{D42A27DB-BD31-4B8C-83A1-F6EECF244321}">
                <p14:modId xmlns:p14="http://schemas.microsoft.com/office/powerpoint/2010/main" val="1223621995"/>
              </p:ext>
            </p:extLst>
          </p:nvPr>
        </p:nvGraphicFramePr>
        <p:xfrm>
          <a:off x="685800" y="834516"/>
          <a:ext cx="5334000" cy="5943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7">
            <a:extLst>
              <a:ext uri="{FF2B5EF4-FFF2-40B4-BE49-F238E27FC236}">
                <a16:creationId xmlns:a16="http://schemas.microsoft.com/office/drawing/2014/main" id="{3A399F85-5B59-EBAC-2CE2-6956F6219A43}"/>
              </a:ext>
            </a:extLst>
          </p:cNvPr>
          <p:cNvGraphicFramePr>
            <a:graphicFrameLocks noGrp="1"/>
          </p:cNvGraphicFramePr>
          <p:nvPr>
            <p:ph sz="half" idx="2"/>
            <p:extLst>
              <p:ext uri="{D42A27DB-BD31-4B8C-83A1-F6EECF244321}">
                <p14:modId xmlns:p14="http://schemas.microsoft.com/office/powerpoint/2010/main" val="3979262120"/>
              </p:ext>
            </p:extLst>
          </p:nvPr>
        </p:nvGraphicFramePr>
        <p:xfrm>
          <a:off x="6329173" y="792162"/>
          <a:ext cx="5562600" cy="60658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59309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FF500-5D9E-71C2-A561-E9467DF2025B}"/>
              </a:ext>
            </a:extLst>
          </p:cNvPr>
          <p:cNvSpPr>
            <a:spLocks noGrp="1"/>
          </p:cNvSpPr>
          <p:nvPr>
            <p:ph type="title"/>
          </p:nvPr>
        </p:nvSpPr>
        <p:spPr>
          <a:xfrm>
            <a:off x="914400" y="274638"/>
            <a:ext cx="10439400" cy="792162"/>
          </a:xfrm>
        </p:spPr>
        <p:txBody>
          <a:bodyPr>
            <a:noAutofit/>
          </a:bodyPr>
          <a:lstStyle/>
          <a:p>
            <a:pPr algn="ctr"/>
            <a:r>
              <a:rPr lang="en-US" sz="3200" b="1" dirty="0">
                <a:solidFill>
                  <a:srgbClr val="2D2D87"/>
                </a:solidFill>
              </a:rPr>
              <a:t>SỐ NGÀY ĐIỀU TRỊ NỘI TRÚ BÌNH QUÂN?</a:t>
            </a:r>
            <a:endParaRPr lang="en-US" sz="3200" dirty="0">
              <a:solidFill>
                <a:srgbClr val="2D2D87"/>
              </a:solidFill>
            </a:endParaRPr>
          </a:p>
        </p:txBody>
      </p:sp>
      <p:graphicFrame>
        <p:nvGraphicFramePr>
          <p:cNvPr id="5" name="Content Placeholder 7">
            <a:extLst>
              <a:ext uri="{FF2B5EF4-FFF2-40B4-BE49-F238E27FC236}">
                <a16:creationId xmlns:a16="http://schemas.microsoft.com/office/drawing/2014/main" id="{BDAE471B-BAA4-1BB2-51FA-FFE98BF649CE}"/>
              </a:ext>
            </a:extLst>
          </p:cNvPr>
          <p:cNvGraphicFramePr>
            <a:graphicFrameLocks noGrp="1"/>
          </p:cNvGraphicFramePr>
          <p:nvPr>
            <p:ph sz="half" idx="1"/>
            <p:extLst>
              <p:ext uri="{D42A27DB-BD31-4B8C-83A1-F6EECF244321}">
                <p14:modId xmlns:p14="http://schemas.microsoft.com/office/powerpoint/2010/main" val="2507129462"/>
              </p:ext>
            </p:extLst>
          </p:nvPr>
        </p:nvGraphicFramePr>
        <p:xfrm>
          <a:off x="457200" y="1295400"/>
          <a:ext cx="5867400" cy="528796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7">
            <a:extLst>
              <a:ext uri="{FF2B5EF4-FFF2-40B4-BE49-F238E27FC236}">
                <a16:creationId xmlns:a16="http://schemas.microsoft.com/office/drawing/2014/main" id="{7C2F702D-CC10-9167-0568-595529619FAC}"/>
              </a:ext>
            </a:extLst>
          </p:cNvPr>
          <p:cNvGraphicFramePr>
            <a:graphicFrameLocks noGrp="1"/>
          </p:cNvGraphicFramePr>
          <p:nvPr>
            <p:ph sz="half" idx="2"/>
            <p:extLst>
              <p:ext uri="{D42A27DB-BD31-4B8C-83A1-F6EECF244321}">
                <p14:modId xmlns:p14="http://schemas.microsoft.com/office/powerpoint/2010/main" val="3764595840"/>
              </p:ext>
            </p:extLst>
          </p:nvPr>
        </p:nvGraphicFramePr>
        <p:xfrm>
          <a:off x="6553200" y="1295400"/>
          <a:ext cx="5334000" cy="52879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3785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203D9-89D4-9D9B-C368-77582C0B564F}"/>
              </a:ext>
            </a:extLst>
          </p:cNvPr>
          <p:cNvSpPr>
            <a:spLocks noGrp="1"/>
          </p:cNvSpPr>
          <p:nvPr>
            <p:ph type="title"/>
          </p:nvPr>
        </p:nvSpPr>
        <p:spPr>
          <a:xfrm>
            <a:off x="1143000" y="609600"/>
            <a:ext cx="9296400" cy="609600"/>
          </a:xfrm>
        </p:spPr>
        <p:txBody>
          <a:bodyPr>
            <a:noAutofit/>
          </a:bodyPr>
          <a:lstStyle/>
          <a:p>
            <a:pPr algn="ctr"/>
            <a:r>
              <a:rPr lang="en-US" sz="2800" b="1" dirty="0">
                <a:solidFill>
                  <a:srgbClr val="2D2D87"/>
                </a:solidFill>
              </a:rPr>
              <a:t>CHI BÌNH QUÂN/LƯỢT NGOẠI TRÚ KHÁC NHAU?</a:t>
            </a:r>
            <a:endParaRPr lang="en-US" sz="2800" dirty="0">
              <a:solidFill>
                <a:srgbClr val="2D2D87"/>
              </a:solidFill>
            </a:endParaRPr>
          </a:p>
        </p:txBody>
      </p:sp>
      <p:graphicFrame>
        <p:nvGraphicFramePr>
          <p:cNvPr id="5" name="Content Placeholder 7">
            <a:extLst>
              <a:ext uri="{FF2B5EF4-FFF2-40B4-BE49-F238E27FC236}">
                <a16:creationId xmlns:a16="http://schemas.microsoft.com/office/drawing/2014/main" id="{E3B84838-370B-C5CA-6E05-8A3614733A9B}"/>
              </a:ext>
            </a:extLst>
          </p:cNvPr>
          <p:cNvGraphicFramePr>
            <a:graphicFrameLocks noGrp="1"/>
          </p:cNvGraphicFramePr>
          <p:nvPr>
            <p:ph sz="half" idx="1"/>
            <p:extLst>
              <p:ext uri="{D42A27DB-BD31-4B8C-83A1-F6EECF244321}">
                <p14:modId xmlns:p14="http://schemas.microsoft.com/office/powerpoint/2010/main" val="2663109207"/>
              </p:ext>
            </p:extLst>
          </p:nvPr>
        </p:nvGraphicFramePr>
        <p:xfrm>
          <a:off x="990600" y="1600201"/>
          <a:ext cx="5029200" cy="45259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ontent Placeholder 7">
            <a:extLst>
              <a:ext uri="{FF2B5EF4-FFF2-40B4-BE49-F238E27FC236}">
                <a16:creationId xmlns:a16="http://schemas.microsoft.com/office/drawing/2014/main" id="{AF179637-4156-E10C-0335-FAEB6C12E531}"/>
              </a:ext>
            </a:extLst>
          </p:cNvPr>
          <p:cNvGraphicFramePr>
            <a:graphicFrameLocks noGrp="1"/>
          </p:cNvGraphicFramePr>
          <p:nvPr>
            <p:ph sz="half" idx="2"/>
            <p:extLst>
              <p:ext uri="{D42A27DB-BD31-4B8C-83A1-F6EECF244321}">
                <p14:modId xmlns:p14="http://schemas.microsoft.com/office/powerpoint/2010/main" val="344005626"/>
              </p:ext>
            </p:extLst>
          </p:nvPr>
        </p:nvGraphicFramePr>
        <p:xfrm>
          <a:off x="6172202" y="1600201"/>
          <a:ext cx="4038600" cy="48767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5056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61207-23E9-EE72-73D3-6C1688CCC173}"/>
              </a:ext>
            </a:extLst>
          </p:cNvPr>
          <p:cNvSpPr>
            <a:spLocks noGrp="1"/>
          </p:cNvSpPr>
          <p:nvPr>
            <p:ph type="title"/>
          </p:nvPr>
        </p:nvSpPr>
        <p:spPr>
          <a:xfrm>
            <a:off x="1534585" y="214315"/>
            <a:ext cx="10390716" cy="776286"/>
          </a:xfrm>
        </p:spPr>
        <p:txBody>
          <a:bodyPr>
            <a:normAutofit/>
          </a:bodyPr>
          <a:lstStyle/>
          <a:p>
            <a:pPr algn="ctr"/>
            <a:r>
              <a:rPr lang="en-US" sz="3200" b="1" dirty="0">
                <a:solidFill>
                  <a:srgbClr val="2D2D87"/>
                </a:solidFill>
              </a:rPr>
              <a:t>CHI BÌNH QUÂN/LƯỢT NỘI TRÚ</a:t>
            </a:r>
            <a:endParaRPr lang="en-US" sz="3200" dirty="0">
              <a:solidFill>
                <a:srgbClr val="2D2D87"/>
              </a:solidFill>
            </a:endParaRPr>
          </a:p>
        </p:txBody>
      </p:sp>
      <p:graphicFrame>
        <p:nvGraphicFramePr>
          <p:cNvPr id="5" name="Content Placeholder 7">
            <a:extLst>
              <a:ext uri="{FF2B5EF4-FFF2-40B4-BE49-F238E27FC236}">
                <a16:creationId xmlns:a16="http://schemas.microsoft.com/office/drawing/2014/main" id="{53E14BC6-2F2F-9405-BEC7-4B02ACBA520F}"/>
              </a:ext>
            </a:extLst>
          </p:cNvPr>
          <p:cNvGraphicFramePr>
            <a:graphicFrameLocks noGrp="1"/>
          </p:cNvGraphicFramePr>
          <p:nvPr>
            <p:ph sz="half" idx="1"/>
            <p:extLst>
              <p:ext uri="{D42A27DB-BD31-4B8C-83A1-F6EECF244321}">
                <p14:modId xmlns:p14="http://schemas.microsoft.com/office/powerpoint/2010/main" val="2385285596"/>
              </p:ext>
            </p:extLst>
          </p:nvPr>
        </p:nvGraphicFramePr>
        <p:xfrm>
          <a:off x="1066800" y="1143000"/>
          <a:ext cx="4953000" cy="544036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7">
            <a:extLst>
              <a:ext uri="{FF2B5EF4-FFF2-40B4-BE49-F238E27FC236}">
                <a16:creationId xmlns:a16="http://schemas.microsoft.com/office/drawing/2014/main" id="{7377918D-CD18-C2EE-DCFA-D46FA875EF90}"/>
              </a:ext>
            </a:extLst>
          </p:cNvPr>
          <p:cNvGraphicFramePr>
            <a:graphicFrameLocks noGrp="1"/>
          </p:cNvGraphicFramePr>
          <p:nvPr>
            <p:ph sz="half" idx="2"/>
            <p:extLst>
              <p:ext uri="{D42A27DB-BD31-4B8C-83A1-F6EECF244321}">
                <p14:modId xmlns:p14="http://schemas.microsoft.com/office/powerpoint/2010/main" val="441014189"/>
              </p:ext>
            </p:extLst>
          </p:nvPr>
        </p:nvGraphicFramePr>
        <p:xfrm>
          <a:off x="6172200" y="1417638"/>
          <a:ext cx="5105400" cy="51657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20075960"/>
      </p:ext>
    </p:extLst>
  </p:cSld>
  <p:clrMapOvr>
    <a:masterClrMapping/>
  </p:clrMapOvr>
</p:sld>
</file>

<file path=ppt/theme/theme1.xml><?xml version="1.0" encoding="utf-8"?>
<a:theme xmlns:a="http://schemas.openxmlformats.org/drawingml/2006/main" name="Blends design template">
  <a:themeElements>
    <a:clrScheme name="Office Theme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Them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Office Theme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Office Theme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design template</Template>
  <TotalTime>44197</TotalTime>
  <Words>2634</Words>
  <Application>Microsoft Office PowerPoint</Application>
  <PresentationFormat>Widescreen</PresentationFormat>
  <Paragraphs>189</Paragraphs>
  <Slides>34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34</vt:i4>
      </vt:variant>
    </vt:vector>
  </HeadingPairs>
  <TitlesOfParts>
    <vt:vector size="44" baseType="lpstr">
      <vt:lpstr>.VnArabia</vt:lpstr>
      <vt:lpstr>.VnArabiaH</vt:lpstr>
      <vt:lpstr>Arial</vt:lpstr>
      <vt:lpstr>Calibri</vt:lpstr>
      <vt:lpstr>Cambria</vt:lpstr>
      <vt:lpstr>Tahoma</vt:lpstr>
      <vt:lpstr>Times New Roman</vt:lpstr>
      <vt:lpstr>Times New Roman (Headings)</vt:lpstr>
      <vt:lpstr>Wingdings</vt:lpstr>
      <vt:lpstr>Blends design template</vt:lpstr>
      <vt:lpstr>    KCB YHCT 11 THÁNG ĐẦU NĂM 2023 VÀ MỘT SỐ TỒN TẠI, VƯỚNG MẮC TRONG THANH, QUYẾT TOÁN</vt:lpstr>
      <vt:lpstr>PowerPoint Presentation</vt:lpstr>
      <vt:lpstr>PowerPoint Presentation</vt:lpstr>
      <vt:lpstr>CÁC CƠ SỞ CHUYÊN KHOA YHCT CÓ SỐ CHI 11 THÁNG 2023 LỚN</vt:lpstr>
      <vt:lpstr>CÁC CƠ SỞ CHUYÊN KHOA YHCT CÓ SỐ CHI 11 THÁNG ĐẦU 2023 LỚN (tiếp)</vt:lpstr>
      <vt:lpstr>TỶ LỆ VÀO ĐIỀU TRỊ NỘI TRÚ ? </vt:lpstr>
      <vt:lpstr>SỐ NGÀY ĐIỀU TRỊ NỘI TRÚ BÌNH QUÂN?</vt:lpstr>
      <vt:lpstr>CHI BÌNH QUÂN/LƯỢT NGOẠI TRÚ KHÁC NHAU?</vt:lpstr>
      <vt:lpstr>CHI BÌNH QUÂN/LƯỢT NỘI TRÚ</vt:lpstr>
      <vt:lpstr>SỬ DỤNG MỘT SỐ NHÓM DVKT 10 THÁNG ĐẦU NĂM 2023: CSCK YHCT – KHOA YHCT/CS KCB</vt:lpstr>
      <vt:lpstr>SỬ DỤNG MỘT SỐ NHÓM DVKT 10 THÁNG ĐẦU NĂM 2023: CSCK YHCT – KHOA YHCT/CS KCB</vt:lpstr>
      <vt:lpstr>Tổng hợp chi thuốc YHCT/Tổng chi thuốc BHYT 2019- 9T2023</vt:lpstr>
      <vt:lpstr>TÌNH HÌNH SỬ DỤNG CÁC NHÓM THUỐC – NĂM 2022</vt:lpstr>
      <vt:lpstr>Tình hình sử dụng thuốc YHCT tại các tỉnh 2022-2023</vt:lpstr>
      <vt:lpstr>Tình hình sử dụng vị thuốc, dược liệu tại các tỉnh 2022-2023</vt:lpstr>
      <vt:lpstr>12 tỉnh có tổng chi vị thuốc chiếm 72% tổng chi vị thuốc toàn quốc 2022</vt:lpstr>
      <vt:lpstr>Tình hình sử dụng vị thuốc, thuốc chế phẩm/tổng chi thuốc tại các BV YHCT tỉnh năm 2022 (10 BV h tỷ lệ cao nhất, 10 BV thấp nhất)</vt:lpstr>
      <vt:lpstr>Một số bất cập trong KCB YHCT</vt:lpstr>
      <vt:lpstr>TỒN TẠI VÀ KHÓ KHĂN</vt:lpstr>
      <vt:lpstr>Thông tư 38/2021/TT-BYT: Điều 13. Tài liệu chứng minh nguồn gốc của dược liệu, vị thuốc cổ truyền, thuốc cổ truyền </vt:lpstr>
      <vt:lpstr>Thông tư 38/2021/TT-BYT: Điều 8 công bố tiêu chuẩn chất lượng dược liệu </vt:lpstr>
      <vt:lpstr>Thông tư 32/2020/TT-BYT quy định tiêu chuẩn chế biến, bào chế thuốc cổ truyền trong các cơ sở khám bệnh, chữa bệnh bằng y học cổ truyền (ban hành 31/12/2020, hiệu lực 17/2/2021): 2 năm? Tại sao vẫn vướng?</vt:lpstr>
      <vt:lpstr>VƯỚNG MẮC TRONG ĐẤU THẦU, MUA SẮM, SỬ DỤNG</vt:lpstr>
      <vt:lpstr>1. Về đấu thầu, mua sắm và sử dụng thuốc (tiếp) </vt:lpstr>
      <vt:lpstr>1. Về đấu thầu, mua sắm và sử dụng thuốc (tiếp) </vt:lpstr>
      <vt:lpstr>2. Về thanh toán DVKT</vt:lpstr>
      <vt:lpstr>2. Về thanh toán DVKT</vt:lpstr>
      <vt:lpstr>GIẢI PHÁP, KIẾN NGHỊ</vt:lpstr>
      <vt:lpstr>1. Đề nghị Bộ Y tế: Thanh toán DVKT</vt:lpstr>
      <vt:lpstr>1. Đề nghị Bộ Y tế: Đấu thầu, mua sắm, TT thuốc YHCT</vt:lpstr>
      <vt:lpstr>PowerPoint Presentation</vt:lpstr>
      <vt:lpstr>2. Đối với Sở Y tế</vt:lpstr>
      <vt:lpstr>3. Đối với cơ sở KCB</vt:lpstr>
      <vt:lpstr>TRÂN TRỌNG CẢM ƠN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Van Nguyen</cp:lastModifiedBy>
  <cp:revision>558</cp:revision>
  <cp:lastPrinted>2021-08-19T11:35:59Z</cp:lastPrinted>
  <dcterms:created xsi:type="dcterms:W3CDTF">2020-10-16T23:01:42Z</dcterms:created>
  <dcterms:modified xsi:type="dcterms:W3CDTF">2023-12-10T02:36:20Z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TC102037591033</vt:lpwstr>
  </property>
</Properties>
</file>