
<file path=[Content_Types].xml><?xml version="1.0" encoding="utf-8"?>
<Types xmlns="http://schemas.openxmlformats.org/package/2006/content-types">
  <Default Extension="jfif" ContentType="image/png"/>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49"/>
  </p:notesMasterIdLst>
  <p:sldIdLst>
    <p:sldId id="302" r:id="rId2"/>
    <p:sldId id="257" r:id="rId3"/>
    <p:sldId id="303" r:id="rId4"/>
    <p:sldId id="256" r:id="rId5"/>
    <p:sldId id="261" r:id="rId6"/>
    <p:sldId id="265" r:id="rId7"/>
    <p:sldId id="266" r:id="rId8"/>
    <p:sldId id="267" r:id="rId9"/>
    <p:sldId id="268" r:id="rId10"/>
    <p:sldId id="269" r:id="rId11"/>
    <p:sldId id="258" r:id="rId12"/>
    <p:sldId id="270" r:id="rId13"/>
    <p:sldId id="272" r:id="rId14"/>
    <p:sldId id="273" r:id="rId15"/>
    <p:sldId id="274" r:id="rId16"/>
    <p:sldId id="271" r:id="rId17"/>
    <p:sldId id="275" r:id="rId18"/>
    <p:sldId id="260" r:id="rId19"/>
    <p:sldId id="276" r:id="rId20"/>
    <p:sldId id="277" r:id="rId21"/>
    <p:sldId id="278" r:id="rId22"/>
    <p:sldId id="279" r:id="rId23"/>
    <p:sldId id="280" r:id="rId24"/>
    <p:sldId id="281" r:id="rId25"/>
    <p:sldId id="259" r:id="rId26"/>
    <p:sldId id="282" r:id="rId27"/>
    <p:sldId id="283" r:id="rId28"/>
    <p:sldId id="284" r:id="rId29"/>
    <p:sldId id="285" r:id="rId30"/>
    <p:sldId id="286" r:id="rId31"/>
    <p:sldId id="262" r:id="rId32"/>
    <p:sldId id="287" r:id="rId33"/>
    <p:sldId id="288" r:id="rId34"/>
    <p:sldId id="289" r:id="rId35"/>
    <p:sldId id="290" r:id="rId36"/>
    <p:sldId id="264" r:id="rId37"/>
    <p:sldId id="291" r:id="rId38"/>
    <p:sldId id="295" r:id="rId39"/>
    <p:sldId id="296" r:id="rId40"/>
    <p:sldId id="297" r:id="rId41"/>
    <p:sldId id="263" r:id="rId42"/>
    <p:sldId id="298" r:id="rId43"/>
    <p:sldId id="299" r:id="rId44"/>
    <p:sldId id="300" r:id="rId45"/>
    <p:sldId id="301" r:id="rId46"/>
    <p:sldId id="292" r:id="rId47"/>
    <p:sldId id="293"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6780" autoAdjust="0"/>
  </p:normalViewPr>
  <p:slideViewPr>
    <p:cSldViewPr snapToGrid="0">
      <p:cViewPr varScale="1">
        <p:scale>
          <a:sx n="56" d="100"/>
          <a:sy n="56" d="100"/>
        </p:scale>
        <p:origin x="100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2BBD68-56E8-44F7-9F95-9EB8E2534156}" type="datetimeFigureOut">
              <a:rPr lang="en-US" smtClean="0"/>
              <a:t>12/13/2022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2C09B-F1EC-4672-9112-CE41704C981B}" type="slidenum">
              <a:rPr lang="en-US" smtClean="0"/>
              <a:t>‹#›</a:t>
            </a:fld>
            <a:endParaRPr lang="en-US"/>
          </a:p>
        </p:txBody>
      </p:sp>
    </p:spTree>
    <p:extLst>
      <p:ext uri="{BB962C8B-B14F-4D97-AF65-F5344CB8AC3E}">
        <p14:creationId xmlns:p14="http://schemas.microsoft.com/office/powerpoint/2010/main" val="2234882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1. Đại</a:t>
            </a:r>
            <a:r>
              <a:rPr lang="en-US" baseline="0" smtClean="0"/>
              <a:t> cương: Nêu tổng quan theo YHHĐ, YHCT về bệnh. Nội dung được trích dẫn từ các HDCĐ&amp;ĐT của BYT, hoặc các giáo trình của Đại học Y HN, hoặc sự đồng thuận từ các chuyên gia trong hội đồng.</a:t>
            </a:r>
          </a:p>
          <a:p>
            <a:r>
              <a:rPr lang="en-US" baseline="0" smtClean="0"/>
              <a:t>3. Chống chỉ định: Gồm phần CCĐ chung và CCĐ cụ thể của từng bệnh. Phần thận trọng liệt kê các trường hợp có thể thực hiện QTKT nhưng cần lưu ý.</a:t>
            </a:r>
          </a:p>
          <a:p>
            <a:r>
              <a:rPr lang="en-US" baseline="0" smtClean="0"/>
              <a:t>4.1. Người thực hiện: Quy định cụ thể về những đối tượng được phép thực hiện kỹ thuật.</a:t>
            </a:r>
          </a:p>
          <a:p>
            <a:r>
              <a:rPr lang="en-US" baseline="0" smtClean="0"/>
              <a:t>4.2. Quy định các trang thiết bị cần thiết để thực hiện kỹ thuật.</a:t>
            </a:r>
          </a:p>
          <a:p>
            <a:endParaRPr lang="en-US"/>
          </a:p>
        </p:txBody>
      </p:sp>
      <p:sp>
        <p:nvSpPr>
          <p:cNvPr id="4" name="Slide Number Placeholder 3"/>
          <p:cNvSpPr>
            <a:spLocks noGrp="1"/>
          </p:cNvSpPr>
          <p:nvPr>
            <p:ph type="sldNum" sz="quarter" idx="10"/>
          </p:nvPr>
        </p:nvSpPr>
        <p:spPr/>
        <p:txBody>
          <a:bodyPr/>
          <a:lstStyle/>
          <a:p>
            <a:fld id="{0062C09B-F1EC-4672-9112-CE41704C981B}" type="slidenum">
              <a:rPr lang="en-US" smtClean="0"/>
              <a:t>4</a:t>
            </a:fld>
            <a:endParaRPr lang="en-US"/>
          </a:p>
        </p:txBody>
      </p:sp>
    </p:spTree>
    <p:extLst>
      <p:ext uri="{BB962C8B-B14F-4D97-AF65-F5344CB8AC3E}">
        <p14:creationId xmlns:p14="http://schemas.microsoft.com/office/powerpoint/2010/main" val="2526463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3AAE60-9828-4783-AE30-66BD601B67D4}"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BF98-ABBE-40A2-94B8-718C851B66D0}" type="slidenum">
              <a:rPr lang="en-US" smtClean="0"/>
              <a:t>‹#›</a:t>
            </a:fld>
            <a:endParaRPr lang="en-US"/>
          </a:p>
        </p:txBody>
      </p:sp>
    </p:spTree>
    <p:extLst>
      <p:ext uri="{BB962C8B-B14F-4D97-AF65-F5344CB8AC3E}">
        <p14:creationId xmlns:p14="http://schemas.microsoft.com/office/powerpoint/2010/main" val="4250681643"/>
      </p:ext>
    </p:extLst>
  </p:cSld>
  <p:clrMapOvr>
    <a:masterClrMapping/>
  </p:clrMapOvr>
  <p:transition>
    <p:cu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6B4A9-1611-4792-9094-5F34BCA07E0B}" type="datetimeFigureOut">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AABF98-ABBE-40A2-94B8-718C851B66D0}" type="slidenum">
              <a:rPr lang="en-US" smtClean="0"/>
              <a:t>‹#›</a:t>
            </a:fld>
            <a:endParaRPr lang="en-US"/>
          </a:p>
        </p:txBody>
      </p:sp>
    </p:spTree>
    <p:extLst>
      <p:ext uri="{BB962C8B-B14F-4D97-AF65-F5344CB8AC3E}">
        <p14:creationId xmlns:p14="http://schemas.microsoft.com/office/powerpoint/2010/main" val="9562373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AABF98-ABBE-40A2-94B8-718C851B66D0}" type="slidenum">
              <a:rPr lang="en-US" smtClean="0"/>
              <a:t>‹#›</a:t>
            </a:fld>
            <a:endParaRPr lang="en-US"/>
          </a:p>
        </p:txBody>
      </p:sp>
    </p:spTree>
    <p:extLst>
      <p:ext uri="{BB962C8B-B14F-4D97-AF65-F5344CB8AC3E}">
        <p14:creationId xmlns:p14="http://schemas.microsoft.com/office/powerpoint/2010/main" val="39223581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3AAE60-9828-4783-AE30-66BD601B67D4}"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BF98-ABBE-40A2-94B8-718C851B66D0}" type="slidenum">
              <a:rPr lang="en-US" smtClean="0"/>
              <a:t>‹#›</a:t>
            </a:fld>
            <a:endParaRPr lang="en-US"/>
          </a:p>
        </p:txBody>
      </p:sp>
    </p:spTree>
    <p:extLst>
      <p:ext uri="{BB962C8B-B14F-4D97-AF65-F5344CB8AC3E}">
        <p14:creationId xmlns:p14="http://schemas.microsoft.com/office/powerpoint/2010/main" val="30335893"/>
      </p:ext>
    </p:extLst>
  </p:cSld>
  <p:clrMapOvr>
    <a:masterClrMapping/>
  </p:clrMapOvr>
  <p:transition>
    <p:cu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AABF98-ABBE-40A2-94B8-718C851B66D0}" type="slidenum">
              <a:rPr lang="en-US" smtClean="0"/>
              <a:t>‹#›</a:t>
            </a:fld>
            <a:endParaRPr lang="en-US"/>
          </a:p>
        </p:txBody>
      </p:sp>
    </p:spTree>
    <p:extLst>
      <p:ext uri="{BB962C8B-B14F-4D97-AF65-F5344CB8AC3E}">
        <p14:creationId xmlns:p14="http://schemas.microsoft.com/office/powerpoint/2010/main" val="14033064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712588-04B1-427B-82EE-E8DB90309F08}" type="datetimeFigureOut">
              <a:rPr lang="en-US" smtClean="0"/>
              <a:t>12/13/2022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AABF98-ABBE-40A2-94B8-718C851B66D0}" type="slidenum">
              <a:rPr lang="en-US" smtClean="0"/>
              <a:t>‹#›</a:t>
            </a:fld>
            <a:endParaRPr lang="en-US"/>
          </a:p>
        </p:txBody>
      </p:sp>
    </p:spTree>
    <p:extLst>
      <p:ext uri="{BB962C8B-B14F-4D97-AF65-F5344CB8AC3E}">
        <p14:creationId xmlns:p14="http://schemas.microsoft.com/office/powerpoint/2010/main" val="41793137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12/13/2022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AABF98-ABBE-40A2-94B8-718C851B66D0}" type="slidenum">
              <a:rPr lang="en-US" smtClean="0"/>
              <a:t>‹#›</a:t>
            </a:fld>
            <a:endParaRPr lang="en-US"/>
          </a:p>
        </p:txBody>
      </p:sp>
    </p:spTree>
    <p:extLst>
      <p:ext uri="{BB962C8B-B14F-4D97-AF65-F5344CB8AC3E}">
        <p14:creationId xmlns:p14="http://schemas.microsoft.com/office/powerpoint/2010/main" val="22593973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12/13/2022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AABF98-ABBE-40A2-94B8-718C851B66D0}" type="slidenum">
              <a:rPr lang="en-US" smtClean="0"/>
              <a:t>‹#›</a:t>
            </a:fld>
            <a:endParaRPr lang="en-US"/>
          </a:p>
        </p:txBody>
      </p:sp>
    </p:spTree>
    <p:extLst>
      <p:ext uri="{BB962C8B-B14F-4D97-AF65-F5344CB8AC3E}">
        <p14:creationId xmlns:p14="http://schemas.microsoft.com/office/powerpoint/2010/main" val="8474167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1AABF98-ABBE-40A2-94B8-718C851B66D0}" type="slidenum">
              <a:rPr lang="en-US" smtClean="0"/>
              <a:t>‹#›</a:t>
            </a:fld>
            <a:endParaRPr lang="en-US"/>
          </a:p>
        </p:txBody>
      </p:sp>
    </p:spTree>
    <p:extLst>
      <p:ext uri="{BB962C8B-B14F-4D97-AF65-F5344CB8AC3E}">
        <p14:creationId xmlns:p14="http://schemas.microsoft.com/office/powerpoint/2010/main" val="125643757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AABF98-ABBE-40A2-94B8-718C851B66D0}" type="slidenum">
              <a:rPr lang="en-US" smtClean="0"/>
              <a:t>‹#›</a:t>
            </a:fld>
            <a:endParaRPr lang="en-US"/>
          </a:p>
        </p:txBody>
      </p:sp>
    </p:spTree>
    <p:extLst>
      <p:ext uri="{BB962C8B-B14F-4D97-AF65-F5344CB8AC3E}">
        <p14:creationId xmlns:p14="http://schemas.microsoft.com/office/powerpoint/2010/main" val="16198946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AABF98-ABBE-40A2-94B8-718C851B66D0}" type="slidenum">
              <a:rPr lang="en-US" smtClean="0"/>
              <a:t>‹#›</a:t>
            </a:fld>
            <a:endParaRPr lang="en-US"/>
          </a:p>
        </p:txBody>
      </p:sp>
    </p:spTree>
    <p:extLst>
      <p:ext uri="{BB962C8B-B14F-4D97-AF65-F5344CB8AC3E}">
        <p14:creationId xmlns:p14="http://schemas.microsoft.com/office/powerpoint/2010/main" val="10996125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f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0000"/>
            <a:lum/>
          </a:blip>
          <a:srcRect/>
          <a:stretch>
            <a:fillRect l="87000" t="1000" r="2000" b="7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12/13/2022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ABF98-ABBE-40A2-94B8-718C851B66D0}" type="slidenum">
              <a:rPr lang="en-US" smtClean="0"/>
              <a:t>‹#›</a:t>
            </a:fld>
            <a:endParaRPr lang="en-US"/>
          </a:p>
        </p:txBody>
      </p:sp>
    </p:spTree>
    <p:extLst>
      <p:ext uri="{BB962C8B-B14F-4D97-AF65-F5344CB8AC3E}">
        <p14:creationId xmlns:p14="http://schemas.microsoft.com/office/powerpoint/2010/main" val="833186125"/>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ransition>
    <p:fade thruBlk="1"/>
  </p:transition>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2" name="Title 1"/>
          <p:cNvSpPr>
            <a:spLocks noGrp="1"/>
          </p:cNvSpPr>
          <p:nvPr>
            <p:ph type="title"/>
          </p:nvPr>
        </p:nvSpPr>
        <p:spPr>
          <a:xfrm>
            <a:off x="918210" y="1089469"/>
            <a:ext cx="10515600" cy="1325563"/>
          </a:xfrm>
        </p:spPr>
        <p:txBody>
          <a:bodyPr>
            <a:normAutofit fontScale="90000"/>
          </a:bodyPr>
          <a:lstStyle/>
          <a:p>
            <a:pPr algn="ctr"/>
            <a:r>
              <a:rPr lang="en-US" smtClean="0"/>
              <a:t>TÓM TẮT DỰ THẢO</a:t>
            </a:r>
            <a:br>
              <a:rPr lang="en-US" smtClean="0"/>
            </a:br>
            <a:r>
              <a:rPr lang="en-US" b="1" smtClean="0">
                <a:latin typeface="+mn-lt"/>
              </a:rPr>
              <a:t>QUY TRÌNH KỸ THUẬT CHUYÊN NGÀNH YHCT</a:t>
            </a:r>
            <a:endParaRPr lang="en-US" b="1">
              <a:latin typeface="+mn-lt"/>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15532" y="4457269"/>
            <a:ext cx="1520955" cy="1917196"/>
          </a:xfrm>
          <a:prstGeom prst="rect">
            <a:avLst/>
          </a:prstGeom>
        </p:spPr>
      </p:pic>
      <p:sp>
        <p:nvSpPr>
          <p:cNvPr id="6" name="Title 1"/>
          <p:cNvSpPr txBox="1">
            <a:spLocks/>
          </p:cNvSpPr>
          <p:nvPr/>
        </p:nvSpPr>
        <p:spPr>
          <a:xfrm>
            <a:off x="918210" y="264817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smtClean="0"/>
              <a:t>Người trình bày:</a:t>
            </a:r>
          </a:p>
          <a:p>
            <a:pPr algn="ctr"/>
            <a:r>
              <a:rPr lang="en-US" sz="3000" b="1"/>
              <a:t> </a:t>
            </a:r>
            <a:r>
              <a:rPr lang="en-US" sz="3000" b="1" smtClean="0"/>
              <a:t>BS.CKII. Phạm Minh Tuấn – Bệnh viện Châm cứu Trung Ương</a:t>
            </a:r>
            <a:endParaRPr lang="en-US" sz="3000" b="1"/>
          </a:p>
        </p:txBody>
      </p:sp>
    </p:spTree>
    <p:extLst>
      <p:ext uri="{BB962C8B-B14F-4D97-AF65-F5344CB8AC3E}">
        <p14:creationId xmlns:p14="http://schemas.microsoft.com/office/powerpoint/2010/main" val="1559928869"/>
      </p:ext>
    </p:extLst>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82980"/>
            <a:ext cx="10515600" cy="5193983"/>
          </a:xfrm>
        </p:spPr>
        <p:txBody>
          <a:bodyPr>
            <a:noAutofit/>
          </a:bodyPr>
          <a:lstStyle/>
          <a:p>
            <a:pPr marL="0" indent="0" algn="just">
              <a:buNone/>
            </a:pPr>
            <a:r>
              <a:rPr lang="en-US" sz="2200" b="1" smtClean="0">
                <a:latin typeface="Calibri" panose="020F0502020204030204" pitchFamily="34" charset="0"/>
                <a:cs typeface="Calibri" panose="020F0502020204030204" pitchFamily="34" charset="0"/>
              </a:rPr>
              <a:t>6.2.2</a:t>
            </a:r>
            <a:r>
              <a:rPr lang="en-US" sz="2200">
                <a:latin typeface="Calibri" panose="020F0502020204030204" pitchFamily="34" charset="0"/>
                <a:cs typeface="Calibri" panose="020F0502020204030204" pitchFamily="34" charset="0"/>
              </a:rPr>
              <a:t>.</a:t>
            </a:r>
            <a:r>
              <a:rPr lang="vi-VN" sz="2200" b="1">
                <a:latin typeface="Calibri" panose="020F0502020204030204" pitchFamily="34" charset="0"/>
                <a:cs typeface="Calibri" panose="020F0502020204030204" pitchFamily="34" charset="0"/>
              </a:rPr>
              <a:t> </a:t>
            </a:r>
            <a:r>
              <a:rPr lang="vi-VN" sz="2200" b="1" smtClean="0">
                <a:latin typeface="Calibri" panose="020F0502020204030204" pitchFamily="34" charset="0"/>
                <a:cs typeface="Calibri" panose="020F0502020204030204" pitchFamily="34" charset="0"/>
              </a:rPr>
              <a:t>Đau:</a:t>
            </a:r>
            <a:r>
              <a:rPr lang="en-US" sz="2200">
                <a:latin typeface="Calibri" panose="020F0502020204030204" pitchFamily="34" charset="0"/>
                <a:cs typeface="Calibri" panose="020F0502020204030204" pitchFamily="34" charset="0"/>
              </a:rPr>
              <a:t> </a:t>
            </a:r>
            <a:r>
              <a:rPr lang="en-US" sz="2200" smtClean="0">
                <a:latin typeface="Calibri" panose="020F0502020204030204" pitchFamily="34" charset="0"/>
                <a:cs typeface="Calibri" panose="020F0502020204030204" pitchFamily="34" charset="0"/>
              </a:rPr>
              <a:t>Người </a:t>
            </a:r>
            <a:r>
              <a:rPr lang="en-US" sz="2200">
                <a:latin typeface="Calibri" panose="020F0502020204030204" pitchFamily="34" charset="0"/>
                <a:cs typeface="Calibri" panose="020F0502020204030204" pitchFamily="34" charset="0"/>
              </a:rPr>
              <a:t>bệnh đau tăng tại vùng xoa bóp bấm huyệt. </a:t>
            </a:r>
          </a:p>
          <a:p>
            <a:pPr marL="0" indent="0" algn="just">
              <a:buNone/>
            </a:pPr>
            <a:r>
              <a:rPr lang="en-US" sz="2200" b="1">
                <a:latin typeface="Calibri" panose="020F0502020204030204" pitchFamily="34" charset="0"/>
                <a:cs typeface="Calibri" panose="020F0502020204030204" pitchFamily="34" charset="0"/>
              </a:rPr>
              <a:t>Xử trí:</a:t>
            </a:r>
            <a:r>
              <a:rPr lang="en-US" sz="2200">
                <a:latin typeface="Calibri" panose="020F0502020204030204" pitchFamily="34" charset="0"/>
                <a:cs typeface="Calibri" panose="020F0502020204030204" pitchFamily="34" charset="0"/>
              </a:rPr>
              <a:t> </a:t>
            </a:r>
          </a:p>
          <a:p>
            <a:pPr marL="0" indent="0" algn="just">
              <a:buNone/>
            </a:pPr>
            <a:r>
              <a:rPr lang="en-US" sz="2200">
                <a:latin typeface="Calibri" panose="020F0502020204030204" pitchFamily="34" charset="0"/>
                <a:cs typeface="Calibri" panose="020F0502020204030204" pitchFamily="34" charset="0"/>
              </a:rPr>
              <a:t>- Xoa nhẹ vùng đau, giảm cường độ tác động lên vùng điều trị; có thể dừng thủ thuật nếu người bệnh quá nhạy cảm với các tác động trên cơ thể. </a:t>
            </a:r>
          </a:p>
          <a:p>
            <a:pPr marL="0" indent="0" algn="just">
              <a:buNone/>
            </a:pPr>
            <a:r>
              <a:rPr lang="en-US" sz="2200">
                <a:latin typeface="Calibri" panose="020F0502020204030204" pitchFamily="34" charset="0"/>
                <a:cs typeface="Calibri" panose="020F0502020204030204" pitchFamily="34" charset="0"/>
              </a:rPr>
              <a:t>- Cho người bệnh nghỉ ngơi và tiếp tục theo dõi mạch, nhiệt độ, huyết áp.</a:t>
            </a:r>
          </a:p>
          <a:p>
            <a:pPr marL="0" indent="0" algn="just">
              <a:buNone/>
            </a:pPr>
            <a:r>
              <a:rPr lang="en-US" sz="2200">
                <a:latin typeface="Calibri" panose="020F0502020204030204" pitchFamily="34" charset="0"/>
                <a:cs typeface="Calibri" panose="020F0502020204030204" pitchFamily="34" charset="0"/>
              </a:rPr>
              <a:t>- Dùng thuốc hóa dược (nếu cần).</a:t>
            </a:r>
          </a:p>
        </p:txBody>
      </p:sp>
      <p:sp>
        <p:nvSpPr>
          <p:cNvPr id="4" name="Title 1"/>
          <p:cNvSpPr>
            <a:spLocks noGrp="1"/>
          </p:cNvSpPr>
          <p:nvPr>
            <p:ph type="title"/>
          </p:nvPr>
        </p:nvSpPr>
        <p:spPr>
          <a:xfrm>
            <a:off x="838200" y="223186"/>
            <a:ext cx="9677400" cy="462648"/>
          </a:xfrm>
        </p:spPr>
        <p:txBody>
          <a:bodyPr>
            <a:normAutofit/>
          </a:bodyPr>
          <a:lstStyle/>
          <a:p>
            <a:pPr algn="r"/>
            <a:r>
              <a:rPr lang="en-US" sz="2000" b="1" smtClean="0"/>
              <a:t>Bài Mẫu: QTKT Xoa bóp bấm huyệt</a:t>
            </a:r>
            <a:endParaRPr lang="en-US" sz="2000" b="1"/>
          </a:p>
        </p:txBody>
      </p:sp>
    </p:spTree>
    <p:extLst>
      <p:ext uri="{BB962C8B-B14F-4D97-AF65-F5344CB8AC3E}">
        <p14:creationId xmlns:p14="http://schemas.microsoft.com/office/powerpoint/2010/main" val="728658652"/>
      </p:ext>
    </p:extLst>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2923"/>
          </a:xfrm>
        </p:spPr>
        <p:txBody>
          <a:bodyPr>
            <a:normAutofit fontScale="90000"/>
          </a:bodyPr>
          <a:lstStyle/>
          <a:p>
            <a:r>
              <a:rPr lang="en-US" smtClean="0"/>
              <a:t>Bài Mẫu: QTKT điện châm</a:t>
            </a:r>
            <a:endParaRPr lang="en-US"/>
          </a:p>
        </p:txBody>
      </p:sp>
      <p:sp>
        <p:nvSpPr>
          <p:cNvPr id="3" name="Content Placeholder 2"/>
          <p:cNvSpPr>
            <a:spLocks noGrp="1"/>
          </p:cNvSpPr>
          <p:nvPr>
            <p:ph idx="1"/>
          </p:nvPr>
        </p:nvSpPr>
        <p:spPr>
          <a:xfrm>
            <a:off x="541020" y="1993875"/>
            <a:ext cx="10515600" cy="4994617"/>
          </a:xfrm>
        </p:spPr>
        <p:txBody>
          <a:bodyPr>
            <a:normAutofit/>
          </a:bodyPr>
          <a:lstStyle/>
          <a:p>
            <a:pPr marL="0" indent="341313" algn="just">
              <a:buNone/>
            </a:pPr>
            <a:r>
              <a:rPr lang="en-US" sz="2600" b="1"/>
              <a:t>1. ĐẠI CƯ­ƠNG</a:t>
            </a:r>
            <a:endParaRPr lang="en-US" sz="2600"/>
          </a:p>
          <a:p>
            <a:pPr marL="0" indent="341313" algn="just">
              <a:buNone/>
            </a:pPr>
            <a:r>
              <a:rPr lang="de-DE" sz="2600"/>
              <a:t>Theo y học hiện đại, hội chứng tiền đình là một tập hợp các triệu chứng chóng mặt, buồn nôn và nôn, rung giật nhãn cầu, thất điều dáng đi. Nguyên nhân do thiếu máu não cục bộ mạn tính, viêm mê đạo, chấn thương đầu, đột quỵ não, ... </a:t>
            </a:r>
            <a:endParaRPr lang="en-US" sz="2600"/>
          </a:p>
          <a:p>
            <a:pPr marL="0" indent="341313" algn="just">
              <a:buNone/>
            </a:pPr>
            <a:r>
              <a:rPr lang="de-DE" sz="2600"/>
              <a:t>Theo y học cổ truyền bệnh thuộc phạm vi chứng huyễn vựng. Người bệnh có biểu hiện ù tai, hoa mắt chóng mặt, đau đầu, ngủ kém, ... Nguyên nhân do can thận âm hư, can huyết hư hoặc can dương vượng, đàm thấp, khí trệ huyết ứ.</a:t>
            </a:r>
            <a:endParaRPr lang="en-US" sz="2600"/>
          </a:p>
          <a:p>
            <a:pPr marL="0" indent="341313" algn="just">
              <a:buNone/>
            </a:pPr>
            <a:r>
              <a:rPr lang="vi-VN" sz="2600" b="1">
                <a:latin typeface="Calibri" panose="020F0502020204030204" pitchFamily="34" charset="0"/>
                <a:cs typeface="Calibri" panose="020F0502020204030204" pitchFamily="34" charset="0"/>
              </a:rPr>
              <a:t>2. CHỈ ĐỊNH</a:t>
            </a:r>
            <a:endParaRPr lang="en-US" sz="2600">
              <a:latin typeface="Calibri" panose="020F0502020204030204" pitchFamily="34" charset="0"/>
              <a:cs typeface="Calibri" panose="020F0502020204030204" pitchFamily="34" charset="0"/>
            </a:endParaRPr>
          </a:p>
          <a:p>
            <a:pPr marL="0" indent="341313" algn="just">
              <a:buNone/>
            </a:pPr>
            <a:r>
              <a:rPr lang="en-US" sz="2600">
                <a:latin typeface="Calibri" panose="020F0502020204030204" pitchFamily="34" charset="0"/>
                <a:cs typeface="Calibri" panose="020F0502020204030204" pitchFamily="34" charset="0"/>
              </a:rPr>
              <a:t>Rối loạn chức năng</a:t>
            </a:r>
            <a:r>
              <a:rPr lang="vi-VN" sz="2600">
                <a:latin typeface="Calibri" panose="020F0502020204030204" pitchFamily="34" charset="0"/>
                <a:cs typeface="Calibri" panose="020F0502020204030204" pitchFamily="34" charset="0"/>
              </a:rPr>
              <a:t> tiền đình</a:t>
            </a:r>
            <a:r>
              <a:rPr lang="vi-VN" sz="2600" smtClean="0">
                <a:latin typeface="Calibri" panose="020F0502020204030204" pitchFamily="34" charset="0"/>
                <a:cs typeface="Calibri" panose="020F0502020204030204" pitchFamily="34" charset="0"/>
              </a:rPr>
              <a:t>.</a:t>
            </a:r>
            <a:endParaRPr lang="en-US" sz="2600">
              <a:latin typeface="Calibri" panose="020F0502020204030204" pitchFamily="34" charset="0"/>
              <a:cs typeface="Calibri" panose="020F0502020204030204" pitchFamily="34" charset="0"/>
            </a:endParaRPr>
          </a:p>
        </p:txBody>
      </p:sp>
      <p:sp>
        <p:nvSpPr>
          <p:cNvPr id="4" name="Title 1"/>
          <p:cNvSpPr txBox="1">
            <a:spLocks/>
          </p:cNvSpPr>
          <p:nvPr/>
        </p:nvSpPr>
        <p:spPr>
          <a:xfrm>
            <a:off x="967740" y="1127414"/>
            <a:ext cx="10515600" cy="66709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smtClean="0">
                <a:latin typeface="+mn-lt"/>
              </a:rPr>
              <a:t>ĐIỆN CHÂM ĐIỀU TRỊ RỐI LOẠN CHỨC NĂNG TIỀN ĐÌNH</a:t>
            </a:r>
            <a:endParaRPr lang="en-US" sz="3000" b="1">
              <a:latin typeface="+mn-lt"/>
            </a:endParaRPr>
          </a:p>
        </p:txBody>
      </p:sp>
    </p:spTree>
    <p:extLst>
      <p:ext uri="{BB962C8B-B14F-4D97-AF65-F5344CB8AC3E}">
        <p14:creationId xmlns:p14="http://schemas.microsoft.com/office/powerpoint/2010/main" val="2989219580"/>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4083"/>
            <a:ext cx="10515600" cy="6441743"/>
          </a:xfrm>
        </p:spPr>
        <p:txBody>
          <a:bodyPr>
            <a:normAutofit/>
          </a:bodyPr>
          <a:lstStyle/>
          <a:p>
            <a:pPr marL="0" indent="231775" algn="just">
              <a:buNone/>
            </a:pPr>
            <a:r>
              <a:rPr lang="vi-VN" b="1"/>
              <a:t>3. CHỐNG CHỈ ĐỊNH</a:t>
            </a:r>
            <a:endParaRPr lang="en-US"/>
          </a:p>
          <a:p>
            <a:pPr algn="just">
              <a:buFontTx/>
              <a:buChar char="-"/>
            </a:pPr>
            <a:r>
              <a:rPr lang="vi-VN" smtClean="0"/>
              <a:t>Người </a:t>
            </a:r>
            <a:r>
              <a:rPr lang="vi-VN"/>
              <a:t>bệnh đang sốt, mất nước, mất máu, đang mắc </a:t>
            </a:r>
            <a:endParaRPr lang="en-US" smtClean="0"/>
          </a:p>
          <a:p>
            <a:pPr marL="0" indent="0" algn="just">
              <a:buNone/>
            </a:pPr>
            <a:r>
              <a:rPr lang="vi-VN" smtClean="0"/>
              <a:t>bệnh </a:t>
            </a:r>
            <a:r>
              <a:rPr lang="vi-VN"/>
              <a:t>truyền nhiễm cấp tính.</a:t>
            </a:r>
            <a:endParaRPr lang="en-US"/>
          </a:p>
          <a:p>
            <a:pPr marL="0" indent="231775" algn="just">
              <a:buNone/>
            </a:pPr>
            <a:r>
              <a:rPr lang="vi-VN"/>
              <a:t>- Người bệnh đang trong tình trạng cấp cứu.</a:t>
            </a:r>
            <a:endParaRPr lang="en-US"/>
          </a:p>
          <a:p>
            <a:pPr marL="0" indent="231775" algn="just">
              <a:buNone/>
            </a:pPr>
            <a:r>
              <a:rPr lang="vi-VN"/>
              <a:t>- Da bị tổn thương, có khối u ác tính ở vùng châm.</a:t>
            </a:r>
            <a:endParaRPr lang="en-US"/>
          </a:p>
          <a:p>
            <a:pPr marL="0" indent="231775" algn="just">
              <a:buNone/>
            </a:pPr>
            <a:r>
              <a:rPr lang="vi-VN"/>
              <a:t>- Các bệnh ưa chảy máu, vùng đang chảy máu, xuất huyết dưới da.</a:t>
            </a:r>
            <a:endParaRPr lang="en-US"/>
          </a:p>
          <a:p>
            <a:pPr marL="0" indent="231775" algn="just">
              <a:buNone/>
            </a:pPr>
            <a:r>
              <a:rPr lang="vi-VN" b="1"/>
              <a:t>* Thận trọng:</a:t>
            </a:r>
            <a:endParaRPr lang="en-US"/>
          </a:p>
          <a:p>
            <a:pPr marL="0" indent="231775" algn="just">
              <a:buNone/>
            </a:pPr>
            <a:r>
              <a:rPr lang="vi-VN"/>
              <a:t>- Phụ nữ có thai, đa kinh.</a:t>
            </a:r>
            <a:endParaRPr lang="en-US"/>
          </a:p>
          <a:p>
            <a:pPr marL="0" indent="231775" algn="just">
              <a:buNone/>
            </a:pPr>
            <a:r>
              <a:rPr lang="vi-VN"/>
              <a:t>- Giai đoạn nặng của bệnh: suy tim, suy gan, suy thận; cơ thể suy kiệt nặng.</a:t>
            </a:r>
            <a:endParaRPr lang="en-US"/>
          </a:p>
          <a:p>
            <a:pPr marL="0" indent="231775" algn="just">
              <a:buNone/>
            </a:pPr>
            <a:r>
              <a:rPr lang="vi-VN"/>
              <a:t>- Sau ăn quá no hoặc quá đói.</a:t>
            </a:r>
            <a:endParaRPr lang="en-US"/>
          </a:p>
          <a:p>
            <a:pPr marL="0" indent="231775" algn="just">
              <a:buNone/>
            </a:pPr>
            <a:r>
              <a:rPr lang="vi-VN"/>
              <a:t>- Người bệnh có nguy cơ chảy máu.</a:t>
            </a:r>
            <a:endParaRPr lang="en-US"/>
          </a:p>
        </p:txBody>
      </p:sp>
      <p:sp>
        <p:nvSpPr>
          <p:cNvPr id="4" name="Title 1"/>
          <p:cNvSpPr>
            <a:spLocks noGrp="1"/>
          </p:cNvSpPr>
          <p:nvPr>
            <p:ph type="title"/>
          </p:nvPr>
        </p:nvSpPr>
        <p:spPr>
          <a:xfrm>
            <a:off x="929640" y="136525"/>
            <a:ext cx="9665970" cy="562923"/>
          </a:xfrm>
        </p:spPr>
        <p:txBody>
          <a:bodyPr>
            <a:normAutofit/>
          </a:bodyPr>
          <a:lstStyle/>
          <a:p>
            <a:pPr algn="r"/>
            <a:r>
              <a:rPr lang="en-US" sz="2000" smtClean="0"/>
              <a:t>Bài Mẫu: QTKT điện châm</a:t>
            </a:r>
            <a:endParaRPr lang="en-US" sz="2000"/>
          </a:p>
        </p:txBody>
      </p:sp>
    </p:spTree>
    <p:extLst>
      <p:ext uri="{BB962C8B-B14F-4D97-AF65-F5344CB8AC3E}">
        <p14:creationId xmlns:p14="http://schemas.microsoft.com/office/powerpoint/2010/main" val="2863657846"/>
      </p:ext>
    </p:extLst>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5000"/>
            <a:lum/>
          </a:blip>
          <a:srcRect/>
          <a:stretch>
            <a:fillRect l="87000" t="1000" r="2000" b="75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093" y="136478"/>
            <a:ext cx="11013743" cy="6387152"/>
          </a:xfrm>
        </p:spPr>
        <p:txBody>
          <a:bodyPr>
            <a:noAutofit/>
          </a:bodyPr>
          <a:lstStyle/>
          <a:p>
            <a:pPr marL="0" indent="0" algn="just">
              <a:buNone/>
            </a:pPr>
            <a:r>
              <a:rPr lang="vi-VN" sz="2000" b="1">
                <a:latin typeface="Calibri" panose="020F0502020204030204" pitchFamily="34" charset="0"/>
                <a:cs typeface="Calibri" panose="020F0502020204030204" pitchFamily="34" charset="0"/>
              </a:rPr>
              <a:t>4. CHUẨN BỊ</a:t>
            </a:r>
            <a:endParaRPr lang="en-US" sz="2000">
              <a:latin typeface="Calibri" panose="020F0502020204030204" pitchFamily="34" charset="0"/>
              <a:cs typeface="Calibri" panose="020F0502020204030204" pitchFamily="34" charset="0"/>
            </a:endParaRPr>
          </a:p>
          <a:p>
            <a:pPr marL="0" indent="0" algn="just">
              <a:buNone/>
            </a:pPr>
            <a:r>
              <a:rPr lang="vi-VN" sz="2000" b="1">
                <a:latin typeface="Calibri" panose="020F0502020204030204" pitchFamily="34" charset="0"/>
                <a:cs typeface="Calibri" panose="020F0502020204030204" pitchFamily="34" charset="0"/>
              </a:rPr>
              <a:t>4.1. Người thực hiện</a:t>
            </a:r>
            <a:endParaRPr lang="en-US" sz="2000">
              <a:latin typeface="Calibri" panose="020F0502020204030204" pitchFamily="34" charset="0"/>
              <a:cs typeface="Calibri" panose="020F0502020204030204" pitchFamily="34" charset="0"/>
            </a:endParaRPr>
          </a:p>
          <a:p>
            <a:pPr algn="just">
              <a:buFontTx/>
              <a:buChar char="-"/>
            </a:pPr>
            <a:r>
              <a:rPr lang="de-DE" sz="2000" smtClean="0">
                <a:latin typeface="Calibri" panose="020F0502020204030204" pitchFamily="34" charset="0"/>
                <a:cs typeface="Calibri" panose="020F0502020204030204" pitchFamily="34" charset="0"/>
              </a:rPr>
              <a:t>Bác </a:t>
            </a:r>
            <a:r>
              <a:rPr lang="de-DE" sz="2000">
                <a:latin typeface="Calibri" panose="020F0502020204030204" pitchFamily="34" charset="0"/>
                <a:cs typeface="Calibri" panose="020F0502020204030204" pitchFamily="34" charset="0"/>
              </a:rPr>
              <a:t>sỹ, y sỹ, lương y được đào tạo chuyên ngành y học cổ truyền, được cấp chứng chỉ hành </a:t>
            </a:r>
            <a:endParaRPr lang="de-DE" sz="2000" smtClean="0">
              <a:latin typeface="Calibri" panose="020F0502020204030204" pitchFamily="34" charset="0"/>
              <a:cs typeface="Calibri" panose="020F0502020204030204" pitchFamily="34" charset="0"/>
            </a:endParaRPr>
          </a:p>
          <a:p>
            <a:pPr marL="0" indent="0" algn="just">
              <a:buNone/>
            </a:pPr>
            <a:r>
              <a:rPr lang="de-DE" sz="2000" smtClean="0">
                <a:latin typeface="Calibri" panose="020F0502020204030204" pitchFamily="34" charset="0"/>
                <a:cs typeface="Calibri" panose="020F0502020204030204" pitchFamily="34" charset="0"/>
              </a:rPr>
              <a:t>nghề </a:t>
            </a:r>
            <a:r>
              <a:rPr lang="de-DE" sz="2000">
                <a:latin typeface="Calibri" panose="020F0502020204030204" pitchFamily="34" charset="0"/>
                <a:cs typeface="Calibri" panose="020F0502020204030204" pitchFamily="34" charset="0"/>
              </a:rPr>
              <a:t>theo quy định của Luật khám bệnh, chữa bệnh.</a:t>
            </a:r>
            <a:endParaRPr lang="en-US" sz="2000">
              <a:latin typeface="Calibri" panose="020F0502020204030204" pitchFamily="34" charset="0"/>
              <a:cs typeface="Calibri" panose="020F0502020204030204" pitchFamily="34" charset="0"/>
            </a:endParaRPr>
          </a:p>
          <a:p>
            <a:pPr marL="0" indent="0" algn="just">
              <a:buNone/>
            </a:pPr>
            <a:r>
              <a:rPr lang="de-DE" sz="2000">
                <a:latin typeface="Calibri" panose="020F0502020204030204" pitchFamily="34" charset="0"/>
                <a:cs typeface="Calibri" panose="020F0502020204030204" pitchFamily="34" charset="0"/>
              </a:rPr>
              <a:t>- Bác sỹ, y sỹ, điều dưỡng, kỹ thuật viên y được cấp chứng chỉ hành nghề và có chứng chỉ châm cứu do các cơ sở đào tạo cấp theo quy định của Luật khám bệnh, chữa bệnh.</a:t>
            </a:r>
            <a:endParaRPr lang="en-US" sz="2000">
              <a:latin typeface="Calibri" panose="020F0502020204030204" pitchFamily="34" charset="0"/>
              <a:cs typeface="Calibri" panose="020F0502020204030204" pitchFamily="34" charset="0"/>
            </a:endParaRPr>
          </a:p>
          <a:p>
            <a:pPr marL="0" indent="0" algn="just">
              <a:buNone/>
            </a:pPr>
            <a:r>
              <a:rPr lang="vi-VN" sz="2000" b="1">
                <a:latin typeface="Calibri" panose="020F0502020204030204" pitchFamily="34" charset="0"/>
                <a:cs typeface="Calibri" panose="020F0502020204030204" pitchFamily="34" charset="0"/>
              </a:rPr>
              <a:t>4.2. Trang thiết bị</a:t>
            </a:r>
            <a:endParaRPr lang="en-US" sz="2000">
              <a:latin typeface="Calibri" panose="020F0502020204030204" pitchFamily="34" charset="0"/>
              <a:cs typeface="Calibri" panose="020F0502020204030204" pitchFamily="34" charset="0"/>
            </a:endParaRPr>
          </a:p>
          <a:p>
            <a:pPr marL="0" indent="0" algn="just">
              <a:buNone/>
            </a:pPr>
            <a:r>
              <a:rPr lang="pt-BR" sz="2000">
                <a:latin typeface="Calibri" panose="020F0502020204030204" pitchFamily="34" charset="0"/>
                <a:cs typeface="Calibri" panose="020F0502020204030204" pitchFamily="34" charset="0"/>
              </a:rPr>
              <a:t>- Phòng điều trị, hoặc phòng thủ thuật, giường điều trị đảm bảo sự riêng tư cho người bệnh.</a:t>
            </a:r>
            <a:endParaRPr lang="en-US" sz="2000">
              <a:latin typeface="Calibri" panose="020F0502020204030204" pitchFamily="34" charset="0"/>
              <a:cs typeface="Calibri" panose="020F0502020204030204" pitchFamily="34" charset="0"/>
            </a:endParaRPr>
          </a:p>
          <a:p>
            <a:pPr marL="0" indent="0" algn="just">
              <a:buNone/>
            </a:pPr>
            <a:r>
              <a:rPr lang="de-DE" sz="2000">
                <a:latin typeface="Calibri" panose="020F0502020204030204" pitchFamily="34" charset="0"/>
                <a:cs typeface="Calibri" panose="020F0502020204030204" pitchFamily="34" charset="0"/>
              </a:rPr>
              <a:t>- Máy điện châm hai tần số bổ, tả.</a:t>
            </a:r>
            <a:endParaRPr lang="en-US" sz="2000">
              <a:latin typeface="Calibri" panose="020F0502020204030204" pitchFamily="34" charset="0"/>
              <a:cs typeface="Calibri" panose="020F0502020204030204" pitchFamily="34" charset="0"/>
            </a:endParaRPr>
          </a:p>
          <a:p>
            <a:pPr marL="0" indent="0" algn="just">
              <a:buNone/>
            </a:pPr>
            <a:r>
              <a:rPr lang="de-DE" sz="2000">
                <a:latin typeface="Calibri" panose="020F0502020204030204" pitchFamily="34" charset="0"/>
                <a:cs typeface="Calibri" panose="020F0502020204030204" pitchFamily="34" charset="0"/>
              </a:rPr>
              <a:t>- Kim châm vô khuẩn, dùng riêng cho từng người</a:t>
            </a:r>
            <a:r>
              <a:rPr lang="vi-VN" sz="2000">
                <a:latin typeface="Calibri" panose="020F0502020204030204" pitchFamily="34" charset="0"/>
                <a:cs typeface="Calibri" panose="020F0502020204030204" pitchFamily="34" charset="0"/>
              </a:rPr>
              <a:t> bệnh.</a:t>
            </a:r>
            <a:endParaRPr lang="en-US" sz="2000">
              <a:latin typeface="Calibri" panose="020F0502020204030204" pitchFamily="34" charset="0"/>
              <a:cs typeface="Calibri" panose="020F0502020204030204" pitchFamily="34" charset="0"/>
            </a:endParaRPr>
          </a:p>
          <a:p>
            <a:pPr marL="0" indent="0" algn="just">
              <a:buNone/>
            </a:pPr>
            <a:r>
              <a:rPr lang="de-DE" sz="2000">
                <a:latin typeface="Calibri" panose="020F0502020204030204" pitchFamily="34" charset="0"/>
                <a:cs typeface="Calibri" panose="020F0502020204030204" pitchFamily="34" charset="0"/>
              </a:rPr>
              <a:t>- Khay men, kẹp có mấu, bông, cồn 70</a:t>
            </a:r>
            <a:r>
              <a:rPr lang="en-US" sz="2000">
                <a:latin typeface="Calibri" panose="020F0502020204030204" pitchFamily="34" charset="0"/>
                <a:cs typeface="Calibri" panose="020F0502020204030204" pitchFamily="34" charset="0"/>
                <a:sym typeface="Symbol" panose="05050102010706020507" pitchFamily="18" charset="2"/>
              </a:rPr>
              <a:t></a:t>
            </a:r>
            <a:r>
              <a:rPr lang="de-DE" sz="2000">
                <a:latin typeface="Calibri" panose="020F0502020204030204" pitchFamily="34" charset="0"/>
                <a:cs typeface="Calibri" panose="020F0502020204030204" pitchFamily="34" charset="0"/>
              </a:rPr>
              <a:t>.</a:t>
            </a:r>
            <a:endParaRPr lang="en-US" sz="2000">
              <a:latin typeface="Calibri" panose="020F0502020204030204" pitchFamily="34" charset="0"/>
              <a:cs typeface="Calibri" panose="020F0502020204030204" pitchFamily="34" charset="0"/>
            </a:endParaRPr>
          </a:p>
          <a:p>
            <a:pPr marL="0" indent="0" algn="just">
              <a:buNone/>
            </a:pPr>
            <a:r>
              <a:rPr lang="vi-VN" sz="2000">
                <a:latin typeface="Calibri" panose="020F0502020204030204" pitchFamily="34" charset="0"/>
                <a:cs typeface="Calibri" panose="020F0502020204030204" pitchFamily="34" charset="0"/>
              </a:rPr>
              <a:t>- Xà phòng, nước sạch hoặc dung dịch sát khuẩn tay nhanh, ...</a:t>
            </a:r>
            <a:endParaRPr lang="en-US" sz="2000">
              <a:latin typeface="Calibri" panose="020F0502020204030204" pitchFamily="34" charset="0"/>
              <a:cs typeface="Calibri" panose="020F0502020204030204" pitchFamily="34" charset="0"/>
            </a:endParaRPr>
          </a:p>
          <a:p>
            <a:pPr marL="0" indent="0" algn="just">
              <a:buNone/>
            </a:pPr>
            <a:r>
              <a:rPr lang="de-DE" sz="2000">
                <a:latin typeface="Calibri" panose="020F0502020204030204" pitchFamily="34" charset="0"/>
                <a:cs typeface="Calibri" panose="020F0502020204030204" pitchFamily="34" charset="0"/>
              </a:rPr>
              <a:t>- Hộp thuốc cấp cứu phản vệ.</a:t>
            </a:r>
            <a:endParaRPr lang="en-US" sz="2000">
              <a:latin typeface="Calibri" panose="020F0502020204030204" pitchFamily="34" charset="0"/>
              <a:cs typeface="Calibri" panose="020F0502020204030204" pitchFamily="34" charset="0"/>
            </a:endParaRPr>
          </a:p>
          <a:p>
            <a:pPr marL="0" indent="0" algn="just">
              <a:buNone/>
            </a:pPr>
            <a:r>
              <a:rPr lang="de-DE" sz="2000" b="1">
                <a:latin typeface="Calibri" panose="020F0502020204030204" pitchFamily="34" charset="0"/>
                <a:cs typeface="Calibri" panose="020F0502020204030204" pitchFamily="34" charset="0"/>
              </a:rPr>
              <a:t>4.3. Thầy thuốc, người bệnh</a:t>
            </a:r>
            <a:endParaRPr lang="en-US" sz="2000">
              <a:latin typeface="Calibri" panose="020F0502020204030204" pitchFamily="34" charset="0"/>
              <a:cs typeface="Calibri" panose="020F0502020204030204" pitchFamily="34" charset="0"/>
            </a:endParaRPr>
          </a:p>
          <a:p>
            <a:pPr marL="0" indent="0" algn="just">
              <a:buNone/>
            </a:pPr>
            <a:r>
              <a:rPr lang="de-DE" sz="2000">
                <a:latin typeface="Calibri" panose="020F0502020204030204" pitchFamily="34" charset="0"/>
                <a:cs typeface="Calibri" panose="020F0502020204030204" pitchFamily="34" charset="0"/>
              </a:rPr>
              <a:t>- Thầy thuốc: khám và làm hồ sơ bệnh án theo quy định. Tư vấn và hướng dẫn quy trình, vị trí điện châm cho người bệnh. Chọn tư thế người bệnh phù hợp để làm thủ thuật.</a:t>
            </a:r>
            <a:endParaRPr lang="en-US" sz="2000">
              <a:latin typeface="Calibri" panose="020F0502020204030204" pitchFamily="34" charset="0"/>
              <a:cs typeface="Calibri" panose="020F0502020204030204" pitchFamily="34" charset="0"/>
            </a:endParaRPr>
          </a:p>
          <a:p>
            <a:pPr marL="0" indent="0" algn="just">
              <a:buNone/>
            </a:pPr>
            <a:r>
              <a:rPr lang="de-DE" sz="2000">
                <a:latin typeface="Calibri" panose="020F0502020204030204" pitchFamily="34" charset="0"/>
                <a:cs typeface="Calibri" panose="020F0502020204030204" pitchFamily="34" charset="0"/>
              </a:rPr>
              <a:t>- Người bệnh: hợp tác với thầy thuốc và bộc lộ </a:t>
            </a:r>
            <a:r>
              <a:rPr lang="de-DE" sz="2000" smtClean="0">
                <a:latin typeface="Calibri" panose="020F0502020204030204" pitchFamily="34" charset="0"/>
                <a:cs typeface="Calibri" panose="020F0502020204030204" pitchFamily="34" charset="0"/>
              </a:rPr>
              <a:t>vùng </a:t>
            </a:r>
            <a:r>
              <a:rPr lang="de-DE" sz="2000">
                <a:latin typeface="Calibri" panose="020F0502020204030204" pitchFamily="34" charset="0"/>
                <a:cs typeface="Calibri" panose="020F0502020204030204" pitchFamily="34" charset="0"/>
              </a:rPr>
              <a:t>cần làm thủ thuật.</a:t>
            </a:r>
            <a:endParaRPr lang="en-US" sz="2000">
              <a:latin typeface="Calibri" panose="020F0502020204030204" pitchFamily="34" charset="0"/>
              <a:cs typeface="Calibri" panose="020F0502020204030204" pitchFamily="34" charset="0"/>
            </a:endParaRPr>
          </a:p>
        </p:txBody>
      </p:sp>
      <p:sp>
        <p:nvSpPr>
          <p:cNvPr id="4" name="Title 1"/>
          <p:cNvSpPr>
            <a:spLocks noGrp="1"/>
          </p:cNvSpPr>
          <p:nvPr>
            <p:ph type="title"/>
          </p:nvPr>
        </p:nvSpPr>
        <p:spPr>
          <a:xfrm>
            <a:off x="929640" y="136525"/>
            <a:ext cx="9665970" cy="562923"/>
          </a:xfrm>
        </p:spPr>
        <p:txBody>
          <a:bodyPr>
            <a:normAutofit/>
          </a:bodyPr>
          <a:lstStyle/>
          <a:p>
            <a:pPr algn="r"/>
            <a:r>
              <a:rPr lang="en-US" sz="2000" smtClean="0"/>
              <a:t>Bài Mẫu: QTKT điện châm</a:t>
            </a:r>
            <a:endParaRPr lang="en-US" sz="2000"/>
          </a:p>
        </p:txBody>
      </p:sp>
    </p:spTree>
    <p:extLst>
      <p:ext uri="{BB962C8B-B14F-4D97-AF65-F5344CB8AC3E}">
        <p14:creationId xmlns:p14="http://schemas.microsoft.com/office/powerpoint/2010/main" val="464664564"/>
      </p:ext>
    </p:extLst>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8364"/>
            <a:ext cx="10515600" cy="5958599"/>
          </a:xfrm>
        </p:spPr>
        <p:txBody>
          <a:bodyPr>
            <a:normAutofit fontScale="85000" lnSpcReduction="20000"/>
          </a:bodyPr>
          <a:lstStyle/>
          <a:p>
            <a:pPr marL="0" indent="0">
              <a:buNone/>
            </a:pPr>
            <a:r>
              <a:rPr lang="de-DE" b="1"/>
              <a:t>5. CÁC B­ƯỚC TIẾN HÀNH </a:t>
            </a:r>
            <a:endParaRPr lang="en-US"/>
          </a:p>
          <a:p>
            <a:pPr marL="0" indent="0">
              <a:buNone/>
            </a:pPr>
            <a:r>
              <a:rPr lang="vi-VN" b="1"/>
              <a:t>5.1. Thủ thuật</a:t>
            </a:r>
            <a:endParaRPr lang="en-US"/>
          </a:p>
          <a:p>
            <a:pPr marL="0" indent="0">
              <a:buNone/>
            </a:pPr>
            <a:r>
              <a:rPr lang="en-US" b="1"/>
              <a:t>5.1.1. Phác đồ huyệt:</a:t>
            </a:r>
            <a:endParaRPr lang="en-US"/>
          </a:p>
          <a:p>
            <a:pPr marL="0" indent="0">
              <a:buNone/>
            </a:pPr>
            <a:r>
              <a:rPr lang="en-US" smtClean="0">
                <a:latin typeface="Calibri" panose="020F0502020204030204" pitchFamily="34" charset="0"/>
                <a:cs typeface="Calibri" panose="020F0502020204030204" pitchFamily="34" charset="0"/>
              </a:rPr>
              <a:t>- </a:t>
            </a:r>
            <a:r>
              <a:rPr lang="vi-VN" smtClean="0">
                <a:latin typeface="Calibri" panose="020F0502020204030204" pitchFamily="34" charset="0"/>
                <a:cs typeface="Calibri" panose="020F0502020204030204" pitchFamily="34" charset="0"/>
              </a:rPr>
              <a:t>Châm </a:t>
            </a:r>
            <a:r>
              <a:rPr lang="vi-VN">
                <a:latin typeface="Calibri" panose="020F0502020204030204" pitchFamily="34" charset="0"/>
                <a:cs typeface="Calibri" panose="020F0502020204030204" pitchFamily="34" charset="0"/>
              </a:rPr>
              <a:t>tả các </a:t>
            </a:r>
            <a:r>
              <a:rPr lang="vi-VN" smtClean="0">
                <a:latin typeface="Calibri" panose="020F0502020204030204" pitchFamily="34" charset="0"/>
                <a:cs typeface="Calibri" panose="020F0502020204030204" pitchFamily="34" charset="0"/>
              </a:rPr>
              <a:t>huyệt</a:t>
            </a:r>
            <a:r>
              <a:rPr lang="en-US" smtClean="0">
                <a:latin typeface="Calibri" panose="020F0502020204030204" pitchFamily="34" charset="0"/>
                <a:cs typeface="Calibri" panose="020F0502020204030204" pitchFamily="34" charset="0"/>
              </a:rPr>
              <a:t>:</a:t>
            </a:r>
            <a:endParaRPr lang="en-US" smtClean="0">
              <a:latin typeface="Calibri" panose="020F0502020204030204" pitchFamily="34" charset="0"/>
              <a:cs typeface="Calibri" panose="020F0502020204030204" pitchFamily="34" charset="0"/>
            </a:endParaRPr>
          </a:p>
          <a:p>
            <a:pPr marL="0" indent="0">
              <a:buNone/>
            </a:pPr>
            <a:endParaRPr lang="en-US">
              <a:latin typeface="Calibri" panose="020F0502020204030204" pitchFamily="34" charset="0"/>
              <a:cs typeface="Calibri" panose="020F0502020204030204" pitchFamily="34" charset="0"/>
            </a:endParaRPr>
          </a:p>
          <a:p>
            <a:pPr marL="0" indent="0">
              <a:buNone/>
            </a:pPr>
            <a:endParaRPr lang="en-US" smtClean="0">
              <a:latin typeface="Calibri" panose="020F0502020204030204" pitchFamily="34" charset="0"/>
              <a:cs typeface="Calibri" panose="020F0502020204030204" pitchFamily="34" charset="0"/>
            </a:endParaRPr>
          </a:p>
          <a:p>
            <a:pPr marL="0" indent="0">
              <a:buNone/>
            </a:pPr>
            <a:endParaRPr lang="fr-FR" smtClean="0">
              <a:latin typeface="Calibri" panose="020F0502020204030204" pitchFamily="34" charset="0"/>
              <a:cs typeface="Calibri" panose="020F0502020204030204" pitchFamily="34" charset="0"/>
            </a:endParaRPr>
          </a:p>
          <a:p>
            <a:pPr marL="0" indent="0">
              <a:buNone/>
            </a:pPr>
            <a:endParaRPr lang="fr-FR" smtClean="0">
              <a:latin typeface="Calibri" panose="020F0502020204030204" pitchFamily="34" charset="0"/>
              <a:cs typeface="Calibri" panose="020F0502020204030204" pitchFamily="34" charset="0"/>
            </a:endParaRPr>
          </a:p>
          <a:p>
            <a:pPr marL="0" indent="0">
              <a:buNone/>
            </a:pPr>
            <a:r>
              <a:rPr lang="fr-FR" smtClean="0">
                <a:latin typeface="Calibri" panose="020F0502020204030204" pitchFamily="34" charset="0"/>
                <a:cs typeface="Calibri" panose="020F0502020204030204" pitchFamily="34" charset="0"/>
              </a:rPr>
              <a:t>- Châm </a:t>
            </a:r>
            <a:r>
              <a:rPr lang="fr-FR">
                <a:latin typeface="Calibri" panose="020F0502020204030204" pitchFamily="34" charset="0"/>
                <a:cs typeface="Calibri" panose="020F0502020204030204" pitchFamily="34" charset="0"/>
              </a:rPr>
              <a:t>bổ các huyệt</a:t>
            </a:r>
            <a:r>
              <a:rPr lang="fr-FR" smtClean="0">
                <a:latin typeface="Calibri" panose="020F0502020204030204" pitchFamily="34" charset="0"/>
                <a:cs typeface="Calibri" panose="020F0502020204030204" pitchFamily="34" charset="0"/>
              </a:rPr>
              <a:t>:</a:t>
            </a:r>
          </a:p>
          <a:p>
            <a:pPr marL="0" indent="0">
              <a:buNone/>
            </a:pPr>
            <a:endParaRPr lang="fr-FR"/>
          </a:p>
          <a:p>
            <a:pPr marL="0" indent="0">
              <a:buNone/>
            </a:pPr>
            <a:endParaRPr lang="fr-FR" smtClean="0"/>
          </a:p>
          <a:p>
            <a:pPr marL="0" indent="0">
              <a:buNone/>
            </a:pPr>
            <a:endParaRPr lang="fr-FR" smtClean="0"/>
          </a:p>
          <a:p>
            <a:pPr marL="0" indent="0">
              <a:buNone/>
            </a:pPr>
            <a:endParaRPr lang="en-US"/>
          </a:p>
          <a:p>
            <a:pPr marL="0" indent="0">
              <a:lnSpc>
                <a:spcPct val="120000"/>
              </a:lnSpc>
              <a:buNone/>
            </a:pPr>
            <a:r>
              <a:rPr lang="vi-VN">
                <a:latin typeface="Calibri" panose="020F0502020204030204" pitchFamily="34" charset="0"/>
                <a:cs typeface="Calibri" panose="020F0502020204030204" pitchFamily="34" charset="0"/>
              </a:rPr>
              <a:t>- </a:t>
            </a:r>
            <a:r>
              <a:rPr lang="de-DE">
                <a:latin typeface="Calibri" panose="020F0502020204030204" pitchFamily="34" charset="0"/>
                <a:cs typeface="Calibri" panose="020F0502020204030204" pitchFamily="34" charset="0"/>
              </a:rPr>
              <a:t>Tùy tình trạng bệnh lý của người bệnh, thầy thuốc lựa chọn, gia giảm số lượng các huyệt trong phác đồ huyệt trên cho phù hợp.</a:t>
            </a:r>
            <a:endParaRPr lang="en-US">
              <a:latin typeface="Calibri" panose="020F0502020204030204" pitchFamily="34" charset="0"/>
              <a:cs typeface="Calibri" panose="020F05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744539534"/>
              </p:ext>
            </p:extLst>
          </p:nvPr>
        </p:nvGraphicFramePr>
        <p:xfrm>
          <a:off x="2279176" y="1842606"/>
          <a:ext cx="7315199" cy="1007998"/>
        </p:xfrm>
        <a:graphic>
          <a:graphicData uri="http://schemas.openxmlformats.org/drawingml/2006/table">
            <a:tbl>
              <a:tblPr firstRow="1" firstCol="1" bandRow="1">
                <a:tableStyleId>{2D5ABB26-0587-4C30-8999-92F81FD0307C}</a:tableStyleId>
              </a:tblPr>
              <a:tblGrid>
                <a:gridCol w="2811439">
                  <a:extLst>
                    <a:ext uri="{9D8B030D-6E8A-4147-A177-3AD203B41FA5}">
                      <a16:colId xmlns:a16="http://schemas.microsoft.com/office/drawing/2014/main" val="3846538088"/>
                    </a:ext>
                  </a:extLst>
                </a:gridCol>
                <a:gridCol w="2415654">
                  <a:extLst>
                    <a:ext uri="{9D8B030D-6E8A-4147-A177-3AD203B41FA5}">
                      <a16:colId xmlns:a16="http://schemas.microsoft.com/office/drawing/2014/main" val="31262291"/>
                    </a:ext>
                  </a:extLst>
                </a:gridCol>
                <a:gridCol w="2088106">
                  <a:extLst>
                    <a:ext uri="{9D8B030D-6E8A-4147-A177-3AD203B41FA5}">
                      <a16:colId xmlns:a16="http://schemas.microsoft.com/office/drawing/2014/main" val="1731211331"/>
                    </a:ext>
                  </a:extLst>
                </a:gridCol>
              </a:tblGrid>
              <a:tr h="328567">
                <a:tc>
                  <a:txBody>
                    <a:bodyPr/>
                    <a:lstStyle/>
                    <a:p>
                      <a:pPr indent="180340" algn="just">
                        <a:lnSpc>
                          <a:spcPct val="115000"/>
                        </a:lnSpc>
                        <a:spcAft>
                          <a:spcPts val="0"/>
                        </a:spcAft>
                        <a:tabLst>
                          <a:tab pos="180340" algn="l"/>
                        </a:tabLst>
                      </a:pPr>
                      <a:r>
                        <a:rPr lang="vi-VN" sz="1800">
                          <a:effectLst/>
                          <a:latin typeface="Calibri "/>
                        </a:rPr>
                        <a:t>Thượng tinh (Du-23)</a:t>
                      </a:r>
                      <a:endParaRPr lang="en-US" sz="1800">
                        <a:effectLst/>
                        <a:latin typeface="Calibri "/>
                        <a:ea typeface="Calibri" panose="020F0502020204030204" pitchFamily="34" charset="0"/>
                        <a:cs typeface="Times New Roman" panose="02020603050405020304" pitchFamily="18" charset="0"/>
                      </a:endParaRPr>
                    </a:p>
                  </a:txBody>
                  <a:tcPr marL="68580" marR="68580" marT="0" marB="0"/>
                </a:tc>
                <a:tc>
                  <a:txBody>
                    <a:bodyPr/>
                    <a:lstStyle/>
                    <a:p>
                      <a:pPr indent="180340" algn="just">
                        <a:lnSpc>
                          <a:spcPct val="115000"/>
                        </a:lnSpc>
                        <a:spcAft>
                          <a:spcPts val="0"/>
                        </a:spcAft>
                        <a:tabLst>
                          <a:tab pos="180340" algn="l"/>
                        </a:tabLst>
                      </a:pPr>
                      <a:r>
                        <a:rPr lang="vi-VN" sz="1800">
                          <a:effectLst/>
                          <a:latin typeface="Calibri "/>
                        </a:rPr>
                        <a:t>Thái dương (EM-5)</a:t>
                      </a:r>
                      <a:endParaRPr lang="en-US" sz="1800">
                        <a:effectLst/>
                        <a:latin typeface="Calibri "/>
                        <a:ea typeface="Calibri" panose="020F0502020204030204" pitchFamily="34" charset="0"/>
                        <a:cs typeface="Times New Roman" panose="02020603050405020304" pitchFamily="18" charset="0"/>
                      </a:endParaRPr>
                    </a:p>
                  </a:txBody>
                  <a:tcPr marL="68580" marR="68580" marT="0" marB="0"/>
                </a:tc>
                <a:tc>
                  <a:txBody>
                    <a:bodyPr/>
                    <a:lstStyle/>
                    <a:p>
                      <a:pPr indent="180340" algn="just">
                        <a:lnSpc>
                          <a:spcPct val="115000"/>
                        </a:lnSpc>
                        <a:spcAft>
                          <a:spcPts val="0"/>
                        </a:spcAft>
                        <a:tabLst>
                          <a:tab pos="180340" algn="l"/>
                        </a:tabLst>
                      </a:pPr>
                      <a:r>
                        <a:rPr lang="en-US" sz="1800">
                          <a:effectLst/>
                          <a:latin typeface="Calibri "/>
                        </a:rPr>
                        <a:t>Suất cốc (Gb-8)</a:t>
                      </a:r>
                      <a:endParaRPr lang="en-US" sz="1800">
                        <a:effectLst/>
                        <a:latin typeface="Calibri "/>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8629735"/>
                  </a:ext>
                </a:extLst>
              </a:tr>
              <a:tr h="679431">
                <a:tc>
                  <a:txBody>
                    <a:bodyPr/>
                    <a:lstStyle/>
                    <a:p>
                      <a:pPr indent="180340" algn="just">
                        <a:lnSpc>
                          <a:spcPct val="115000"/>
                        </a:lnSpc>
                        <a:spcAft>
                          <a:spcPts val="0"/>
                        </a:spcAft>
                        <a:tabLst>
                          <a:tab pos="180340" algn="l"/>
                        </a:tabLst>
                      </a:pPr>
                      <a:r>
                        <a:rPr lang="en-US" sz="1800">
                          <a:effectLst/>
                          <a:latin typeface="Calibri "/>
                        </a:rPr>
                        <a:t>Nội quan (Pc-6)</a:t>
                      </a:r>
                    </a:p>
                    <a:p>
                      <a:pPr indent="180340" algn="just">
                        <a:lnSpc>
                          <a:spcPct val="115000"/>
                        </a:lnSpc>
                        <a:spcAft>
                          <a:spcPts val="0"/>
                        </a:spcAft>
                        <a:tabLst>
                          <a:tab pos="180340" algn="l"/>
                        </a:tabLst>
                      </a:pPr>
                      <a:r>
                        <a:rPr lang="en-US" sz="1800">
                          <a:effectLst/>
                          <a:latin typeface="Calibri "/>
                        </a:rPr>
                        <a:t>Phong trì (Gb-20)</a:t>
                      </a:r>
                      <a:endParaRPr lang="en-US" sz="1800">
                        <a:effectLst/>
                        <a:latin typeface="Calibri "/>
                        <a:ea typeface="Calibri" panose="020F0502020204030204" pitchFamily="34" charset="0"/>
                        <a:cs typeface="Times New Roman" panose="02020603050405020304" pitchFamily="18" charset="0"/>
                      </a:endParaRPr>
                    </a:p>
                  </a:txBody>
                  <a:tcPr marL="68580" marR="68580" marT="0" marB="0"/>
                </a:tc>
                <a:tc>
                  <a:txBody>
                    <a:bodyPr/>
                    <a:lstStyle/>
                    <a:p>
                      <a:pPr indent="180340" algn="just">
                        <a:lnSpc>
                          <a:spcPct val="115000"/>
                        </a:lnSpc>
                        <a:spcAft>
                          <a:spcPts val="0"/>
                        </a:spcAft>
                        <a:tabLst>
                          <a:tab pos="180340" algn="l"/>
                        </a:tabLst>
                      </a:pPr>
                      <a:r>
                        <a:rPr lang="fr-FR" sz="1800">
                          <a:effectLst/>
                          <a:latin typeface="Calibri "/>
                        </a:rPr>
                        <a:t>Trung đô (Liv-6)</a:t>
                      </a:r>
                      <a:endParaRPr lang="en-US" sz="1800">
                        <a:effectLst/>
                        <a:latin typeface="Calibri "/>
                        <a:ea typeface="Calibri" panose="020F0502020204030204" pitchFamily="34" charset="0"/>
                        <a:cs typeface="Times New Roman" panose="02020603050405020304" pitchFamily="18" charset="0"/>
                      </a:endParaRPr>
                    </a:p>
                  </a:txBody>
                  <a:tcPr marL="68580" marR="68580" marT="0" marB="0"/>
                </a:tc>
                <a:tc>
                  <a:txBody>
                    <a:bodyPr/>
                    <a:lstStyle/>
                    <a:p>
                      <a:pPr indent="180340" algn="just">
                        <a:lnSpc>
                          <a:spcPct val="115000"/>
                        </a:lnSpc>
                        <a:spcAft>
                          <a:spcPts val="0"/>
                        </a:spcAft>
                        <a:tabLst>
                          <a:tab pos="180340" algn="l"/>
                        </a:tabLst>
                      </a:pPr>
                      <a:r>
                        <a:rPr lang="fr-FR" sz="1800">
                          <a:effectLst/>
                          <a:latin typeface="Calibri "/>
                        </a:rPr>
                        <a:t>Hợp cốc (LI-4)</a:t>
                      </a:r>
                      <a:endParaRPr lang="en-US" sz="1800">
                        <a:effectLst/>
                        <a:latin typeface="Calibri "/>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7382237"/>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026763121"/>
              </p:ext>
            </p:extLst>
          </p:nvPr>
        </p:nvGraphicFramePr>
        <p:xfrm>
          <a:off x="2279176" y="3723443"/>
          <a:ext cx="8024884" cy="1076682"/>
        </p:xfrm>
        <a:graphic>
          <a:graphicData uri="http://schemas.openxmlformats.org/drawingml/2006/table">
            <a:tbl>
              <a:tblPr firstRow="1" firstCol="1" bandRow="1">
                <a:tableStyleId>{2D5ABB26-0587-4C30-8999-92F81FD0307C}</a:tableStyleId>
              </a:tblPr>
              <a:tblGrid>
                <a:gridCol w="2811439">
                  <a:extLst>
                    <a:ext uri="{9D8B030D-6E8A-4147-A177-3AD203B41FA5}">
                      <a16:colId xmlns:a16="http://schemas.microsoft.com/office/drawing/2014/main" val="4085947215"/>
                    </a:ext>
                  </a:extLst>
                </a:gridCol>
                <a:gridCol w="2251881">
                  <a:extLst>
                    <a:ext uri="{9D8B030D-6E8A-4147-A177-3AD203B41FA5}">
                      <a16:colId xmlns:a16="http://schemas.microsoft.com/office/drawing/2014/main" val="459105880"/>
                    </a:ext>
                  </a:extLst>
                </a:gridCol>
                <a:gridCol w="2961564">
                  <a:extLst>
                    <a:ext uri="{9D8B030D-6E8A-4147-A177-3AD203B41FA5}">
                      <a16:colId xmlns:a16="http://schemas.microsoft.com/office/drawing/2014/main" val="1768501693"/>
                    </a:ext>
                  </a:extLst>
                </a:gridCol>
              </a:tblGrid>
              <a:tr h="284769">
                <a:tc>
                  <a:txBody>
                    <a:bodyPr/>
                    <a:lstStyle/>
                    <a:p>
                      <a:pPr indent="180340" algn="just">
                        <a:lnSpc>
                          <a:spcPct val="115000"/>
                        </a:lnSpc>
                        <a:spcAft>
                          <a:spcPts val="0"/>
                        </a:spcAft>
                        <a:tabLst>
                          <a:tab pos="180340" algn="l"/>
                        </a:tabLst>
                      </a:pPr>
                      <a:r>
                        <a:rPr lang="fr-FR" sz="1800">
                          <a:effectLst/>
                          <a:latin typeface="+mn-lt"/>
                        </a:rPr>
                        <a:t>Túc tam lý (St-36)</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indent="180340" algn="just">
                        <a:lnSpc>
                          <a:spcPct val="115000"/>
                        </a:lnSpc>
                        <a:spcAft>
                          <a:spcPts val="0"/>
                        </a:spcAft>
                        <a:tabLst>
                          <a:tab pos="180340" algn="l"/>
                        </a:tabLst>
                      </a:pPr>
                      <a:r>
                        <a:rPr lang="fr-FR" sz="1800">
                          <a:effectLst/>
                          <a:latin typeface="+mn-lt"/>
                        </a:rPr>
                        <a:t>Tam âm giao (SP-6)</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indent="180340" algn="just">
                        <a:lnSpc>
                          <a:spcPct val="115000"/>
                        </a:lnSpc>
                        <a:spcAft>
                          <a:spcPts val="0"/>
                        </a:spcAft>
                        <a:tabLst>
                          <a:tab pos="180340" algn="l"/>
                        </a:tabLst>
                      </a:pPr>
                      <a:r>
                        <a:rPr lang="fr-FR" sz="1800">
                          <a:effectLst/>
                          <a:latin typeface="+mn-lt"/>
                        </a:rPr>
                        <a:t>Huyết hải (SP-10)</a:t>
                      </a:r>
                      <a:endParaRPr lang="en-US"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7821176"/>
                  </a:ext>
                </a:extLst>
              </a:tr>
              <a:tr h="779756">
                <a:tc>
                  <a:txBody>
                    <a:bodyPr/>
                    <a:lstStyle/>
                    <a:p>
                      <a:pPr indent="180340" algn="just">
                        <a:lnSpc>
                          <a:spcPct val="115000"/>
                        </a:lnSpc>
                        <a:spcAft>
                          <a:spcPts val="0"/>
                        </a:spcAft>
                        <a:tabLst>
                          <a:tab pos="180340" algn="l"/>
                        </a:tabLst>
                      </a:pPr>
                      <a:r>
                        <a:rPr lang="en-US" sz="1800">
                          <a:effectLst/>
                          <a:latin typeface="+mn-lt"/>
                        </a:rPr>
                        <a:t>Thận du (Bl-23)</a:t>
                      </a:r>
                    </a:p>
                    <a:p>
                      <a:pPr indent="180340" algn="just">
                        <a:lnSpc>
                          <a:spcPct val="115000"/>
                        </a:lnSpc>
                        <a:spcAft>
                          <a:spcPts val="0"/>
                        </a:spcAft>
                        <a:tabLst>
                          <a:tab pos="180340" algn="l"/>
                        </a:tabLst>
                      </a:pPr>
                      <a:r>
                        <a:rPr lang="en-US" sz="1800">
                          <a:effectLst/>
                          <a:latin typeface="+mn-lt"/>
                        </a:rPr>
                        <a:t>Phong trì (Gb-20)</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indent="180340" algn="just">
                        <a:lnSpc>
                          <a:spcPct val="115000"/>
                        </a:lnSpc>
                        <a:spcAft>
                          <a:spcPts val="0"/>
                        </a:spcAft>
                        <a:tabLst>
                          <a:tab pos="180340" algn="l"/>
                        </a:tabLst>
                      </a:pPr>
                      <a:r>
                        <a:rPr lang="en-US" sz="1800">
                          <a:effectLst/>
                          <a:latin typeface="+mn-lt"/>
                        </a:rPr>
                        <a:t>Can du (BL-18)</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indent="180340" algn="just">
                        <a:lnSpc>
                          <a:spcPct val="115000"/>
                        </a:lnSpc>
                        <a:spcAft>
                          <a:spcPts val="0"/>
                        </a:spcAft>
                        <a:tabLst>
                          <a:tab pos="180340" algn="l"/>
                        </a:tabLst>
                      </a:pPr>
                      <a:r>
                        <a:rPr lang="en-US" sz="1800">
                          <a:effectLst/>
                          <a:latin typeface="+mn-lt"/>
                        </a:rPr>
                        <a:t>Thái xung (Liv-3)</a:t>
                      </a:r>
                      <a:endParaRPr lang="en-US"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7736738"/>
                  </a:ext>
                </a:extLst>
              </a:tr>
            </a:tbl>
          </a:graphicData>
        </a:graphic>
      </p:graphicFrame>
      <p:sp>
        <p:nvSpPr>
          <p:cNvPr id="5" name="Title 1"/>
          <p:cNvSpPr>
            <a:spLocks noGrp="1"/>
          </p:cNvSpPr>
          <p:nvPr>
            <p:ph type="title"/>
          </p:nvPr>
        </p:nvSpPr>
        <p:spPr>
          <a:xfrm>
            <a:off x="929640" y="136525"/>
            <a:ext cx="9665970" cy="562923"/>
          </a:xfrm>
        </p:spPr>
        <p:txBody>
          <a:bodyPr>
            <a:normAutofit/>
          </a:bodyPr>
          <a:lstStyle/>
          <a:p>
            <a:pPr algn="r"/>
            <a:r>
              <a:rPr lang="en-US" sz="2000" smtClean="0"/>
              <a:t>Bài Mẫu: QTKT điện châm</a:t>
            </a:r>
            <a:endParaRPr lang="en-US" sz="2000"/>
          </a:p>
        </p:txBody>
      </p:sp>
    </p:spTree>
    <p:extLst>
      <p:ext uri="{BB962C8B-B14F-4D97-AF65-F5344CB8AC3E}">
        <p14:creationId xmlns:p14="http://schemas.microsoft.com/office/powerpoint/2010/main" val="3839866607"/>
      </p:ext>
    </p:extLst>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728" y="218364"/>
            <a:ext cx="11463171" cy="6639636"/>
          </a:xfrm>
        </p:spPr>
        <p:txBody>
          <a:bodyPr>
            <a:noAutofit/>
          </a:bodyPr>
          <a:lstStyle/>
          <a:p>
            <a:pPr marL="0" indent="0" algn="just">
              <a:lnSpc>
                <a:spcPct val="100000"/>
              </a:lnSpc>
              <a:buNone/>
            </a:pPr>
            <a:r>
              <a:rPr lang="de-DE" sz="2000" b="1"/>
              <a:t>5.1.2. Kỹ thuật châm:</a:t>
            </a:r>
            <a:endParaRPr lang="en-US" sz="2000"/>
          </a:p>
          <a:p>
            <a:pPr marL="0" indent="0" algn="just">
              <a:lnSpc>
                <a:spcPct val="100000"/>
              </a:lnSpc>
              <a:buNone/>
            </a:pPr>
            <a:r>
              <a:rPr lang="fr-FR" sz="2000"/>
              <a:t>- Sát trùng tay thầy thuốc. </a:t>
            </a:r>
            <a:r>
              <a:rPr lang="vi-VN" sz="2000"/>
              <a:t>Xác định và sát trùng da vùng huyệt</a:t>
            </a:r>
            <a:endParaRPr lang="en-US" sz="2000"/>
          </a:p>
          <a:p>
            <a:pPr marL="0" indent="0" algn="just">
              <a:lnSpc>
                <a:spcPct val="100000"/>
              </a:lnSpc>
              <a:buNone/>
            </a:pPr>
            <a:r>
              <a:rPr lang="fr-FR" sz="2000"/>
              <a:t>- Chọn kim có độ dài tùy thuộc độ dày của cơ vùng định châm.</a:t>
            </a:r>
            <a:endParaRPr lang="en-US" sz="2000"/>
          </a:p>
          <a:p>
            <a:pPr marL="0" indent="0" algn="just">
              <a:lnSpc>
                <a:spcPct val="100000"/>
              </a:lnSpc>
              <a:buNone/>
            </a:pPr>
            <a:r>
              <a:rPr lang="vi-VN" sz="2000"/>
              <a:t>- Châm kim vào huyệt theo các thì sau:</a:t>
            </a:r>
            <a:endParaRPr lang="en-US" sz="2000"/>
          </a:p>
          <a:p>
            <a:pPr marL="0" lvl="0" indent="0" algn="just">
              <a:lnSpc>
                <a:spcPct val="100000"/>
              </a:lnSpc>
              <a:buNone/>
            </a:pPr>
            <a:r>
              <a:rPr lang="vi-VN" sz="2000"/>
              <a:t>Thì 1: Dùng ngón tay cái và ngón trỏ ấn và căng da vùng huyệt; Tay kia châm kim nhanh qua da vùng huyệt.</a:t>
            </a:r>
            <a:endParaRPr lang="en-US" sz="2000"/>
          </a:p>
          <a:p>
            <a:pPr marL="0" lvl="0" indent="0" algn="just">
              <a:lnSpc>
                <a:spcPct val="100000"/>
              </a:lnSpc>
              <a:buNone/>
            </a:pPr>
            <a:r>
              <a:rPr lang="vi-VN" sz="2000"/>
              <a:t>Thì 2:</a:t>
            </a:r>
            <a:r>
              <a:rPr lang="vi-VN" sz="2000" i="1"/>
              <a:t> </a:t>
            </a:r>
            <a:r>
              <a:rPr lang="vi-VN" sz="2000"/>
              <a:t>Đẩy kim tới huyệt, kích thích kim cho đến khi </a:t>
            </a:r>
            <a:r>
              <a:rPr lang="vi-VN" sz="2000" smtClean="0"/>
              <a:t>đạt</a:t>
            </a:r>
            <a:r>
              <a:rPr lang="en-US" sz="2000" smtClean="0"/>
              <a:t> </a:t>
            </a:r>
            <a:r>
              <a:rPr lang="vi-VN" sz="2000" i="1" smtClean="0"/>
              <a:t>“</a:t>
            </a:r>
            <a:r>
              <a:rPr lang="vi-VN" sz="2000" i="1"/>
              <a:t>Đắc khí” </a:t>
            </a:r>
            <a:r>
              <a:rPr lang="vi-VN" sz="2000"/>
              <a:t>(bệnh nhân có cảm giác căng, tức, nặng vừa phải, không đau ở vùng huyệt vừa châm kim, thầy thuốc cảm giác kim mút chặt tại vị trí huyệt)</a:t>
            </a:r>
            <a:r>
              <a:rPr lang="x-none" sz="2000"/>
              <a:t>, </a:t>
            </a:r>
            <a:r>
              <a:rPr lang="en-US" sz="2000"/>
              <a:t>kỹ thuật đẩy kim và kích thích tùy thuộc phương pháp bổ tả mà thầy thuốc áp dụng cho từng bệnh nhân và từng huyệt cụ thể.</a:t>
            </a:r>
          </a:p>
          <a:p>
            <a:pPr marL="0" indent="0" algn="just">
              <a:lnSpc>
                <a:spcPct val="100000"/>
              </a:lnSpc>
              <a:buNone/>
            </a:pPr>
            <a:r>
              <a:rPr lang="vi-VN" sz="2000"/>
              <a:t>- Kích thích huyệt bằng máy điện châm</a:t>
            </a:r>
            <a:endParaRPr lang="en-US" sz="2000"/>
          </a:p>
          <a:p>
            <a:pPr marL="0" indent="0" algn="just">
              <a:lnSpc>
                <a:spcPct val="100000"/>
              </a:lnSpc>
              <a:buNone/>
            </a:pPr>
            <a:r>
              <a:rPr lang="vi-VN" sz="2000"/>
              <a:t>Nối cặp dây của máy điện châm với kim đã châm vào huyệt theo tần số bổ- tả của máy điện châm:</a:t>
            </a:r>
            <a:endParaRPr lang="en-US" sz="2000"/>
          </a:p>
          <a:p>
            <a:pPr marL="0" indent="0" algn="just">
              <a:lnSpc>
                <a:spcPct val="100000"/>
              </a:lnSpc>
              <a:buNone/>
            </a:pPr>
            <a:r>
              <a:rPr lang="vi-VN" sz="2000"/>
              <a:t>+ Tần số (đặt tần số cố định): Tần số tả từ 5 - 10Hz, Tần số bổ từ 1 - 3Hz.</a:t>
            </a:r>
            <a:endParaRPr lang="en-US" sz="2000"/>
          </a:p>
          <a:p>
            <a:pPr marL="0" indent="0" algn="just">
              <a:lnSpc>
                <a:spcPct val="100000"/>
              </a:lnSpc>
              <a:buNone/>
            </a:pPr>
            <a:r>
              <a:rPr lang="vi-VN" sz="2000"/>
              <a:t>+ Cường độ: nâng dần cường độ từ 0 đến 150 microAmpe (tuỳ theo mức chịu đựng của người bệnh).</a:t>
            </a:r>
            <a:endParaRPr lang="en-US" sz="2000"/>
          </a:p>
          <a:p>
            <a:pPr marL="0" indent="0" algn="just">
              <a:lnSpc>
                <a:spcPct val="100000"/>
              </a:lnSpc>
              <a:buNone/>
            </a:pPr>
            <a:r>
              <a:rPr lang="vi-VN" sz="2000"/>
              <a:t>- Kết thúc thời gian lưu kim, tắt máy, tháo cặp dây máy điện châm. Rút kim, sát khuẩn da vùng huyệt vừa châm</a:t>
            </a:r>
            <a:r>
              <a:rPr lang="vi-VN" sz="2000" smtClean="0"/>
              <a:t>.</a:t>
            </a:r>
            <a:endParaRPr lang="en-US" sz="2000"/>
          </a:p>
        </p:txBody>
      </p:sp>
      <p:sp>
        <p:nvSpPr>
          <p:cNvPr id="4" name="Title 1"/>
          <p:cNvSpPr>
            <a:spLocks noGrp="1"/>
          </p:cNvSpPr>
          <p:nvPr>
            <p:ph type="title"/>
          </p:nvPr>
        </p:nvSpPr>
        <p:spPr>
          <a:xfrm>
            <a:off x="929640" y="136525"/>
            <a:ext cx="9665970" cy="562923"/>
          </a:xfrm>
        </p:spPr>
        <p:txBody>
          <a:bodyPr>
            <a:normAutofit/>
          </a:bodyPr>
          <a:lstStyle/>
          <a:p>
            <a:pPr algn="r"/>
            <a:r>
              <a:rPr lang="en-US" sz="2000" smtClean="0"/>
              <a:t>Bài Mẫu: QTKT điện châm</a:t>
            </a:r>
            <a:endParaRPr lang="en-US" sz="2000"/>
          </a:p>
        </p:txBody>
      </p:sp>
    </p:spTree>
    <p:extLst>
      <p:ext uri="{BB962C8B-B14F-4D97-AF65-F5344CB8AC3E}">
        <p14:creationId xmlns:p14="http://schemas.microsoft.com/office/powerpoint/2010/main" val="612660871"/>
      </p:ext>
    </p:extLst>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140" y="275590"/>
            <a:ext cx="11597640" cy="6422390"/>
          </a:xfrm>
        </p:spPr>
        <p:txBody>
          <a:bodyPr>
            <a:noAutofit/>
          </a:bodyPr>
          <a:lstStyle/>
          <a:p>
            <a:pPr marL="0" indent="0" algn="just">
              <a:lnSpc>
                <a:spcPct val="100000"/>
              </a:lnSpc>
              <a:buNone/>
            </a:pPr>
            <a:r>
              <a:rPr lang="vi-VN" sz="2200" b="1">
                <a:latin typeface="Calibri "/>
              </a:rPr>
              <a:t>5.2. Liệu trình điều trị</a:t>
            </a:r>
            <a:endParaRPr lang="en-US" sz="2200">
              <a:latin typeface="Calibri "/>
            </a:endParaRPr>
          </a:p>
          <a:p>
            <a:pPr marL="0" indent="0" algn="just">
              <a:lnSpc>
                <a:spcPct val="100000"/>
              </a:lnSpc>
              <a:buNone/>
            </a:pPr>
            <a:r>
              <a:rPr lang="vi-VN" sz="2200">
                <a:latin typeface="Calibri "/>
              </a:rPr>
              <a:t>- Thời gian lưu kim của điện châm 30 phút/lần, 1 - 2 lần/ngày.</a:t>
            </a:r>
            <a:endParaRPr lang="en-US" sz="2200">
              <a:latin typeface="Calibri "/>
            </a:endParaRPr>
          </a:p>
          <a:p>
            <a:pPr marL="0" indent="0" algn="just">
              <a:lnSpc>
                <a:spcPct val="100000"/>
              </a:lnSpc>
              <a:buNone/>
            </a:pPr>
            <a:r>
              <a:rPr lang="vi-VN" sz="2200">
                <a:latin typeface="Calibri "/>
              </a:rPr>
              <a:t>- Một liệu trình điều trị từ 10 - 30 ngày, tùy theo mức độ và diễn biến của bệnh, có thể điều trị nhiều liệu </a:t>
            </a:r>
            <a:r>
              <a:rPr lang="vi-VN" sz="2200">
                <a:latin typeface="Calibri "/>
              </a:rPr>
              <a:t>trình</a:t>
            </a:r>
            <a:r>
              <a:rPr lang="vi-VN" sz="2200" smtClean="0">
                <a:latin typeface="Calibri "/>
              </a:rPr>
              <a:t>.</a:t>
            </a:r>
            <a:endParaRPr lang="en-US" sz="2200" b="1" smtClean="0">
              <a:latin typeface="Calibri "/>
            </a:endParaRPr>
          </a:p>
          <a:p>
            <a:pPr marL="0" indent="0" algn="just">
              <a:buNone/>
            </a:pPr>
            <a:r>
              <a:rPr lang="vi-VN" sz="2200" b="1" smtClean="0">
                <a:latin typeface="Calibri "/>
              </a:rPr>
              <a:t>6</a:t>
            </a:r>
            <a:r>
              <a:rPr lang="vi-VN" sz="2200" b="1">
                <a:latin typeface="Calibri "/>
              </a:rPr>
              <a:t>. THEO DÕI VÀ XỬ TRÍ TAI BIẾN</a:t>
            </a:r>
            <a:endParaRPr lang="en-US" sz="2200">
              <a:latin typeface="Calibri "/>
            </a:endParaRPr>
          </a:p>
          <a:p>
            <a:pPr marL="0" indent="0" algn="just">
              <a:buNone/>
            </a:pPr>
            <a:r>
              <a:rPr lang="vi-VN" sz="2200" b="1">
                <a:latin typeface="Calibri "/>
              </a:rPr>
              <a:t>6.1. Theo dõi</a:t>
            </a:r>
            <a:endParaRPr lang="en-US" sz="2200">
              <a:latin typeface="Calibri "/>
            </a:endParaRPr>
          </a:p>
          <a:p>
            <a:pPr marL="0" indent="0" algn="just">
              <a:buNone/>
            </a:pPr>
            <a:r>
              <a:rPr lang="vi-VN" sz="2200">
                <a:latin typeface="Calibri "/>
              </a:rPr>
              <a:t>Theo dõi tại chỗ và toàn trạng người bệnh.</a:t>
            </a:r>
            <a:endParaRPr lang="en-US" sz="2200">
              <a:latin typeface="Calibri "/>
            </a:endParaRPr>
          </a:p>
          <a:p>
            <a:pPr marL="0" indent="0" algn="just">
              <a:buNone/>
            </a:pPr>
            <a:r>
              <a:rPr lang="vi-VN" sz="2200" b="1">
                <a:latin typeface="Calibri "/>
              </a:rPr>
              <a:t>6.2. Xử trí tai biến</a:t>
            </a:r>
            <a:endParaRPr lang="en-US" sz="2200">
              <a:latin typeface="Calibri "/>
            </a:endParaRPr>
          </a:p>
          <a:p>
            <a:pPr marL="0" indent="0" algn="just">
              <a:buNone/>
            </a:pPr>
            <a:r>
              <a:rPr lang="vi-VN" sz="2200" b="1">
                <a:latin typeface="Calibri "/>
              </a:rPr>
              <a:t>6.2.1. Vựng châm:</a:t>
            </a:r>
            <a:r>
              <a:rPr lang="vi-VN" sz="2200">
                <a:latin typeface="Calibri "/>
              </a:rPr>
              <a:t> Người bệnh hoa mắt, chóng mặt, vã mồ hôi, mạch nhanh, sắc mặt nhợt. </a:t>
            </a:r>
            <a:endParaRPr lang="en-US" sz="2200">
              <a:latin typeface="Calibri "/>
            </a:endParaRPr>
          </a:p>
          <a:p>
            <a:pPr marL="0" indent="0" algn="just">
              <a:buNone/>
            </a:pPr>
            <a:r>
              <a:rPr lang="vi-VN" sz="2200" b="1">
                <a:latin typeface="Calibri "/>
              </a:rPr>
              <a:t>Xử trí:</a:t>
            </a:r>
            <a:r>
              <a:rPr lang="vi-VN" sz="2200">
                <a:latin typeface="Calibri "/>
              </a:rPr>
              <a:t> </a:t>
            </a:r>
            <a:r>
              <a:rPr lang="en-US" sz="2200">
                <a:latin typeface="Calibri "/>
              </a:rPr>
              <a:t>Tắt máy điện châm, rút kim ngay, lau mồ hôi, ủ ấm, tuỳ theo tình trạng vựng châm và bệnh lý kèm theo của từng người bệnh, có thể cho uống nước ấm hoặc nước đường ấm hoặc trà gừng ấm, ... nằm nghỉ tại chỗ. Xử trí theo phác đồ điều trị choáng ngất.</a:t>
            </a:r>
          </a:p>
          <a:p>
            <a:pPr marL="0" indent="0" algn="just">
              <a:buNone/>
            </a:pPr>
            <a:r>
              <a:rPr lang="en-US" sz="2200">
                <a:latin typeface="Calibri "/>
              </a:rPr>
              <a:t>- Theo dõi mạch, nhiệt độ, huyết áp.</a:t>
            </a:r>
          </a:p>
          <a:p>
            <a:pPr marL="0" indent="0" algn="just">
              <a:buNone/>
            </a:pPr>
            <a:r>
              <a:rPr lang="en-US" sz="2200">
                <a:latin typeface="Calibri "/>
              </a:rPr>
              <a:t>- Dùng thuốc hóa dược (nếu cần). </a:t>
            </a:r>
          </a:p>
        </p:txBody>
      </p:sp>
      <p:sp>
        <p:nvSpPr>
          <p:cNvPr id="4" name="Title 1"/>
          <p:cNvSpPr>
            <a:spLocks noGrp="1"/>
          </p:cNvSpPr>
          <p:nvPr>
            <p:ph type="title"/>
          </p:nvPr>
        </p:nvSpPr>
        <p:spPr>
          <a:xfrm>
            <a:off x="929640" y="136525"/>
            <a:ext cx="9665970" cy="562923"/>
          </a:xfrm>
        </p:spPr>
        <p:txBody>
          <a:bodyPr>
            <a:normAutofit/>
          </a:bodyPr>
          <a:lstStyle/>
          <a:p>
            <a:pPr algn="r"/>
            <a:r>
              <a:rPr lang="en-US" sz="2000" smtClean="0"/>
              <a:t>Bài Mẫu: QTKT điện châm</a:t>
            </a:r>
            <a:endParaRPr lang="en-US" sz="2000"/>
          </a:p>
        </p:txBody>
      </p:sp>
    </p:spTree>
    <p:extLst>
      <p:ext uri="{BB962C8B-B14F-4D97-AF65-F5344CB8AC3E}">
        <p14:creationId xmlns:p14="http://schemas.microsoft.com/office/powerpoint/2010/main" val="4260509836"/>
      </p:ext>
    </p:extLst>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vi-VN" sz="2200" b="1">
                <a:latin typeface="Calibri "/>
              </a:rPr>
              <a:t>6.2.2. Chảy máu: </a:t>
            </a:r>
            <a:r>
              <a:rPr lang="vi-VN" sz="2200">
                <a:latin typeface="Calibri "/>
              </a:rPr>
              <a:t>Máu chảy tại vị trí vừa rút kim.</a:t>
            </a:r>
            <a:endParaRPr lang="en-US" sz="2200">
              <a:latin typeface="Calibri "/>
            </a:endParaRPr>
          </a:p>
          <a:p>
            <a:pPr marL="0" indent="0" algn="just">
              <a:buNone/>
            </a:pPr>
            <a:r>
              <a:rPr lang="vi-VN" sz="2200" b="1">
                <a:latin typeface="Calibri "/>
              </a:rPr>
              <a:t>Xử trí: </a:t>
            </a:r>
            <a:r>
              <a:rPr lang="vi-VN" sz="2200">
                <a:latin typeface="Calibri "/>
              </a:rPr>
              <a:t>Dùng bông vô khuẩn ấn tại chỗ, không day.</a:t>
            </a:r>
            <a:endParaRPr lang="en-US" sz="2200">
              <a:latin typeface="Calibri "/>
            </a:endParaRPr>
          </a:p>
          <a:p>
            <a:pPr marL="0" indent="0" algn="just">
              <a:buNone/>
            </a:pPr>
            <a:r>
              <a:rPr lang="vi-VN" sz="2200" b="1">
                <a:latin typeface="Calibri "/>
              </a:rPr>
              <a:t>6.2.3. Gãy kim:</a:t>
            </a:r>
            <a:endParaRPr lang="en-US" sz="2200">
              <a:latin typeface="Calibri "/>
            </a:endParaRPr>
          </a:p>
          <a:p>
            <a:pPr marL="0" indent="0" algn="just">
              <a:buNone/>
            </a:pPr>
            <a:r>
              <a:rPr lang="vi-VN" sz="2200" b="1">
                <a:latin typeface="Calibri "/>
              </a:rPr>
              <a:t>Xử trí:</a:t>
            </a:r>
            <a:r>
              <a:rPr lang="vi-VN" sz="2200">
                <a:latin typeface="Calibri "/>
              </a:rPr>
              <a:t> </a:t>
            </a:r>
            <a:r>
              <a:rPr lang="en-US" sz="2200">
                <a:latin typeface="Calibri "/>
              </a:rPr>
              <a:t>T</a:t>
            </a:r>
            <a:r>
              <a:rPr lang="vi-VN" sz="2200">
                <a:latin typeface="Calibri "/>
              </a:rPr>
              <a:t>ắt máy điện châm, rút tất cả các kim còn lại. Nếu phần kim gãy còn trồi trên mặt da thì nhẹ nhàng dùng panh có mấu rút kim ra, nếu phần kim gãy nằm trong cơ thì cố định vùng huyệt có kim bị gãy, chuyển ngoại khoa xử trí.</a:t>
            </a:r>
            <a:endParaRPr lang="en-US" sz="2200">
              <a:latin typeface="Calibri "/>
            </a:endParaRPr>
          </a:p>
        </p:txBody>
      </p:sp>
      <p:sp>
        <p:nvSpPr>
          <p:cNvPr id="4" name="Title 1"/>
          <p:cNvSpPr txBox="1">
            <a:spLocks/>
          </p:cNvSpPr>
          <p:nvPr/>
        </p:nvSpPr>
        <p:spPr>
          <a:xfrm>
            <a:off x="929640" y="136525"/>
            <a:ext cx="9665970" cy="56292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2000" smtClean="0"/>
              <a:t>Bài Mẫu: QTKT điện châm</a:t>
            </a:r>
            <a:endParaRPr lang="en-US" sz="2000"/>
          </a:p>
        </p:txBody>
      </p:sp>
    </p:spTree>
    <p:extLst>
      <p:ext uri="{BB962C8B-B14F-4D97-AF65-F5344CB8AC3E}">
        <p14:creationId xmlns:p14="http://schemas.microsoft.com/office/powerpoint/2010/main" val="2642815372"/>
      </p:ext>
    </p:extLst>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5499"/>
          </a:xfrm>
        </p:spPr>
        <p:txBody>
          <a:bodyPr/>
          <a:lstStyle/>
          <a:p>
            <a:r>
              <a:rPr lang="en-US" smtClean="0"/>
              <a:t>Bài Mẫu: QTKT Điện mãng châm</a:t>
            </a:r>
            <a:endParaRPr lang="en-US"/>
          </a:p>
        </p:txBody>
      </p:sp>
      <p:sp>
        <p:nvSpPr>
          <p:cNvPr id="3" name="Content Placeholder 2"/>
          <p:cNvSpPr>
            <a:spLocks noGrp="1"/>
          </p:cNvSpPr>
          <p:nvPr>
            <p:ph idx="1"/>
          </p:nvPr>
        </p:nvSpPr>
        <p:spPr/>
        <p:txBody>
          <a:bodyPr>
            <a:normAutofit/>
          </a:bodyPr>
          <a:lstStyle/>
          <a:p>
            <a:pPr marL="0" indent="228600" algn="just">
              <a:buNone/>
            </a:pPr>
            <a:r>
              <a:rPr lang="de-DE" sz="2200" b="1"/>
              <a:t>1. ĐẠI CƯƠNG</a:t>
            </a:r>
            <a:endParaRPr lang="en-US" sz="2200"/>
          </a:p>
          <a:p>
            <a:pPr marL="0" indent="228600" algn="just">
              <a:buNone/>
            </a:pPr>
            <a:r>
              <a:rPr lang="de-DE" sz="2200"/>
              <a:t>Theo y học hiện đại hội chứng thắt lưng hông là tổn thương phối hợp của bệnh lý cột sống thắt lưng và bệnh của dây thần kinh hông to (thần kinh tọa), triệu chứng thường gặp là đau vùng thắt lưng lan sang hông, chân ở một hoặc hai bên; có thể kèm theo rối loạn cảm giác. Nguyên nhân gây hội chứng thắt lưng hông thường là nguyên nhân cơ học như thoái hoá cột sống, thoát vị đĩa đệm, chấn thương, do lạnh, ... gây ảnh hưởng đến khả năng lao động.</a:t>
            </a:r>
            <a:endParaRPr lang="en-US" sz="2200"/>
          </a:p>
          <a:p>
            <a:pPr marL="0" indent="228600" algn="just">
              <a:buNone/>
            </a:pPr>
            <a:r>
              <a:rPr lang="de-DE" sz="2200"/>
              <a:t> Theo y học cổ truyền hội chứng thắt lưng hông được miêu tả trong phạm vi chứng tý với bệnh danh yêu cước thống, tọa cốt phong. Nguyên nhân thường do phong, hàn, thấp, nhiệt xâm phạm vào kinh Bàng quang và kinh Đởm; do can thận hư, huyết ứ gây ra.</a:t>
            </a:r>
            <a:endParaRPr lang="en-US" sz="2200"/>
          </a:p>
        </p:txBody>
      </p:sp>
      <p:sp>
        <p:nvSpPr>
          <p:cNvPr id="4" name="Title 1"/>
          <p:cNvSpPr txBox="1">
            <a:spLocks/>
          </p:cNvSpPr>
          <p:nvPr/>
        </p:nvSpPr>
        <p:spPr>
          <a:xfrm>
            <a:off x="640080" y="868045"/>
            <a:ext cx="10713720" cy="66709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smtClean="0">
                <a:latin typeface="+mn-lt"/>
              </a:rPr>
              <a:t>ĐIỆN MÃNG CHÂM ĐIỀU TRỊ HỘI CHỨNG THẮT LƯNG HÔNG</a:t>
            </a:r>
            <a:endParaRPr lang="en-US" sz="3000" b="1">
              <a:latin typeface="+mn-lt"/>
            </a:endParaRPr>
          </a:p>
        </p:txBody>
      </p:sp>
    </p:spTree>
    <p:extLst>
      <p:ext uri="{BB962C8B-B14F-4D97-AF65-F5344CB8AC3E}">
        <p14:creationId xmlns:p14="http://schemas.microsoft.com/office/powerpoint/2010/main" val="790839912"/>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100" y="215900"/>
            <a:ext cx="11417300" cy="6540500"/>
          </a:xfrm>
        </p:spPr>
        <p:txBody>
          <a:bodyPr>
            <a:noAutofit/>
          </a:bodyPr>
          <a:lstStyle/>
          <a:p>
            <a:pPr marL="0" indent="292100" algn="just">
              <a:buNone/>
            </a:pPr>
            <a:r>
              <a:rPr lang="de-DE" sz="2200" b="1"/>
              <a:t>2. CHỈ ĐỊNH</a:t>
            </a:r>
            <a:endParaRPr lang="en-US" sz="2200"/>
          </a:p>
          <a:p>
            <a:pPr marL="0" indent="292100" algn="just">
              <a:buNone/>
            </a:pPr>
            <a:r>
              <a:rPr lang="de-DE" sz="2200"/>
              <a:t>Hội chứng thắt lưng hông.</a:t>
            </a:r>
            <a:endParaRPr lang="en-US" sz="2200"/>
          </a:p>
          <a:p>
            <a:pPr marL="0" indent="292100" algn="just">
              <a:buNone/>
            </a:pPr>
            <a:r>
              <a:rPr lang="de-DE" sz="2200" b="1"/>
              <a:t>3. CHỐNG CHỈ ĐỊNH</a:t>
            </a:r>
            <a:endParaRPr lang="en-US" sz="2200"/>
          </a:p>
          <a:p>
            <a:pPr marL="0" indent="292100" algn="just">
              <a:buNone/>
            </a:pPr>
            <a:r>
              <a:rPr lang="vi-VN" sz="2200">
                <a:latin typeface="Calibri "/>
              </a:rPr>
              <a:t>- Người bệnh đang sốt, mất nước, mất máu, đang mắc bệnh truyền nhiễm cấp tính.</a:t>
            </a:r>
            <a:endParaRPr lang="en-US" sz="2200">
              <a:latin typeface="Calibri "/>
            </a:endParaRPr>
          </a:p>
          <a:p>
            <a:pPr marL="0" indent="292100" algn="just">
              <a:buNone/>
            </a:pPr>
            <a:r>
              <a:rPr lang="vi-VN" sz="2200">
                <a:latin typeface="Calibri "/>
              </a:rPr>
              <a:t>- Người bệnh đang trong tình trạng cấp cứu. </a:t>
            </a:r>
            <a:endParaRPr lang="en-US" sz="2200">
              <a:latin typeface="Calibri "/>
            </a:endParaRPr>
          </a:p>
          <a:p>
            <a:pPr marL="0" indent="292100" algn="just">
              <a:buNone/>
            </a:pPr>
            <a:r>
              <a:rPr lang="vi-VN" sz="2200">
                <a:latin typeface="Calibri "/>
              </a:rPr>
              <a:t>- Da bị tổn thương, có khối u ác tính ở vùng châm.</a:t>
            </a:r>
            <a:endParaRPr lang="en-US" sz="2200">
              <a:latin typeface="Calibri "/>
            </a:endParaRPr>
          </a:p>
          <a:p>
            <a:pPr marL="0" indent="292100" algn="just">
              <a:buNone/>
            </a:pPr>
            <a:r>
              <a:rPr lang="vi-VN" sz="2200">
                <a:latin typeface="Calibri "/>
              </a:rPr>
              <a:t>- Các bệnh ưa chảy máu, vùng đang chảy máu, xuất huyết dưới da.</a:t>
            </a:r>
            <a:endParaRPr lang="en-US" sz="2200">
              <a:latin typeface="Calibri "/>
            </a:endParaRPr>
          </a:p>
          <a:p>
            <a:pPr marL="0" indent="292100" algn="just">
              <a:buNone/>
            </a:pPr>
            <a:r>
              <a:rPr lang="vi-VN" sz="2200">
                <a:latin typeface="Calibri "/>
              </a:rPr>
              <a:t>- Hội chứng thắt lưng hông do nhiễm trùng, có chỉ định ngoại khoa: có kèm hội chứng đuôi ngựa, hội chứng chèn ép tuỷ; do chấn thương vỡ, trượt đốt sống, …</a:t>
            </a:r>
            <a:endParaRPr lang="en-US" sz="2200">
              <a:latin typeface="Calibri "/>
            </a:endParaRPr>
          </a:p>
          <a:p>
            <a:pPr marL="0" indent="292100" algn="just">
              <a:buNone/>
            </a:pPr>
            <a:r>
              <a:rPr lang="en-US" sz="2200">
                <a:latin typeface="Calibri "/>
              </a:rPr>
              <a:t>- Phụ nữ có thai.</a:t>
            </a:r>
          </a:p>
          <a:p>
            <a:pPr marL="0" indent="292100" algn="just">
              <a:buNone/>
            </a:pPr>
            <a:r>
              <a:rPr lang="vi-VN" sz="2200" b="1">
                <a:latin typeface="Calibri "/>
              </a:rPr>
              <a:t>* Thận trọng:</a:t>
            </a:r>
            <a:endParaRPr lang="en-US" sz="2200">
              <a:latin typeface="Calibri "/>
            </a:endParaRPr>
          </a:p>
          <a:p>
            <a:pPr marL="0" indent="292100" algn="just">
              <a:buNone/>
            </a:pPr>
            <a:r>
              <a:rPr lang="vi-VN" sz="2200">
                <a:latin typeface="Calibri "/>
              </a:rPr>
              <a:t>- Phụ nữ đa kinh.</a:t>
            </a:r>
            <a:endParaRPr lang="en-US" sz="2200">
              <a:latin typeface="Calibri "/>
            </a:endParaRPr>
          </a:p>
          <a:p>
            <a:pPr marL="0" indent="292100" algn="just">
              <a:buNone/>
            </a:pPr>
            <a:r>
              <a:rPr lang="vi-VN" sz="2200">
                <a:latin typeface="Calibri "/>
              </a:rPr>
              <a:t>- Giai đoạn nặng của bệnh: suy tim, suy gan, suy thận; cơ thể suy kiệt nặng.</a:t>
            </a:r>
            <a:endParaRPr lang="en-US" sz="2200">
              <a:latin typeface="Calibri "/>
            </a:endParaRPr>
          </a:p>
          <a:p>
            <a:pPr marL="0" indent="292100" algn="just">
              <a:buNone/>
            </a:pPr>
            <a:r>
              <a:rPr lang="vi-VN" sz="2200">
                <a:latin typeface="Calibri "/>
              </a:rPr>
              <a:t>- Sau ăn quá no hoặc quá đói. </a:t>
            </a:r>
            <a:endParaRPr lang="en-US" sz="2200">
              <a:latin typeface="Calibri "/>
            </a:endParaRPr>
          </a:p>
          <a:p>
            <a:pPr marL="0" indent="292100" algn="just">
              <a:buNone/>
            </a:pPr>
            <a:r>
              <a:rPr lang="vi-VN" sz="2200">
                <a:latin typeface="Calibri "/>
              </a:rPr>
              <a:t>- Người bệnh có nguy cơ chảy máu. </a:t>
            </a:r>
            <a:endParaRPr lang="en-US" sz="2200">
              <a:latin typeface="Calibri "/>
            </a:endParaRPr>
          </a:p>
          <a:p>
            <a:pPr marL="0" indent="292100" algn="just">
              <a:buNone/>
            </a:pPr>
            <a:r>
              <a:rPr lang="vi-VN" sz="2200">
                <a:latin typeface="Calibri "/>
              </a:rPr>
              <a:t>- Người bệnh đái tháo đường.</a:t>
            </a:r>
            <a:endParaRPr lang="en-US" sz="2200">
              <a:latin typeface="Calibri "/>
            </a:endParaRPr>
          </a:p>
          <a:p>
            <a:pPr marL="0" indent="292100" algn="just">
              <a:buNone/>
            </a:pPr>
            <a:endParaRPr lang="en-US" sz="2200"/>
          </a:p>
        </p:txBody>
      </p:sp>
      <p:sp>
        <p:nvSpPr>
          <p:cNvPr id="4" name="Title 1"/>
          <p:cNvSpPr>
            <a:spLocks noGrp="1"/>
          </p:cNvSpPr>
          <p:nvPr>
            <p:ph type="title"/>
          </p:nvPr>
        </p:nvSpPr>
        <p:spPr>
          <a:xfrm>
            <a:off x="838200" y="1"/>
            <a:ext cx="9723120" cy="825499"/>
          </a:xfrm>
        </p:spPr>
        <p:txBody>
          <a:bodyPr>
            <a:normAutofit/>
          </a:bodyPr>
          <a:lstStyle/>
          <a:p>
            <a:pPr algn="r"/>
            <a:r>
              <a:rPr lang="en-US" sz="2000" smtClean="0"/>
              <a:t>Bài Mẫu: QTKT Điện mãng châm</a:t>
            </a:r>
            <a:endParaRPr lang="en-US" sz="2000"/>
          </a:p>
        </p:txBody>
      </p:sp>
    </p:spTree>
    <p:extLst>
      <p:ext uri="{BB962C8B-B14F-4D97-AF65-F5344CB8AC3E}">
        <p14:creationId xmlns:p14="http://schemas.microsoft.com/office/powerpoint/2010/main" val="3512059010"/>
      </p:ext>
    </p:extLst>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371" y="365125"/>
            <a:ext cx="11020324" cy="1325563"/>
          </a:xfrm>
        </p:spPr>
        <p:txBody>
          <a:bodyPr>
            <a:normAutofit/>
          </a:bodyPr>
          <a:lstStyle/>
          <a:p>
            <a:r>
              <a:rPr lang="en-US" sz="4000" b="1" smtClean="0"/>
              <a:t>Tổng số hướng dẫn QTKT </a:t>
            </a:r>
            <a:r>
              <a:rPr lang="en-US" sz="4000" b="1" smtClean="0"/>
              <a:t>đã </a:t>
            </a:r>
            <a:r>
              <a:rPr lang="en-US" sz="4000" b="1" smtClean="0"/>
              <a:t>sửa đổi: </a:t>
            </a:r>
            <a:r>
              <a:rPr lang="en-US" sz="4000" b="1" smtClean="0"/>
              <a:t>315 QTKT</a:t>
            </a:r>
            <a:endParaRPr lang="en-US" sz="4000" b="1"/>
          </a:p>
        </p:txBody>
      </p:sp>
      <p:sp>
        <p:nvSpPr>
          <p:cNvPr id="3" name="Content Placeholder 2"/>
          <p:cNvSpPr>
            <a:spLocks noGrp="1"/>
          </p:cNvSpPr>
          <p:nvPr>
            <p:ph idx="1"/>
          </p:nvPr>
        </p:nvSpPr>
        <p:spPr/>
        <p:txBody>
          <a:bodyPr/>
          <a:lstStyle/>
          <a:p>
            <a:r>
              <a:rPr lang="en-US" smtClean="0"/>
              <a:t>Năm 2018: </a:t>
            </a:r>
            <a:r>
              <a:rPr lang="en-US" b="1" smtClean="0"/>
              <a:t>101 Quy trình kỹ thuật </a:t>
            </a:r>
            <a:r>
              <a:rPr lang="en-US" smtClean="0"/>
              <a:t>gồm: </a:t>
            </a:r>
            <a:r>
              <a:rPr lang="en-US" b="1" smtClean="0"/>
              <a:t>61 QTKT</a:t>
            </a:r>
            <a:r>
              <a:rPr lang="en-US" smtClean="0"/>
              <a:t> Xoa bóp bấm huyệt và </a:t>
            </a:r>
            <a:r>
              <a:rPr lang="en-US" b="1" smtClean="0"/>
              <a:t>40 QTKT</a:t>
            </a:r>
            <a:r>
              <a:rPr lang="en-US" smtClean="0"/>
              <a:t> Điện mãng châm.</a:t>
            </a:r>
          </a:p>
          <a:p>
            <a:r>
              <a:rPr lang="en-US" smtClean="0"/>
              <a:t>Năm 2019: </a:t>
            </a:r>
            <a:r>
              <a:rPr lang="en-US" b="1" smtClean="0"/>
              <a:t>119 Quy trình kỹ thuật </a:t>
            </a:r>
            <a:r>
              <a:rPr lang="en-US" smtClean="0"/>
              <a:t>gồm: </a:t>
            </a:r>
            <a:r>
              <a:rPr lang="en-US" b="1" smtClean="0"/>
              <a:t>48 QTKT</a:t>
            </a:r>
            <a:r>
              <a:rPr lang="en-US" smtClean="0"/>
              <a:t> Điện châm và </a:t>
            </a:r>
            <a:r>
              <a:rPr lang="en-US" b="1" smtClean="0"/>
              <a:t>71 QTKT </a:t>
            </a:r>
            <a:r>
              <a:rPr lang="en-US" smtClean="0"/>
              <a:t>Thủy châm.</a:t>
            </a:r>
          </a:p>
          <a:p>
            <a:r>
              <a:rPr lang="en-US" smtClean="0"/>
              <a:t>Năm 2020: </a:t>
            </a:r>
            <a:r>
              <a:rPr lang="en-US" b="1" smtClean="0"/>
              <a:t>95 Quy trình kỹ thuật </a:t>
            </a:r>
            <a:r>
              <a:rPr lang="en-US" smtClean="0"/>
              <a:t>gồm: </a:t>
            </a:r>
            <a:r>
              <a:rPr lang="en-US" b="1" smtClean="0"/>
              <a:t>46 QTKT</a:t>
            </a:r>
            <a:r>
              <a:rPr lang="en-US" smtClean="0"/>
              <a:t> Nhĩ châm, </a:t>
            </a:r>
            <a:r>
              <a:rPr lang="en-US" b="1" smtClean="0"/>
              <a:t>4 QTKT</a:t>
            </a:r>
            <a:r>
              <a:rPr lang="en-US" smtClean="0"/>
              <a:t> Xoa bóp bấm huyệt, </a:t>
            </a:r>
            <a:r>
              <a:rPr lang="en-US" b="1" smtClean="0"/>
              <a:t>7 QTKT</a:t>
            </a:r>
            <a:r>
              <a:rPr lang="en-US" smtClean="0"/>
              <a:t> Cấy chỉ, </a:t>
            </a:r>
            <a:r>
              <a:rPr lang="en-US" b="1" smtClean="0"/>
              <a:t>38 QTKT</a:t>
            </a:r>
            <a:r>
              <a:rPr lang="en-US" smtClean="0"/>
              <a:t> Cứu</a:t>
            </a:r>
            <a:r>
              <a:rPr lang="en-US" smtClean="0"/>
              <a:t>.</a:t>
            </a:r>
          </a:p>
        </p:txBody>
      </p:sp>
    </p:spTree>
    <p:extLst>
      <p:ext uri="{BB962C8B-B14F-4D97-AF65-F5344CB8AC3E}">
        <p14:creationId xmlns:p14="http://schemas.microsoft.com/office/powerpoint/2010/main" val="2563773636"/>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700" y="101600"/>
            <a:ext cx="11417300" cy="6540500"/>
          </a:xfrm>
        </p:spPr>
        <p:txBody>
          <a:bodyPr>
            <a:noAutofit/>
          </a:bodyPr>
          <a:lstStyle/>
          <a:p>
            <a:pPr marL="0" indent="228600" algn="just">
              <a:buNone/>
            </a:pPr>
            <a:r>
              <a:rPr lang="de-DE" sz="2000" b="1">
                <a:latin typeface="Calibri "/>
              </a:rPr>
              <a:t>4. CHUẨN BỊ</a:t>
            </a:r>
            <a:endParaRPr lang="en-US" sz="2000">
              <a:latin typeface="Calibri "/>
            </a:endParaRPr>
          </a:p>
          <a:p>
            <a:pPr marL="0" indent="228600" algn="just">
              <a:buNone/>
            </a:pPr>
            <a:r>
              <a:rPr lang="de-DE" sz="2000" b="1">
                <a:latin typeface="Calibri "/>
              </a:rPr>
              <a:t>4.1. Người thực hiện</a:t>
            </a:r>
            <a:endParaRPr lang="en-US" sz="2000">
              <a:latin typeface="Calibri "/>
            </a:endParaRPr>
          </a:p>
          <a:p>
            <a:pPr marL="0" indent="228600" algn="just">
              <a:buNone/>
            </a:pPr>
            <a:r>
              <a:rPr lang="de-DE" sz="2000">
                <a:latin typeface="Calibri "/>
              </a:rPr>
              <a:t>Bác sỹ được đào tạo về chuyên ngành Y học cổ truyền, được cấp chứng chỉ hành </a:t>
            </a:r>
            <a:endParaRPr lang="de-DE" sz="2000" smtClean="0">
              <a:latin typeface="Calibri "/>
            </a:endParaRPr>
          </a:p>
          <a:p>
            <a:pPr marL="0" indent="228600" algn="just">
              <a:buNone/>
            </a:pPr>
            <a:r>
              <a:rPr lang="de-DE" sz="2000" smtClean="0">
                <a:latin typeface="Calibri "/>
              </a:rPr>
              <a:t>nghề </a:t>
            </a:r>
            <a:r>
              <a:rPr lang="de-DE" sz="2000">
                <a:latin typeface="Calibri "/>
              </a:rPr>
              <a:t>theo quy định của Luật khám bệnh, chữa bệnh.</a:t>
            </a:r>
            <a:endParaRPr lang="en-US" sz="2000">
              <a:latin typeface="Calibri "/>
            </a:endParaRPr>
          </a:p>
          <a:p>
            <a:pPr marL="0" indent="228600" algn="just">
              <a:buNone/>
            </a:pPr>
            <a:r>
              <a:rPr lang="vi-VN" sz="2000" b="1">
                <a:latin typeface="Calibri "/>
              </a:rPr>
              <a:t>4.2. Trang thiết bị</a:t>
            </a:r>
            <a:endParaRPr lang="en-US" sz="2000">
              <a:latin typeface="Calibri "/>
            </a:endParaRPr>
          </a:p>
          <a:p>
            <a:pPr marL="0" indent="228600" algn="just">
              <a:buNone/>
            </a:pPr>
            <a:r>
              <a:rPr lang="vi-VN" sz="2000">
                <a:latin typeface="Calibri "/>
              </a:rPr>
              <a:t>- Phòng điều trị hoặc phòng thủ thuật hoặc giường điều trị đảm bảo sự riêng tư cho người bệnh.</a:t>
            </a:r>
            <a:endParaRPr lang="en-US" sz="2000">
              <a:latin typeface="Calibri "/>
            </a:endParaRPr>
          </a:p>
          <a:p>
            <a:pPr marL="0" indent="228600" algn="just">
              <a:buNone/>
            </a:pPr>
            <a:r>
              <a:rPr lang="vi-VN" sz="2000">
                <a:latin typeface="Calibri "/>
              </a:rPr>
              <a:t>- Máy điện châm hai tần số bổ, tả.</a:t>
            </a:r>
            <a:endParaRPr lang="en-US" sz="2000">
              <a:latin typeface="Calibri "/>
            </a:endParaRPr>
          </a:p>
          <a:p>
            <a:pPr marL="0" indent="228600" algn="just">
              <a:buNone/>
            </a:pPr>
            <a:r>
              <a:rPr lang="vi-VN" sz="2000">
                <a:latin typeface="Calibri "/>
              </a:rPr>
              <a:t>- Kim châm cứu vô khuẩn, dài từ 5 cm đến 30 cm, dùng riêng cho từng người.</a:t>
            </a:r>
            <a:endParaRPr lang="en-US" sz="2000">
              <a:latin typeface="Calibri "/>
            </a:endParaRPr>
          </a:p>
          <a:p>
            <a:pPr marL="0" indent="228600" algn="just">
              <a:buNone/>
            </a:pPr>
            <a:r>
              <a:rPr lang="en-US" sz="2000">
                <a:latin typeface="Calibri "/>
              </a:rPr>
              <a:t>- Khay men, kẹp có mấu, bông, cồn 70º.</a:t>
            </a:r>
          </a:p>
          <a:p>
            <a:pPr marL="0" indent="228600" algn="just">
              <a:buNone/>
            </a:pPr>
            <a:r>
              <a:rPr lang="en-US" sz="2000">
                <a:latin typeface="Calibri "/>
              </a:rPr>
              <a:t>- Xà phòng, nước sạch hoặc dung dịch sát khuẩn tay nhanh, ...</a:t>
            </a:r>
          </a:p>
          <a:p>
            <a:pPr marL="0" indent="228600" algn="just">
              <a:buNone/>
            </a:pPr>
            <a:r>
              <a:rPr lang="en-US" sz="2000">
                <a:latin typeface="Calibri "/>
              </a:rPr>
              <a:t>- Ống nghe, dụng cụ đo huyết áp.</a:t>
            </a:r>
          </a:p>
          <a:p>
            <a:pPr marL="0" indent="228600" algn="just">
              <a:buNone/>
            </a:pPr>
            <a:r>
              <a:rPr lang="de-DE" sz="2000">
                <a:latin typeface="Calibri "/>
              </a:rPr>
              <a:t>- Hộp thuốc cấp cứu phản vệ.</a:t>
            </a:r>
            <a:endParaRPr lang="en-US" sz="2000">
              <a:latin typeface="Calibri "/>
            </a:endParaRPr>
          </a:p>
          <a:p>
            <a:pPr marL="0" indent="228600" algn="just">
              <a:buNone/>
            </a:pPr>
            <a:r>
              <a:rPr lang="de-DE" sz="2000" b="1">
                <a:latin typeface="Calibri "/>
              </a:rPr>
              <a:t>4.3. Thầy thuốc, người bệnh </a:t>
            </a:r>
            <a:endParaRPr lang="en-US" sz="2000">
              <a:latin typeface="Calibri "/>
            </a:endParaRPr>
          </a:p>
          <a:p>
            <a:pPr marL="0" indent="228600" algn="just">
              <a:buNone/>
            </a:pPr>
            <a:r>
              <a:rPr lang="de-DE" sz="2000">
                <a:latin typeface="Calibri "/>
              </a:rPr>
              <a:t>- Thầy thuốc: khám và làm hồ sơ bệnh án theo quy định. Tư vấn và hướng dẫn quy trình, vị trí điện mãng châm cho người bệnh. Chọn tư thế người bệnh phù hợp để làm thủ thuật.</a:t>
            </a:r>
            <a:endParaRPr lang="en-US" sz="2000">
              <a:latin typeface="Calibri "/>
            </a:endParaRPr>
          </a:p>
          <a:p>
            <a:pPr marL="0" indent="228600" algn="just">
              <a:buNone/>
            </a:pPr>
            <a:r>
              <a:rPr lang="de-DE" sz="2000">
                <a:latin typeface="Calibri "/>
              </a:rPr>
              <a:t>- Người bệnh: hợp tác với thầy thuốc và bộc lộ vùng cần làm thủ thuật.</a:t>
            </a:r>
            <a:endParaRPr lang="en-US" sz="2000">
              <a:latin typeface="Calibri "/>
            </a:endParaRPr>
          </a:p>
        </p:txBody>
      </p:sp>
      <p:sp>
        <p:nvSpPr>
          <p:cNvPr id="4" name="Title 1"/>
          <p:cNvSpPr>
            <a:spLocks noGrp="1"/>
          </p:cNvSpPr>
          <p:nvPr>
            <p:ph type="title"/>
          </p:nvPr>
        </p:nvSpPr>
        <p:spPr>
          <a:xfrm>
            <a:off x="838200" y="1"/>
            <a:ext cx="9723120" cy="825499"/>
          </a:xfrm>
        </p:spPr>
        <p:txBody>
          <a:bodyPr>
            <a:normAutofit/>
          </a:bodyPr>
          <a:lstStyle/>
          <a:p>
            <a:pPr algn="r"/>
            <a:r>
              <a:rPr lang="en-US" sz="2000" smtClean="0"/>
              <a:t>Bài Mẫu: QTKT Điện mãng châm</a:t>
            </a:r>
            <a:endParaRPr lang="en-US" sz="2000"/>
          </a:p>
        </p:txBody>
      </p:sp>
    </p:spTree>
    <p:extLst>
      <p:ext uri="{BB962C8B-B14F-4D97-AF65-F5344CB8AC3E}">
        <p14:creationId xmlns:p14="http://schemas.microsoft.com/office/powerpoint/2010/main" val="1187646417"/>
      </p:ext>
    </p:extLst>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23348" y="725201"/>
            <a:ext cx="117094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809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80975" algn="just" defTabSz="914400" rtl="0" eaLnBrk="0" fontAlgn="base" latinLnBrk="0" hangingPunct="0">
              <a:lnSpc>
                <a:spcPct val="100000"/>
              </a:lnSpc>
              <a:spcBef>
                <a:spcPct val="0"/>
              </a:spcBef>
              <a:spcAft>
                <a:spcPct val="0"/>
              </a:spcAft>
              <a:buClrTx/>
              <a:buSzTx/>
              <a:buFontTx/>
              <a:buNone/>
              <a:tabLst/>
            </a:pPr>
            <a:r>
              <a:rPr kumimoji="0" lang="de-DE" altLang="en-US" sz="2200" b="1"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5. CÁC BƯỚC TIẾN HÀNH</a:t>
            </a:r>
            <a:endParaRPr kumimoji="0" lang="en-US" altLang="en-US" sz="22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de-DE" altLang="en-US" sz="2200" b="1"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5.1. Thủ thuật:</a:t>
            </a:r>
            <a:endParaRPr kumimoji="0" lang="en-US" altLang="en-US" sz="22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de-DE" altLang="en-US" sz="2200" b="1"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5.1.1. Phác đồ huyệt:</a:t>
            </a:r>
            <a:endParaRPr kumimoji="0" lang="en-US" altLang="en-US" sz="22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kumimoji="0" lang="de-DE" altLang="en-US" sz="22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lang="de-DE" altLang="en-US" sz="220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kumimoji="0" lang="de-DE" altLang="en-US" sz="22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lang="de-DE" altLang="en-US" sz="220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lang="de-DE" altLang="en-US" sz="220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lang="de-DE" altLang="en-US" sz="220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lang="de-DE" altLang="en-US" sz="220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lang="de-DE" altLang="en-US" sz="220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endParaRPr lang="de-DE" altLang="en-US" sz="220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de-DE" altLang="en-US" sz="22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Mỗi </a:t>
            </a:r>
            <a:r>
              <a:rPr kumimoji="0" lang="de-DE" altLang="en-US" sz="22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lần châm chọn 10 - 12 huyệt, huyệt đạo trên (có thể thay đổi các huyệt, huyệt đạo). Trong trường hợp hư chứng thì châm bổ, trong trường hợp thực chứng thì châm tả. </a:t>
            </a:r>
            <a:endParaRPr kumimoji="0" lang="en-US" altLang="en-US" sz="22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de-DE" altLang="en-US" sz="22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 Tùy tình trạng bệnh lý của người bệnh, thầy thuốc lựa chọn, gia giảm số lượng các huyệt trong phác đồ huyệt trên cho phù hợp.</a:t>
            </a:r>
            <a:endParaRPr kumimoji="0" lang="de-DE" altLang="en-US" sz="22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044156905"/>
              </p:ext>
            </p:extLst>
          </p:nvPr>
        </p:nvGraphicFramePr>
        <p:xfrm>
          <a:off x="1675447" y="2037143"/>
          <a:ext cx="8216583" cy="2298065"/>
        </p:xfrm>
        <a:graphic>
          <a:graphicData uri="http://schemas.openxmlformats.org/drawingml/2006/table">
            <a:tbl>
              <a:tblPr firstRow="1" firstCol="1" bandRow="1">
                <a:tableStyleId>{2D5ABB26-0587-4C30-8999-92F81FD0307C}</a:tableStyleId>
              </a:tblPr>
              <a:tblGrid>
                <a:gridCol w="2664862">
                  <a:extLst>
                    <a:ext uri="{9D8B030D-6E8A-4147-A177-3AD203B41FA5}">
                      <a16:colId xmlns:a16="http://schemas.microsoft.com/office/drawing/2014/main" val="3584772464"/>
                    </a:ext>
                  </a:extLst>
                </a:gridCol>
                <a:gridCol w="2663966">
                  <a:extLst>
                    <a:ext uri="{9D8B030D-6E8A-4147-A177-3AD203B41FA5}">
                      <a16:colId xmlns:a16="http://schemas.microsoft.com/office/drawing/2014/main" val="3491390974"/>
                    </a:ext>
                  </a:extLst>
                </a:gridCol>
                <a:gridCol w="2887755">
                  <a:extLst>
                    <a:ext uri="{9D8B030D-6E8A-4147-A177-3AD203B41FA5}">
                      <a16:colId xmlns:a16="http://schemas.microsoft.com/office/drawing/2014/main" val="1612878710"/>
                    </a:ext>
                  </a:extLst>
                </a:gridCol>
              </a:tblGrid>
              <a:tr h="0">
                <a:tc>
                  <a:txBody>
                    <a:bodyPr/>
                    <a:lstStyle/>
                    <a:p>
                      <a:pPr algn="just">
                        <a:lnSpc>
                          <a:spcPct val="115000"/>
                        </a:lnSpc>
                        <a:spcAft>
                          <a:spcPts val="0"/>
                        </a:spcAft>
                      </a:pPr>
                      <a:r>
                        <a:rPr lang="pt-BR" sz="2000">
                          <a:effectLst/>
                        </a:rPr>
                        <a:t>Giáp tích L2 – S1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pt-BR" sz="2000">
                          <a:effectLst/>
                        </a:rPr>
                        <a:t>Trật biên (Bl-54)</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pt-BR" sz="2000">
                          <a:effectLst/>
                        </a:rPr>
                        <a:t>Hoàn khiêu (Gb-30)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0869717"/>
                  </a:ext>
                </a:extLst>
              </a:tr>
              <a:tr h="0">
                <a:tc>
                  <a:txBody>
                    <a:bodyPr/>
                    <a:lstStyle/>
                    <a:p>
                      <a:pPr algn="just">
                        <a:lnSpc>
                          <a:spcPct val="115000"/>
                        </a:lnSpc>
                        <a:spcAft>
                          <a:spcPts val="0"/>
                        </a:spcAft>
                      </a:pPr>
                      <a:r>
                        <a:rPr lang="pt-BR" sz="2000">
                          <a:effectLst/>
                        </a:rPr>
                        <a:t>Ân môn (Bl-37)</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pt-BR" sz="2000">
                          <a:effectLst/>
                        </a:rPr>
                        <a:t>Thừa phù (Bl-36)</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pt-BR" sz="2000">
                          <a:effectLst/>
                        </a:rPr>
                        <a:t>Tất dương quan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5374164"/>
                  </a:ext>
                </a:extLst>
              </a:tr>
              <a:tr h="0">
                <a:tc>
                  <a:txBody>
                    <a:bodyPr/>
                    <a:lstStyle/>
                    <a:p>
                      <a:pPr algn="just">
                        <a:lnSpc>
                          <a:spcPct val="115000"/>
                        </a:lnSpc>
                        <a:spcAft>
                          <a:spcPts val="0"/>
                        </a:spcAft>
                      </a:pPr>
                      <a:r>
                        <a:rPr lang="pt-BR" sz="2000">
                          <a:effectLst/>
                        </a:rPr>
                        <a:t>Phong thị (Gb-31)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pt-BR" sz="2000">
                          <a:effectLst/>
                        </a:rPr>
                        <a:t>Huyền chung (Gb-39)</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pt-BR" sz="2000">
                          <a:effectLst/>
                        </a:rPr>
                        <a:t>Dương lăng tuyền (Gb-34)</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8857611"/>
                  </a:ext>
                </a:extLst>
              </a:tr>
              <a:tr h="0">
                <a:tc>
                  <a:txBody>
                    <a:bodyPr/>
                    <a:lstStyle/>
                    <a:p>
                      <a:pPr algn="just">
                        <a:lnSpc>
                          <a:spcPct val="115000"/>
                        </a:lnSpc>
                        <a:spcAft>
                          <a:spcPts val="0"/>
                        </a:spcAft>
                      </a:pPr>
                      <a:r>
                        <a:rPr lang="pt-BR" sz="2000">
                          <a:effectLst/>
                        </a:rPr>
                        <a:t>Thừa sơn (Bl-57)</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pt-BR" sz="2000">
                          <a:effectLst/>
                        </a:rPr>
                        <a:t>Ủy trung (Bl-40)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de-DE" sz="2000">
                          <a:effectLst/>
                        </a:rPr>
                        <a:t>Dương giao (Gb-35)</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7799292"/>
                  </a:ext>
                </a:extLst>
              </a:tr>
              <a:tr h="0">
                <a:tc>
                  <a:txBody>
                    <a:bodyPr/>
                    <a:lstStyle/>
                    <a:p>
                      <a:pPr algn="just">
                        <a:lnSpc>
                          <a:spcPct val="115000"/>
                        </a:lnSpc>
                        <a:spcAft>
                          <a:spcPts val="0"/>
                        </a:spcAft>
                      </a:pPr>
                      <a:r>
                        <a:rPr lang="de-DE" sz="2000">
                          <a:effectLst/>
                        </a:rPr>
                        <a:t>Quang minh (Gb-37)</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de-DE" sz="2000">
                          <a:effectLst/>
                        </a:rPr>
                        <a:t>Huyền chung (Gb-39)</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de-DE" sz="2000">
                          <a:effectLst/>
                        </a:rPr>
                        <a:t>Bễ quan (St-31)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8176721"/>
                  </a:ext>
                </a:extLst>
              </a:tr>
              <a:tr h="0">
                <a:tc>
                  <a:txBody>
                    <a:bodyPr/>
                    <a:lstStyle/>
                    <a:p>
                      <a:pPr algn="just">
                        <a:lnSpc>
                          <a:spcPct val="115000"/>
                        </a:lnSpc>
                        <a:spcAft>
                          <a:spcPts val="0"/>
                        </a:spcAft>
                      </a:pPr>
                      <a:r>
                        <a:rPr lang="de-DE" sz="2000">
                          <a:effectLst/>
                        </a:rPr>
                        <a:t>Phục thỏ (St-32)</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de-DE" sz="2000">
                          <a:effectLst/>
                        </a:rPr>
                        <a:t>Lương khâu (St-34)</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de-DE" sz="2000">
                          <a:effectLst/>
                        </a:rPr>
                        <a:t>Phi dương (Bl-58)</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6217107"/>
                  </a:ext>
                </a:extLst>
              </a:tr>
              <a:tr h="291465">
                <a:tc>
                  <a:txBody>
                    <a:bodyPr/>
                    <a:lstStyle/>
                    <a:p>
                      <a:pPr algn="just">
                        <a:lnSpc>
                          <a:spcPct val="115000"/>
                        </a:lnSpc>
                        <a:spcAft>
                          <a:spcPts val="0"/>
                        </a:spcAft>
                      </a:pPr>
                      <a:r>
                        <a:rPr lang="de-DE" sz="2000">
                          <a:effectLst/>
                        </a:rPr>
                        <a:t>Phụ dương (Bl-59)</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de-DE" sz="2000">
                          <a:effectLst/>
                        </a:rPr>
                        <a:t>Côn lôn (Bl-60)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de-DE" sz="2000">
                          <a:effectLst/>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29326043"/>
                  </a:ext>
                </a:extLst>
              </a:tr>
            </a:tbl>
          </a:graphicData>
        </a:graphic>
      </p:graphicFrame>
      <p:sp>
        <p:nvSpPr>
          <p:cNvPr id="5" name="Title 1"/>
          <p:cNvSpPr>
            <a:spLocks noGrp="1"/>
          </p:cNvSpPr>
          <p:nvPr>
            <p:ph type="title"/>
          </p:nvPr>
        </p:nvSpPr>
        <p:spPr>
          <a:xfrm>
            <a:off x="838200" y="22861"/>
            <a:ext cx="9723120" cy="825499"/>
          </a:xfrm>
        </p:spPr>
        <p:txBody>
          <a:bodyPr>
            <a:normAutofit/>
          </a:bodyPr>
          <a:lstStyle/>
          <a:p>
            <a:pPr algn="r"/>
            <a:r>
              <a:rPr lang="en-US" sz="2000" smtClean="0"/>
              <a:t>Bài Mẫu: QTKT Điện mãng châm</a:t>
            </a:r>
            <a:endParaRPr lang="en-US" sz="2000"/>
          </a:p>
        </p:txBody>
      </p:sp>
    </p:spTree>
    <p:extLst>
      <p:ext uri="{BB962C8B-B14F-4D97-AF65-F5344CB8AC3E}">
        <p14:creationId xmlns:p14="http://schemas.microsoft.com/office/powerpoint/2010/main" val="620889183"/>
      </p:ext>
    </p:extLst>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700" y="101600"/>
            <a:ext cx="11417300" cy="6540500"/>
          </a:xfrm>
        </p:spPr>
        <p:txBody>
          <a:bodyPr>
            <a:normAutofit/>
          </a:bodyPr>
          <a:lstStyle/>
          <a:p>
            <a:pPr marL="0" indent="228600" algn="just">
              <a:buNone/>
            </a:pPr>
            <a:r>
              <a:rPr lang="de-DE" sz="2200" b="1">
                <a:latin typeface="Calibri" panose="020F0502020204030204" pitchFamily="34" charset="0"/>
                <a:cs typeface="Calibri" panose="020F0502020204030204" pitchFamily="34" charset="0"/>
              </a:rPr>
              <a:t>5.1.2. Kỹ thuật châm:</a:t>
            </a:r>
            <a:endParaRPr lang="en-US" sz="2200">
              <a:latin typeface="Calibri" panose="020F0502020204030204" pitchFamily="34" charset="0"/>
              <a:cs typeface="Calibri" panose="020F0502020204030204" pitchFamily="34" charset="0"/>
            </a:endParaRPr>
          </a:p>
          <a:p>
            <a:pPr marL="0" indent="228600" algn="just">
              <a:buNone/>
            </a:pPr>
            <a:r>
              <a:rPr lang="de-DE" sz="2200">
                <a:latin typeface="Calibri" panose="020F0502020204030204" pitchFamily="34" charset="0"/>
                <a:cs typeface="Calibri" panose="020F0502020204030204" pitchFamily="34" charset="0"/>
              </a:rPr>
              <a:t>- </a:t>
            </a:r>
            <a:r>
              <a:rPr lang="vi-VN" sz="2200">
                <a:latin typeface="Calibri" panose="020F0502020204030204" pitchFamily="34" charset="0"/>
                <a:cs typeface="Calibri" panose="020F0502020204030204" pitchFamily="34" charset="0"/>
              </a:rPr>
              <a:t>Xác định</a:t>
            </a:r>
            <a:r>
              <a:rPr lang="de-DE" sz="2200">
                <a:latin typeface="Calibri" panose="020F0502020204030204" pitchFamily="34" charset="0"/>
                <a:cs typeface="Calibri" panose="020F0502020204030204" pitchFamily="34" charset="0"/>
              </a:rPr>
              <a:t> huyệt</a:t>
            </a:r>
            <a:r>
              <a:rPr lang="vi-VN" sz="2200">
                <a:latin typeface="Calibri" panose="020F0502020204030204" pitchFamily="34" charset="0"/>
                <a:cs typeface="Calibri" panose="020F0502020204030204" pitchFamily="34" charset="0"/>
              </a:rPr>
              <a:t> và sát khuẩn da vùng huyệt</a:t>
            </a:r>
            <a:r>
              <a:rPr lang="en-US" sz="2200">
                <a:latin typeface="Calibri" panose="020F0502020204030204" pitchFamily="34" charset="0"/>
                <a:cs typeface="Calibri" panose="020F0502020204030204" pitchFamily="34" charset="0"/>
              </a:rPr>
              <a:t>.</a:t>
            </a:r>
          </a:p>
          <a:p>
            <a:pPr marL="0" indent="228600" algn="just">
              <a:buNone/>
            </a:pPr>
            <a:r>
              <a:rPr lang="vi-VN" sz="2200">
                <a:latin typeface="Calibri" panose="020F0502020204030204" pitchFamily="34" charset="0"/>
                <a:cs typeface="Calibri" panose="020F0502020204030204" pitchFamily="34" charset="0"/>
              </a:rPr>
              <a:t>- Châm kim vào huyệt theo các thì sau:</a:t>
            </a:r>
            <a:endParaRPr lang="en-US" sz="2200">
              <a:latin typeface="Calibri" panose="020F0502020204030204" pitchFamily="34" charset="0"/>
              <a:cs typeface="Calibri" panose="020F0502020204030204" pitchFamily="34" charset="0"/>
            </a:endParaRPr>
          </a:p>
          <a:p>
            <a:pPr marL="0" lvl="0" indent="228600" algn="just">
              <a:buNone/>
            </a:pPr>
            <a:r>
              <a:rPr lang="vi-VN" sz="2200">
                <a:latin typeface="Calibri" panose="020F0502020204030204" pitchFamily="34" charset="0"/>
                <a:cs typeface="Calibri" panose="020F0502020204030204" pitchFamily="34" charset="0"/>
              </a:rPr>
              <a:t>Thì 1: Dùng ngón tay cái và ngón trỏ ấn và căng da vùng huyệt; Tay kia châm kim nhanh qua da vùng huyệt.</a:t>
            </a:r>
            <a:endParaRPr lang="en-US" sz="2200">
              <a:latin typeface="Calibri" panose="020F0502020204030204" pitchFamily="34" charset="0"/>
              <a:cs typeface="Calibri" panose="020F0502020204030204" pitchFamily="34" charset="0"/>
            </a:endParaRPr>
          </a:p>
          <a:p>
            <a:pPr marL="0" lvl="0" indent="228600" algn="just">
              <a:buNone/>
            </a:pPr>
            <a:r>
              <a:rPr lang="vi-VN" sz="2200">
                <a:latin typeface="Calibri" panose="020F0502020204030204" pitchFamily="34" charset="0"/>
                <a:cs typeface="Calibri" panose="020F0502020204030204" pitchFamily="34" charset="0"/>
              </a:rPr>
              <a:t>Thì 2: Đẩy kim từ từ theo hướng xuyên huyệt</a:t>
            </a:r>
            <a:r>
              <a:rPr lang="en-US" sz="2200">
                <a:latin typeface="Calibri" panose="020F0502020204030204" pitchFamily="34" charset="0"/>
                <a:cs typeface="Calibri" panose="020F0502020204030204" pitchFamily="34" charset="0"/>
              </a:rPr>
              <a:t> (</a:t>
            </a:r>
            <a:r>
              <a:rPr lang="pt-BR" sz="2200">
                <a:latin typeface="Calibri" panose="020F0502020204030204" pitchFamily="34" charset="0"/>
                <a:cs typeface="Calibri" panose="020F0502020204030204" pitchFamily="34" charset="0"/>
              </a:rPr>
              <a:t>tùy thể trạng của người bệnh, thầy thuốc lựa chọn góc tiến kim cho phù hợp)</a:t>
            </a:r>
            <a:r>
              <a:rPr lang="vi-VN" sz="2200">
                <a:latin typeface="Calibri" panose="020F0502020204030204" pitchFamily="34" charset="0"/>
                <a:cs typeface="Calibri" panose="020F0502020204030204" pitchFamily="34" charset="0"/>
              </a:rPr>
              <a:t>, kích thích kim cho đến khi đạt “Đắc khí” (người bệnh có cảm giác căng, tức, nặng vừa phải, không đau ở vùng huyệt vừa châm kim, thầy thuốc cảm giác kim mút chặt tại vị trí huyệt).</a:t>
            </a:r>
            <a:endParaRPr lang="en-US" sz="2200">
              <a:latin typeface="Calibri" panose="020F0502020204030204" pitchFamily="34" charset="0"/>
              <a:cs typeface="Calibri" panose="020F0502020204030204" pitchFamily="34" charset="0"/>
            </a:endParaRPr>
          </a:p>
          <a:p>
            <a:pPr marL="0" indent="228600" algn="just">
              <a:buNone/>
            </a:pPr>
            <a:r>
              <a:rPr lang="pt-BR" sz="2200">
                <a:latin typeface="Calibri" panose="020F0502020204030204" pitchFamily="34" charset="0"/>
                <a:cs typeface="Calibri" panose="020F0502020204030204" pitchFamily="34" charset="0"/>
              </a:rPr>
              <a:t>- Điện mãng châm: lựa chọn trong các cặp huyệt đạo sau.</a:t>
            </a:r>
            <a:endParaRPr lang="en-US" sz="2200">
              <a:latin typeface="Calibri" panose="020F0502020204030204" pitchFamily="34" charset="0"/>
              <a:cs typeface="Calibri" panose="020F0502020204030204" pitchFamily="34" charset="0"/>
            </a:endParaRPr>
          </a:p>
          <a:p>
            <a:pPr marL="0" indent="228600" algn="just">
              <a:buNone/>
            </a:pPr>
            <a:r>
              <a:rPr lang="pt-BR" sz="2200">
                <a:latin typeface="Calibri" panose="020F0502020204030204" pitchFamily="34" charset="0"/>
                <a:cs typeface="Calibri" panose="020F0502020204030204" pitchFamily="34" charset="0"/>
              </a:rPr>
              <a:t>Giáp tích L2 </a:t>
            </a:r>
            <a:r>
              <a:rPr lang="en-US" sz="2200">
                <a:latin typeface="Calibri" panose="020F0502020204030204" pitchFamily="34" charset="0"/>
                <a:cs typeface="Calibri" panose="020F0502020204030204" pitchFamily="34" charset="0"/>
              </a:rPr>
              <a:t>xuyên </a:t>
            </a:r>
            <a:r>
              <a:rPr lang="pt-BR" sz="2200">
                <a:latin typeface="Calibri" panose="020F0502020204030204" pitchFamily="34" charset="0"/>
                <a:cs typeface="Calibri" panose="020F0502020204030204" pitchFamily="34" charset="0"/>
              </a:rPr>
              <a:t>S1</a:t>
            </a:r>
            <a:endParaRPr lang="en-US" sz="2200">
              <a:latin typeface="Calibri" panose="020F0502020204030204" pitchFamily="34" charset="0"/>
              <a:cs typeface="Calibri" panose="020F0502020204030204" pitchFamily="34" charset="0"/>
            </a:endParaRPr>
          </a:p>
          <a:p>
            <a:pPr marL="0" indent="228600" algn="just">
              <a:buNone/>
            </a:pPr>
            <a:r>
              <a:rPr lang="pt-BR" sz="2200">
                <a:latin typeface="Calibri" panose="020F0502020204030204" pitchFamily="34" charset="0"/>
                <a:cs typeface="Calibri" panose="020F0502020204030204" pitchFamily="34" charset="0"/>
              </a:rPr>
              <a:t>Trật biên (Bl-54) </a:t>
            </a:r>
            <a:r>
              <a:rPr lang="en-US" sz="2200">
                <a:latin typeface="Calibri" panose="020F0502020204030204" pitchFamily="34" charset="0"/>
                <a:cs typeface="Calibri" panose="020F0502020204030204" pitchFamily="34" charset="0"/>
              </a:rPr>
              <a:t>xuyên</a:t>
            </a:r>
            <a:r>
              <a:rPr lang="pt-BR" sz="2200">
                <a:latin typeface="Calibri" panose="020F0502020204030204" pitchFamily="34" charset="0"/>
                <a:cs typeface="Calibri" panose="020F0502020204030204" pitchFamily="34" charset="0"/>
              </a:rPr>
              <a:t> Hoàn khiêu (Gb-30), Ân môn (Bl-37) </a:t>
            </a:r>
            <a:r>
              <a:rPr lang="en-US" sz="2200">
                <a:latin typeface="Calibri" panose="020F0502020204030204" pitchFamily="34" charset="0"/>
                <a:cs typeface="Calibri" panose="020F0502020204030204" pitchFamily="34" charset="0"/>
              </a:rPr>
              <a:t>xuyên</a:t>
            </a:r>
            <a:r>
              <a:rPr lang="pt-BR" sz="2200">
                <a:latin typeface="Calibri" panose="020F0502020204030204" pitchFamily="34" charset="0"/>
                <a:cs typeface="Calibri" panose="020F0502020204030204" pitchFamily="34" charset="0"/>
              </a:rPr>
              <a:t> Thừa phù (Bl-36) (tránh châm vào dây thần kinh hông to).</a:t>
            </a:r>
            <a:endParaRPr lang="en-US" sz="2200">
              <a:latin typeface="Calibri" panose="020F0502020204030204" pitchFamily="34" charset="0"/>
              <a:cs typeface="Calibri" panose="020F0502020204030204" pitchFamily="34" charset="0"/>
            </a:endParaRPr>
          </a:p>
          <a:p>
            <a:pPr marL="0" indent="228600" algn="just">
              <a:buNone/>
            </a:pPr>
            <a:r>
              <a:rPr lang="pt-BR" sz="2200">
                <a:latin typeface="Calibri" panose="020F0502020204030204" pitchFamily="34" charset="0"/>
                <a:cs typeface="Calibri" panose="020F0502020204030204" pitchFamily="34" charset="0"/>
              </a:rPr>
              <a:t>Tất dương quan </a:t>
            </a:r>
            <a:r>
              <a:rPr lang="en-US" sz="2200">
                <a:latin typeface="Calibri" panose="020F0502020204030204" pitchFamily="34" charset="0"/>
                <a:cs typeface="Calibri" panose="020F0502020204030204" pitchFamily="34" charset="0"/>
              </a:rPr>
              <a:t>xuyên</a:t>
            </a:r>
            <a:r>
              <a:rPr lang="pt-BR" sz="2200">
                <a:latin typeface="Calibri" panose="020F0502020204030204" pitchFamily="34" charset="0"/>
                <a:cs typeface="Calibri" panose="020F0502020204030204" pitchFamily="34" charset="0"/>
              </a:rPr>
              <a:t> Phong thị (Gb-31)</a:t>
            </a:r>
            <a:endParaRPr lang="en-US" sz="2200">
              <a:latin typeface="Calibri" panose="020F0502020204030204" pitchFamily="34" charset="0"/>
              <a:cs typeface="Calibri" panose="020F0502020204030204" pitchFamily="34" charset="0"/>
            </a:endParaRPr>
          </a:p>
          <a:p>
            <a:pPr marL="0" indent="228600" algn="just">
              <a:buNone/>
            </a:pPr>
            <a:r>
              <a:rPr lang="pt-BR" sz="2200">
                <a:latin typeface="Calibri" panose="020F0502020204030204" pitchFamily="34" charset="0"/>
                <a:cs typeface="Calibri" panose="020F0502020204030204" pitchFamily="34" charset="0"/>
              </a:rPr>
              <a:t>Huyền chung (Gb-39) </a:t>
            </a:r>
            <a:r>
              <a:rPr lang="en-US" sz="2200">
                <a:latin typeface="Calibri" panose="020F0502020204030204" pitchFamily="34" charset="0"/>
                <a:cs typeface="Calibri" panose="020F0502020204030204" pitchFamily="34" charset="0"/>
              </a:rPr>
              <a:t>xuyên </a:t>
            </a:r>
            <a:r>
              <a:rPr lang="pt-BR" sz="2200">
                <a:latin typeface="Calibri" panose="020F0502020204030204" pitchFamily="34" charset="0"/>
                <a:cs typeface="Calibri" panose="020F0502020204030204" pitchFamily="34" charset="0"/>
              </a:rPr>
              <a:t>Dương lăng tuyền (Gb-34) (tránh châm vào bó mạch thần kinh chày trước).</a:t>
            </a:r>
            <a:endParaRPr lang="en-US" sz="2200">
              <a:latin typeface="Calibri" panose="020F0502020204030204" pitchFamily="34" charset="0"/>
              <a:cs typeface="Calibri" panose="020F0502020204030204" pitchFamily="34" charset="0"/>
            </a:endParaRPr>
          </a:p>
          <a:p>
            <a:pPr marL="0" indent="228600" algn="just">
              <a:buNone/>
            </a:pPr>
            <a:r>
              <a:rPr lang="pt-BR" sz="2200">
                <a:latin typeface="Calibri" panose="020F0502020204030204" pitchFamily="34" charset="0"/>
                <a:cs typeface="Calibri" panose="020F0502020204030204" pitchFamily="34" charset="0"/>
              </a:rPr>
              <a:t>Thừa sơn (Bl-57) </a:t>
            </a:r>
            <a:r>
              <a:rPr lang="en-US" sz="2200">
                <a:latin typeface="Calibri" panose="020F0502020204030204" pitchFamily="34" charset="0"/>
                <a:cs typeface="Calibri" panose="020F0502020204030204" pitchFamily="34" charset="0"/>
              </a:rPr>
              <a:t>xuyên </a:t>
            </a:r>
            <a:r>
              <a:rPr lang="pt-BR" sz="2200">
                <a:latin typeface="Calibri" panose="020F0502020204030204" pitchFamily="34" charset="0"/>
                <a:cs typeface="Calibri" panose="020F0502020204030204" pitchFamily="34" charset="0"/>
              </a:rPr>
              <a:t>Ủy trung (Bl-40) (tránh châm vào bó mạch thần kinh chày sau).</a:t>
            </a:r>
            <a:endParaRPr lang="en-US" sz="2200">
              <a:latin typeface="Calibri" panose="020F0502020204030204" pitchFamily="34" charset="0"/>
              <a:cs typeface="Calibri" panose="020F0502020204030204" pitchFamily="34" charset="0"/>
            </a:endParaRPr>
          </a:p>
          <a:p>
            <a:pPr marL="0" indent="0" algn="just">
              <a:buNone/>
            </a:pPr>
            <a:endParaRPr lang="en-US" sz="2200">
              <a:latin typeface="Calibri" panose="020F0502020204030204" pitchFamily="34" charset="0"/>
              <a:cs typeface="Calibri" panose="020F0502020204030204" pitchFamily="34" charset="0"/>
            </a:endParaRPr>
          </a:p>
        </p:txBody>
      </p:sp>
      <p:sp>
        <p:nvSpPr>
          <p:cNvPr id="4" name="Title 1"/>
          <p:cNvSpPr>
            <a:spLocks noGrp="1"/>
          </p:cNvSpPr>
          <p:nvPr>
            <p:ph type="title"/>
          </p:nvPr>
        </p:nvSpPr>
        <p:spPr>
          <a:xfrm>
            <a:off x="838200" y="1"/>
            <a:ext cx="9723120" cy="825499"/>
          </a:xfrm>
        </p:spPr>
        <p:txBody>
          <a:bodyPr>
            <a:normAutofit/>
          </a:bodyPr>
          <a:lstStyle/>
          <a:p>
            <a:pPr algn="r"/>
            <a:r>
              <a:rPr lang="en-US" sz="2000" smtClean="0"/>
              <a:t>Bài Mẫu: QTKT Điện mãng châm</a:t>
            </a:r>
            <a:endParaRPr lang="en-US" sz="2000"/>
          </a:p>
        </p:txBody>
      </p:sp>
    </p:spTree>
    <p:extLst>
      <p:ext uri="{BB962C8B-B14F-4D97-AF65-F5344CB8AC3E}">
        <p14:creationId xmlns:p14="http://schemas.microsoft.com/office/powerpoint/2010/main" val="1842299095"/>
      </p:ext>
    </p:extLst>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700" y="101600"/>
            <a:ext cx="11417300" cy="6540500"/>
          </a:xfrm>
        </p:spPr>
        <p:txBody>
          <a:bodyPr>
            <a:noAutofit/>
          </a:bodyPr>
          <a:lstStyle/>
          <a:p>
            <a:pPr marL="0" indent="0" algn="just">
              <a:buNone/>
            </a:pPr>
            <a:r>
              <a:rPr lang="pt-BR" sz="2000">
                <a:latin typeface="Calibri" panose="020F0502020204030204" pitchFamily="34" charset="0"/>
                <a:cs typeface="Calibri" panose="020F0502020204030204" pitchFamily="34" charset="0"/>
              </a:rPr>
              <a:t>- Điện châm, hào châm: lựa chọn các huyệt sau.</a:t>
            </a:r>
            <a:endParaRPr lang="en-US" sz="2000">
              <a:latin typeface="Calibri" panose="020F0502020204030204" pitchFamily="34" charset="0"/>
              <a:cs typeface="Calibri" panose="020F0502020204030204" pitchFamily="34" charset="0"/>
            </a:endParaRPr>
          </a:p>
          <a:p>
            <a:pPr marL="0" indent="0" algn="just">
              <a:buNone/>
            </a:pPr>
            <a:r>
              <a:rPr lang="pt-BR" sz="2000">
                <a:latin typeface="Calibri" panose="020F0502020204030204" pitchFamily="34" charset="0"/>
                <a:cs typeface="Calibri" panose="020F0502020204030204" pitchFamily="34" charset="0"/>
              </a:rPr>
              <a:t>Châm tả:</a:t>
            </a:r>
            <a:endParaRPr lang="en-US" sz="2000">
              <a:latin typeface="Calibri" panose="020F0502020204030204" pitchFamily="34" charset="0"/>
              <a:cs typeface="Calibri" panose="020F0502020204030204" pitchFamily="34" charset="0"/>
            </a:endParaRPr>
          </a:p>
          <a:p>
            <a:pPr marL="0" indent="0" algn="just">
              <a:buNone/>
            </a:pPr>
            <a:r>
              <a:rPr lang="de-DE" sz="2000" smtClean="0">
                <a:latin typeface="Calibri" panose="020F0502020204030204" pitchFamily="34" charset="0"/>
                <a:cs typeface="Calibri" panose="020F0502020204030204" pitchFamily="34" charset="0"/>
              </a:rPr>
              <a:t>	Dương </a:t>
            </a:r>
            <a:r>
              <a:rPr lang="de-DE" sz="2000">
                <a:latin typeface="Calibri" panose="020F0502020204030204" pitchFamily="34" charset="0"/>
                <a:cs typeface="Calibri" panose="020F0502020204030204" pitchFamily="34" charset="0"/>
              </a:rPr>
              <a:t>giao (Gb-35) 	Quang minh (Gb-37) 	Huyền chung (Gb-39)</a:t>
            </a:r>
            <a:endParaRPr lang="en-US" sz="2000">
              <a:latin typeface="Calibri" panose="020F0502020204030204" pitchFamily="34" charset="0"/>
              <a:cs typeface="Calibri" panose="020F0502020204030204" pitchFamily="34" charset="0"/>
            </a:endParaRPr>
          </a:p>
          <a:p>
            <a:pPr marL="0" indent="0" algn="just">
              <a:buNone/>
            </a:pPr>
            <a:r>
              <a:rPr lang="de-DE" sz="2000" smtClean="0">
                <a:latin typeface="Calibri" panose="020F0502020204030204" pitchFamily="34" charset="0"/>
                <a:cs typeface="Calibri" panose="020F0502020204030204" pitchFamily="34" charset="0"/>
              </a:rPr>
              <a:t>	Bễ </a:t>
            </a:r>
            <a:r>
              <a:rPr lang="de-DE" sz="2000">
                <a:latin typeface="Calibri" panose="020F0502020204030204" pitchFamily="34" charset="0"/>
                <a:cs typeface="Calibri" panose="020F0502020204030204" pitchFamily="34" charset="0"/>
              </a:rPr>
              <a:t>quan (St-31) 		Phục thỏ (St-32) 		Lương khâu (St-34) </a:t>
            </a:r>
            <a:endParaRPr lang="en-US" sz="2000">
              <a:latin typeface="Calibri" panose="020F0502020204030204" pitchFamily="34" charset="0"/>
              <a:cs typeface="Calibri" panose="020F0502020204030204" pitchFamily="34" charset="0"/>
            </a:endParaRPr>
          </a:p>
          <a:p>
            <a:pPr marL="0" indent="0" algn="just">
              <a:buNone/>
            </a:pPr>
            <a:r>
              <a:rPr lang="de-DE" sz="2000" smtClean="0">
                <a:latin typeface="Calibri" panose="020F0502020204030204" pitchFamily="34" charset="0"/>
                <a:cs typeface="Calibri" panose="020F0502020204030204" pitchFamily="34" charset="0"/>
              </a:rPr>
              <a:t>	Phi </a:t>
            </a:r>
            <a:r>
              <a:rPr lang="de-DE" sz="2000">
                <a:latin typeface="Calibri" panose="020F0502020204030204" pitchFamily="34" charset="0"/>
                <a:cs typeface="Calibri" panose="020F0502020204030204" pitchFamily="34" charset="0"/>
              </a:rPr>
              <a:t>dương (Bl-58) 	</a:t>
            </a:r>
            <a:r>
              <a:rPr lang="de-DE" sz="2000" smtClean="0">
                <a:latin typeface="Calibri" panose="020F0502020204030204" pitchFamily="34" charset="0"/>
                <a:cs typeface="Calibri" panose="020F0502020204030204" pitchFamily="34" charset="0"/>
              </a:rPr>
              <a:t>Phụ </a:t>
            </a:r>
            <a:r>
              <a:rPr lang="de-DE" sz="2000">
                <a:latin typeface="Calibri" panose="020F0502020204030204" pitchFamily="34" charset="0"/>
                <a:cs typeface="Calibri" panose="020F0502020204030204" pitchFamily="34" charset="0"/>
              </a:rPr>
              <a:t>dương (Bl-59) 	</a:t>
            </a:r>
            <a:r>
              <a:rPr lang="de-DE" sz="2000" smtClean="0">
                <a:latin typeface="Calibri" panose="020F0502020204030204" pitchFamily="34" charset="0"/>
                <a:cs typeface="Calibri" panose="020F0502020204030204" pitchFamily="34" charset="0"/>
              </a:rPr>
              <a:t>Côn </a:t>
            </a:r>
            <a:r>
              <a:rPr lang="de-DE" sz="2000">
                <a:latin typeface="Calibri" panose="020F0502020204030204" pitchFamily="34" charset="0"/>
                <a:cs typeface="Calibri" panose="020F0502020204030204" pitchFamily="34" charset="0"/>
              </a:rPr>
              <a:t>lôn (Bl-60)</a:t>
            </a:r>
            <a:endParaRPr lang="en-US" sz="2000">
              <a:latin typeface="Calibri" panose="020F0502020204030204" pitchFamily="34" charset="0"/>
              <a:cs typeface="Calibri" panose="020F0502020204030204" pitchFamily="34" charset="0"/>
            </a:endParaRPr>
          </a:p>
          <a:p>
            <a:pPr marL="0" indent="0" algn="just">
              <a:buNone/>
            </a:pPr>
            <a:r>
              <a:rPr lang="vi-VN" sz="2000">
                <a:latin typeface="Calibri" panose="020F0502020204030204" pitchFamily="34" charset="0"/>
                <a:cs typeface="Calibri" panose="020F0502020204030204" pitchFamily="34" charset="0"/>
              </a:rPr>
              <a:t>- Kích thích huyệt bằng máy điện châm</a:t>
            </a:r>
            <a:endParaRPr lang="en-US" sz="2000">
              <a:latin typeface="Calibri" panose="020F0502020204030204" pitchFamily="34" charset="0"/>
              <a:cs typeface="Calibri" panose="020F0502020204030204" pitchFamily="34" charset="0"/>
            </a:endParaRPr>
          </a:p>
          <a:p>
            <a:pPr marL="0" indent="0" algn="just">
              <a:buNone/>
            </a:pPr>
            <a:r>
              <a:rPr lang="vi-VN" sz="2000">
                <a:latin typeface="Calibri" panose="020F0502020204030204" pitchFamily="34" charset="0"/>
                <a:cs typeface="Calibri" panose="020F0502020204030204" pitchFamily="34" charset="0"/>
              </a:rPr>
              <a:t>Nối cặp dây của máy điện châm với kim đã châm vào huyệt theo tần số bổ hoặc tả của máy điện châm:</a:t>
            </a:r>
            <a:endParaRPr lang="en-US" sz="2000">
              <a:latin typeface="Calibri" panose="020F0502020204030204" pitchFamily="34" charset="0"/>
              <a:cs typeface="Calibri" panose="020F0502020204030204" pitchFamily="34" charset="0"/>
            </a:endParaRPr>
          </a:p>
          <a:p>
            <a:pPr marL="0" indent="0" algn="just">
              <a:buNone/>
            </a:pPr>
            <a:r>
              <a:rPr lang="vi-VN" sz="2000">
                <a:latin typeface="Calibri" panose="020F0502020204030204" pitchFamily="34" charset="0"/>
                <a:cs typeface="Calibri" panose="020F0502020204030204" pitchFamily="34" charset="0"/>
              </a:rPr>
              <a:t>Tần số: Tần số tả từ 5 - 10Hz, tần số bổ từ 1 - 3Hz.</a:t>
            </a:r>
            <a:endParaRPr lang="en-US" sz="2000">
              <a:latin typeface="Calibri" panose="020F0502020204030204" pitchFamily="34" charset="0"/>
              <a:cs typeface="Calibri" panose="020F0502020204030204" pitchFamily="34" charset="0"/>
            </a:endParaRPr>
          </a:p>
          <a:p>
            <a:pPr marL="0" indent="0" algn="just">
              <a:buNone/>
            </a:pPr>
            <a:r>
              <a:rPr lang="vi-VN" sz="2000">
                <a:latin typeface="Calibri" panose="020F0502020204030204" pitchFamily="34" charset="0"/>
                <a:cs typeface="Calibri" panose="020F0502020204030204" pitchFamily="34" charset="0"/>
              </a:rPr>
              <a:t>Cường độ: nâng dần cường độ từ 0 đến 150 microAmpe (tuỳ theo mức chịu đựng của người bệnh). Trong quá trình nâng cường độ, thầy thuốc điều chỉnh cường độ dòng điện theo ngưỡng chịu đựng của từng người bệnh.</a:t>
            </a:r>
            <a:endParaRPr lang="en-US" sz="2000">
              <a:latin typeface="Calibri" panose="020F0502020204030204" pitchFamily="34" charset="0"/>
              <a:cs typeface="Calibri" panose="020F0502020204030204" pitchFamily="34" charset="0"/>
            </a:endParaRPr>
          </a:p>
          <a:p>
            <a:pPr marL="0" indent="0" algn="just">
              <a:buNone/>
            </a:pPr>
            <a:r>
              <a:rPr lang="vi-VN" sz="2000">
                <a:latin typeface="Calibri" panose="020F0502020204030204" pitchFamily="34" charset="0"/>
                <a:cs typeface="Calibri" panose="020F0502020204030204" pitchFamily="34" charset="0"/>
              </a:rPr>
              <a:t>- Kết thúc thời gian lưu kim, rút kim từ từ với các huyệt điện mãng châm (đủ số kim đã thực hiện trên người bệnh), sát khuẩn da vùng huyệt vừa châm.</a:t>
            </a:r>
            <a:endParaRPr lang="en-US" sz="2000">
              <a:latin typeface="Calibri" panose="020F0502020204030204" pitchFamily="34" charset="0"/>
              <a:cs typeface="Calibri" panose="020F0502020204030204" pitchFamily="34" charset="0"/>
            </a:endParaRPr>
          </a:p>
          <a:p>
            <a:pPr marL="0" indent="0" algn="just">
              <a:buNone/>
            </a:pPr>
            <a:r>
              <a:rPr lang="vi-VN" sz="2000" b="1">
                <a:latin typeface="Calibri" panose="020F0502020204030204" pitchFamily="34" charset="0"/>
                <a:cs typeface="Calibri" panose="020F0502020204030204" pitchFamily="34" charset="0"/>
              </a:rPr>
              <a:t>5.2. Liệu trình điều trị</a:t>
            </a:r>
            <a:endParaRPr lang="en-US" sz="2000">
              <a:latin typeface="Calibri" panose="020F0502020204030204" pitchFamily="34" charset="0"/>
              <a:cs typeface="Calibri" panose="020F0502020204030204" pitchFamily="34" charset="0"/>
            </a:endParaRPr>
          </a:p>
          <a:p>
            <a:pPr marL="0" indent="0" algn="just">
              <a:buNone/>
            </a:pPr>
            <a:r>
              <a:rPr lang="vi-VN" sz="2000">
                <a:latin typeface="Calibri" panose="020F0502020204030204" pitchFamily="34" charset="0"/>
                <a:cs typeface="Calibri" panose="020F0502020204030204" pitchFamily="34" charset="0"/>
              </a:rPr>
              <a:t>- Thời gian lưu kim của điện mãng châm 30 phút/lần, 1 lần/ngày</a:t>
            </a:r>
            <a:r>
              <a:rPr lang="en-US" sz="2000">
                <a:latin typeface="Calibri" panose="020F0502020204030204" pitchFamily="34" charset="0"/>
                <a:cs typeface="Calibri" panose="020F0502020204030204" pitchFamily="34" charset="0"/>
              </a:rPr>
              <a:t>.</a:t>
            </a:r>
          </a:p>
          <a:p>
            <a:pPr marL="0" indent="0" algn="just">
              <a:buNone/>
            </a:pPr>
            <a:r>
              <a:rPr lang="vi-VN" sz="2000">
                <a:latin typeface="Calibri" panose="020F0502020204030204" pitchFamily="34" charset="0"/>
                <a:cs typeface="Calibri" panose="020F0502020204030204" pitchFamily="34" charset="0"/>
              </a:rPr>
              <a:t>- Một liệu trình điều trị từ 15 - 30 ngày, tùy theo mức độ và diễn biến của bệnh, có thể tiến hành 2 - 3 liệu trình liên tục.</a:t>
            </a:r>
            <a:endParaRPr lang="en-US" sz="2000">
              <a:latin typeface="Calibri" panose="020F0502020204030204" pitchFamily="34" charset="0"/>
              <a:cs typeface="Calibri" panose="020F0502020204030204" pitchFamily="34" charset="0"/>
            </a:endParaRPr>
          </a:p>
          <a:p>
            <a:pPr marL="0" indent="0" algn="just">
              <a:buNone/>
            </a:pPr>
            <a:endParaRPr lang="en-US" sz="2000">
              <a:latin typeface="Calibri" panose="020F0502020204030204" pitchFamily="34" charset="0"/>
              <a:cs typeface="Calibri" panose="020F0502020204030204" pitchFamily="34" charset="0"/>
            </a:endParaRPr>
          </a:p>
        </p:txBody>
      </p:sp>
      <p:sp>
        <p:nvSpPr>
          <p:cNvPr id="4" name="Title 1"/>
          <p:cNvSpPr>
            <a:spLocks noGrp="1"/>
          </p:cNvSpPr>
          <p:nvPr>
            <p:ph type="title"/>
          </p:nvPr>
        </p:nvSpPr>
        <p:spPr>
          <a:xfrm>
            <a:off x="838200" y="1"/>
            <a:ext cx="9723120" cy="825499"/>
          </a:xfrm>
        </p:spPr>
        <p:txBody>
          <a:bodyPr>
            <a:normAutofit/>
          </a:bodyPr>
          <a:lstStyle/>
          <a:p>
            <a:pPr algn="r"/>
            <a:r>
              <a:rPr lang="en-US" sz="2000" smtClean="0"/>
              <a:t>Bài Mẫu: QTKT Điện mãng châm</a:t>
            </a:r>
            <a:endParaRPr lang="en-US" sz="2000"/>
          </a:p>
        </p:txBody>
      </p:sp>
    </p:spTree>
    <p:extLst>
      <p:ext uri="{BB962C8B-B14F-4D97-AF65-F5344CB8AC3E}">
        <p14:creationId xmlns:p14="http://schemas.microsoft.com/office/powerpoint/2010/main" val="362621588"/>
      </p:ext>
    </p:extLst>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700" y="101600"/>
            <a:ext cx="11417300" cy="6540500"/>
          </a:xfrm>
        </p:spPr>
        <p:txBody>
          <a:bodyPr>
            <a:normAutofit/>
          </a:bodyPr>
          <a:lstStyle/>
          <a:p>
            <a:pPr marL="0" indent="0" algn="just">
              <a:buNone/>
            </a:pPr>
            <a:r>
              <a:rPr lang="vi-VN" sz="2200" b="1">
                <a:latin typeface="Calibri" panose="020F0502020204030204" pitchFamily="34" charset="0"/>
                <a:cs typeface="Calibri" panose="020F0502020204030204" pitchFamily="34" charset="0"/>
              </a:rPr>
              <a:t>6. THEO DÕI VÀ XỬ TRÍ TAI BIẾN</a:t>
            </a:r>
            <a:endParaRPr lang="en-US" sz="2200">
              <a:latin typeface="Calibri" panose="020F0502020204030204" pitchFamily="34" charset="0"/>
              <a:cs typeface="Calibri" panose="020F0502020204030204" pitchFamily="34" charset="0"/>
            </a:endParaRPr>
          </a:p>
          <a:p>
            <a:pPr marL="0" indent="0" algn="just">
              <a:buNone/>
            </a:pPr>
            <a:r>
              <a:rPr lang="vi-VN" sz="2200" b="1">
                <a:latin typeface="Calibri" panose="020F0502020204030204" pitchFamily="34" charset="0"/>
                <a:cs typeface="Calibri" panose="020F0502020204030204" pitchFamily="34" charset="0"/>
              </a:rPr>
              <a:t>6.1. Theo dõi</a:t>
            </a:r>
            <a:endParaRPr lang="en-US" sz="2200">
              <a:latin typeface="Calibri" panose="020F0502020204030204" pitchFamily="34" charset="0"/>
              <a:cs typeface="Calibri" panose="020F0502020204030204" pitchFamily="34" charset="0"/>
            </a:endParaRPr>
          </a:p>
          <a:p>
            <a:pPr marL="0" indent="0" algn="just">
              <a:buNone/>
            </a:pPr>
            <a:r>
              <a:rPr lang="vi-VN" sz="2200">
                <a:latin typeface="Calibri" panose="020F0502020204030204" pitchFamily="34" charset="0"/>
                <a:cs typeface="Calibri" panose="020F0502020204030204" pitchFamily="34" charset="0"/>
              </a:rPr>
              <a:t>Theo dõi tại chỗ và toàn trạng của người bệnh.</a:t>
            </a:r>
            <a:endParaRPr lang="en-US" sz="2200">
              <a:latin typeface="Calibri" panose="020F0502020204030204" pitchFamily="34" charset="0"/>
              <a:cs typeface="Calibri" panose="020F0502020204030204" pitchFamily="34" charset="0"/>
            </a:endParaRPr>
          </a:p>
          <a:p>
            <a:pPr marL="0" indent="0" algn="just">
              <a:buNone/>
            </a:pPr>
            <a:r>
              <a:rPr lang="vi-VN" sz="2200" b="1">
                <a:latin typeface="Calibri" panose="020F0502020204030204" pitchFamily="34" charset="0"/>
                <a:cs typeface="Calibri" panose="020F0502020204030204" pitchFamily="34" charset="0"/>
              </a:rPr>
              <a:t>6.2. Xử trí tai biến:</a:t>
            </a:r>
            <a:endParaRPr lang="en-US" sz="2200">
              <a:latin typeface="Calibri" panose="020F0502020204030204" pitchFamily="34" charset="0"/>
              <a:cs typeface="Calibri" panose="020F0502020204030204" pitchFamily="34" charset="0"/>
            </a:endParaRPr>
          </a:p>
          <a:p>
            <a:pPr marL="0" indent="0" algn="just">
              <a:buNone/>
            </a:pPr>
            <a:r>
              <a:rPr lang="en-US" sz="2200" b="1">
                <a:latin typeface="Calibri" panose="020F0502020204030204" pitchFamily="34" charset="0"/>
                <a:cs typeface="Calibri" panose="020F0502020204030204" pitchFamily="34" charset="0"/>
              </a:rPr>
              <a:t>6.2.1. </a:t>
            </a:r>
            <a:r>
              <a:rPr lang="vi-VN" sz="2200" b="1">
                <a:latin typeface="Calibri" panose="020F0502020204030204" pitchFamily="34" charset="0"/>
                <a:cs typeface="Calibri" panose="020F0502020204030204" pitchFamily="34" charset="0"/>
              </a:rPr>
              <a:t>Vựng châm:</a:t>
            </a:r>
            <a:r>
              <a:rPr lang="vi-VN" sz="2200">
                <a:latin typeface="Calibri" panose="020F0502020204030204" pitchFamily="34" charset="0"/>
                <a:cs typeface="Calibri" panose="020F0502020204030204" pitchFamily="34" charset="0"/>
              </a:rPr>
              <a:t> Người bệnh hoa mắt, chóng mặt, vã mồ hôi, mạch nhanh, sắc mặt nhợt. </a:t>
            </a:r>
            <a:endParaRPr lang="en-US" sz="2200">
              <a:latin typeface="Calibri" panose="020F0502020204030204" pitchFamily="34" charset="0"/>
              <a:cs typeface="Calibri" panose="020F0502020204030204" pitchFamily="34" charset="0"/>
            </a:endParaRPr>
          </a:p>
          <a:p>
            <a:pPr marL="0" indent="0" algn="just">
              <a:buNone/>
            </a:pPr>
            <a:r>
              <a:rPr lang="vi-VN" sz="2200" b="1">
                <a:latin typeface="Calibri" panose="020F0502020204030204" pitchFamily="34" charset="0"/>
                <a:cs typeface="Calibri" panose="020F0502020204030204" pitchFamily="34" charset="0"/>
              </a:rPr>
              <a:t>Xử trí:</a:t>
            </a:r>
            <a:r>
              <a:rPr lang="vi-VN" sz="2200">
                <a:latin typeface="Calibri" panose="020F0502020204030204" pitchFamily="34" charset="0"/>
                <a:cs typeface="Calibri" panose="020F0502020204030204" pitchFamily="34" charset="0"/>
              </a:rPr>
              <a:t> </a:t>
            </a:r>
            <a:r>
              <a:rPr lang="en-US" sz="2200">
                <a:latin typeface="Calibri" panose="020F0502020204030204" pitchFamily="34" charset="0"/>
                <a:cs typeface="Calibri" panose="020F0502020204030204" pitchFamily="34" charset="0"/>
              </a:rPr>
              <a:t>Tắt máy điện châm, rút kim ngay, lau mồ hôi, ủ ấm, tuỳ theo tình trạng vựng châm và bệnh lý kèm theo của từng người bệnh</a:t>
            </a:r>
            <a:r>
              <a:rPr lang="vi-VN" sz="2200">
                <a:latin typeface="Calibri" panose="020F0502020204030204" pitchFamily="34" charset="0"/>
                <a:cs typeface="Calibri" panose="020F0502020204030204" pitchFamily="34" charset="0"/>
              </a:rPr>
              <a:t>, có thể cho uống nước ấm hoặc nước đường ấm hoặc trà gừng ấm, ... nằm nghỉ tại chỗ. Xử trí theo phác đồ điều trị choáng ngất.</a:t>
            </a:r>
            <a:endParaRPr lang="en-US" sz="2200">
              <a:latin typeface="Calibri" panose="020F0502020204030204" pitchFamily="34" charset="0"/>
              <a:cs typeface="Calibri" panose="020F0502020204030204" pitchFamily="34" charset="0"/>
            </a:endParaRPr>
          </a:p>
          <a:p>
            <a:pPr marL="0" indent="0" algn="just">
              <a:buNone/>
            </a:pPr>
            <a:r>
              <a:rPr lang="vi-VN" sz="2200">
                <a:latin typeface="Calibri" panose="020F0502020204030204" pitchFamily="34" charset="0"/>
                <a:cs typeface="Calibri" panose="020F0502020204030204" pitchFamily="34" charset="0"/>
              </a:rPr>
              <a:t>- Theo dõi mạch, nhiệt độ, huyết áp.</a:t>
            </a:r>
            <a:endParaRPr lang="en-US" sz="2200">
              <a:latin typeface="Calibri" panose="020F0502020204030204" pitchFamily="34" charset="0"/>
              <a:cs typeface="Calibri" panose="020F0502020204030204" pitchFamily="34" charset="0"/>
            </a:endParaRPr>
          </a:p>
          <a:p>
            <a:pPr marL="0" indent="0" algn="just">
              <a:buNone/>
            </a:pPr>
            <a:r>
              <a:rPr lang="vi-VN" sz="2200">
                <a:latin typeface="Calibri" panose="020F0502020204030204" pitchFamily="34" charset="0"/>
                <a:cs typeface="Calibri" panose="020F0502020204030204" pitchFamily="34" charset="0"/>
              </a:rPr>
              <a:t>- Dùng thuốc hóa dược (nếu cần).</a:t>
            </a:r>
            <a:endParaRPr lang="en-US" sz="2200">
              <a:latin typeface="Calibri" panose="020F0502020204030204" pitchFamily="34" charset="0"/>
              <a:cs typeface="Calibri" panose="020F0502020204030204" pitchFamily="34" charset="0"/>
            </a:endParaRPr>
          </a:p>
          <a:p>
            <a:pPr marL="0" indent="0" algn="just">
              <a:buNone/>
            </a:pPr>
            <a:r>
              <a:rPr lang="en-US" sz="2200" b="1">
                <a:latin typeface="Calibri" panose="020F0502020204030204" pitchFamily="34" charset="0"/>
                <a:cs typeface="Calibri" panose="020F0502020204030204" pitchFamily="34" charset="0"/>
              </a:rPr>
              <a:t>6.2.2. </a:t>
            </a:r>
            <a:r>
              <a:rPr lang="vi-VN" sz="2200" b="1">
                <a:latin typeface="Calibri" panose="020F0502020204030204" pitchFamily="34" charset="0"/>
                <a:cs typeface="Calibri" panose="020F0502020204030204" pitchFamily="34" charset="0"/>
              </a:rPr>
              <a:t>Chảy máu: </a:t>
            </a:r>
            <a:r>
              <a:rPr lang="vi-VN" sz="2200">
                <a:latin typeface="Calibri" panose="020F0502020204030204" pitchFamily="34" charset="0"/>
                <a:cs typeface="Calibri" panose="020F0502020204030204" pitchFamily="34" charset="0"/>
              </a:rPr>
              <a:t>Máu chảy tại vị trí vừa rút kim.</a:t>
            </a:r>
            <a:endParaRPr lang="en-US" sz="2200">
              <a:latin typeface="Calibri" panose="020F0502020204030204" pitchFamily="34" charset="0"/>
              <a:cs typeface="Calibri" panose="020F0502020204030204" pitchFamily="34" charset="0"/>
            </a:endParaRPr>
          </a:p>
          <a:p>
            <a:pPr marL="0" indent="0" algn="just">
              <a:buNone/>
            </a:pPr>
            <a:r>
              <a:rPr lang="vi-VN" sz="2200" b="1">
                <a:latin typeface="Calibri" panose="020F0502020204030204" pitchFamily="34" charset="0"/>
                <a:cs typeface="Calibri" panose="020F0502020204030204" pitchFamily="34" charset="0"/>
              </a:rPr>
              <a:t>Xử trí: </a:t>
            </a:r>
            <a:r>
              <a:rPr lang="vi-VN" sz="2200">
                <a:latin typeface="Calibri" panose="020F0502020204030204" pitchFamily="34" charset="0"/>
                <a:cs typeface="Calibri" panose="020F0502020204030204" pitchFamily="34" charset="0"/>
              </a:rPr>
              <a:t>Dùng bông vô khuẩn ấn tại chỗ, không day.</a:t>
            </a:r>
            <a:endParaRPr lang="en-US" sz="2200">
              <a:latin typeface="Calibri" panose="020F0502020204030204" pitchFamily="34" charset="0"/>
              <a:cs typeface="Calibri" panose="020F0502020204030204" pitchFamily="34" charset="0"/>
            </a:endParaRPr>
          </a:p>
          <a:p>
            <a:pPr marL="0" indent="0" algn="just">
              <a:buNone/>
            </a:pPr>
            <a:r>
              <a:rPr lang="en-US" sz="2200" b="1">
                <a:latin typeface="Calibri" panose="020F0502020204030204" pitchFamily="34" charset="0"/>
                <a:cs typeface="Calibri" panose="020F0502020204030204" pitchFamily="34" charset="0"/>
              </a:rPr>
              <a:t>6.2.3. </a:t>
            </a:r>
            <a:r>
              <a:rPr lang="vi-VN" sz="2200" b="1">
                <a:latin typeface="Calibri" panose="020F0502020204030204" pitchFamily="34" charset="0"/>
                <a:cs typeface="Calibri" panose="020F0502020204030204" pitchFamily="34" charset="0"/>
              </a:rPr>
              <a:t>Gãy kim:</a:t>
            </a:r>
            <a:endParaRPr lang="en-US" sz="2200">
              <a:latin typeface="Calibri" panose="020F0502020204030204" pitchFamily="34" charset="0"/>
              <a:cs typeface="Calibri" panose="020F0502020204030204" pitchFamily="34" charset="0"/>
            </a:endParaRPr>
          </a:p>
          <a:p>
            <a:pPr marL="0" indent="0" algn="just">
              <a:buNone/>
            </a:pPr>
            <a:r>
              <a:rPr lang="vi-VN" sz="2200" b="1">
                <a:latin typeface="Calibri" panose="020F0502020204030204" pitchFamily="34" charset="0"/>
                <a:cs typeface="Calibri" panose="020F0502020204030204" pitchFamily="34" charset="0"/>
              </a:rPr>
              <a:t>Xử trí: </a:t>
            </a:r>
            <a:r>
              <a:rPr lang="vi-VN" sz="2200">
                <a:latin typeface="Calibri" panose="020F0502020204030204" pitchFamily="34" charset="0"/>
                <a:cs typeface="Calibri" panose="020F0502020204030204" pitchFamily="34" charset="0"/>
              </a:rPr>
              <a:t>Tắt máy điện châm, rút tất cả các kim còn lại. Nếu phần kim gãy còn trồi trên mặt da thì nhẹ nhàng dùng panh có mấu rút kim ra, nếu phần kim gãy nằm trong cơ thì cố định vùng huyệt có kim bị gãy, chuyển ngoại khoa xử trí.</a:t>
            </a:r>
            <a:endParaRPr lang="en-US" sz="2200">
              <a:latin typeface="Calibri" panose="020F0502020204030204" pitchFamily="34" charset="0"/>
              <a:cs typeface="Calibri" panose="020F0502020204030204" pitchFamily="34" charset="0"/>
            </a:endParaRPr>
          </a:p>
        </p:txBody>
      </p:sp>
      <p:sp>
        <p:nvSpPr>
          <p:cNvPr id="4" name="Title 1"/>
          <p:cNvSpPr>
            <a:spLocks noGrp="1"/>
          </p:cNvSpPr>
          <p:nvPr>
            <p:ph type="title"/>
          </p:nvPr>
        </p:nvSpPr>
        <p:spPr>
          <a:xfrm>
            <a:off x="838200" y="1"/>
            <a:ext cx="9723120" cy="825499"/>
          </a:xfrm>
        </p:spPr>
        <p:txBody>
          <a:bodyPr>
            <a:normAutofit/>
          </a:bodyPr>
          <a:lstStyle/>
          <a:p>
            <a:pPr algn="r"/>
            <a:r>
              <a:rPr lang="en-US" sz="2000" smtClean="0"/>
              <a:t>Bài Mẫu: QTKT Điện mãng châm</a:t>
            </a:r>
            <a:endParaRPr lang="en-US" sz="2000"/>
          </a:p>
        </p:txBody>
      </p:sp>
    </p:spTree>
    <p:extLst>
      <p:ext uri="{BB962C8B-B14F-4D97-AF65-F5344CB8AC3E}">
        <p14:creationId xmlns:p14="http://schemas.microsoft.com/office/powerpoint/2010/main" val="2708432729"/>
      </p:ext>
    </p:extLst>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901"/>
            <a:ext cx="10515600" cy="800099"/>
          </a:xfrm>
        </p:spPr>
        <p:txBody>
          <a:bodyPr/>
          <a:lstStyle/>
          <a:p>
            <a:r>
              <a:rPr lang="en-US" smtClean="0"/>
              <a:t>Bài Mẫu: QTKT Thủy châm</a:t>
            </a:r>
            <a:endParaRPr lang="en-US"/>
          </a:p>
        </p:txBody>
      </p:sp>
      <p:sp>
        <p:nvSpPr>
          <p:cNvPr id="3" name="Content Placeholder 2"/>
          <p:cNvSpPr>
            <a:spLocks noGrp="1"/>
          </p:cNvSpPr>
          <p:nvPr>
            <p:ph idx="1"/>
          </p:nvPr>
        </p:nvSpPr>
        <p:spPr>
          <a:xfrm>
            <a:off x="518160" y="1816100"/>
            <a:ext cx="10515600" cy="5389563"/>
          </a:xfrm>
        </p:spPr>
        <p:txBody>
          <a:bodyPr>
            <a:normAutofit/>
          </a:bodyPr>
          <a:lstStyle/>
          <a:p>
            <a:pPr marL="0" indent="228600" algn="just">
              <a:buNone/>
            </a:pPr>
            <a:r>
              <a:rPr lang="en-US" sz="2400" b="1">
                <a:latin typeface="Calibri" panose="020F0502020204030204" pitchFamily="34" charset="0"/>
                <a:cs typeface="Calibri" panose="020F0502020204030204" pitchFamily="34" charset="0"/>
              </a:rPr>
              <a:t>1. ĐẠI CƯƠNG</a:t>
            </a:r>
            <a:endParaRPr lang="en-US" sz="2400">
              <a:latin typeface="Calibri" panose="020F0502020204030204" pitchFamily="34" charset="0"/>
              <a:cs typeface="Calibri" panose="020F0502020204030204" pitchFamily="34" charset="0"/>
            </a:endParaRPr>
          </a:p>
          <a:p>
            <a:pPr marL="0" indent="228600" algn="just">
              <a:buNone/>
            </a:pPr>
            <a:r>
              <a:rPr lang="pt-BR" sz="2400">
                <a:latin typeface="Calibri" panose="020F0502020204030204" pitchFamily="34" charset="0"/>
                <a:cs typeface="Calibri" panose="020F0502020204030204" pitchFamily="34" charset="0"/>
              </a:rPr>
              <a:t>Theo y học hiện đại đau đầu và đau nửa đầu là một triệu chứng thuộc về cảm giác chủ quan của người bệnh, biểu hiện đa dạng về vị trí, tính chất, cường độ. Đau đầu, đau nửa đầu có thể là tiên phát (đau dây thần kinh tam thoa, đau nửa đầu Migrain, đau đầu do căng thẳng, …) hoặc có thể là một triệu chứng do một bệnh cảnh khác gây ra (tăng huyết áp, viêm não, u não, dị dạng mạch não, tác dụng phụ của thuốc, …). </a:t>
            </a:r>
            <a:endParaRPr lang="en-US" sz="2400">
              <a:latin typeface="Calibri" panose="020F0502020204030204" pitchFamily="34" charset="0"/>
              <a:cs typeface="Calibri" panose="020F0502020204030204" pitchFamily="34" charset="0"/>
            </a:endParaRPr>
          </a:p>
          <a:p>
            <a:pPr marL="0" indent="228600" algn="just">
              <a:buNone/>
            </a:pPr>
            <a:r>
              <a:rPr lang="vi-VN" sz="2400">
                <a:latin typeface="Calibri" panose="020F0502020204030204" pitchFamily="34" charset="0"/>
                <a:cs typeface="Calibri" panose="020F0502020204030204" pitchFamily="34" charset="0"/>
              </a:rPr>
              <a:t>Theo y học cổ truyền đau đầu, đau nửa đầu thuộc phạm vi chứng “đầu thống”, do cảm phải ngoại tà, </a:t>
            </a:r>
            <a:r>
              <a:rPr lang="de-DE" sz="2400">
                <a:latin typeface="Calibri" panose="020F0502020204030204" pitchFamily="34" charset="0"/>
                <a:cs typeface="Calibri" panose="020F0502020204030204" pitchFamily="34" charset="0"/>
              </a:rPr>
              <a:t>tiên thiên bất túc, tình chí rối loạn, rối loạn công năng của các tạng phủ, sang thương.</a:t>
            </a:r>
            <a:endParaRPr lang="en-US" sz="2400">
              <a:latin typeface="Calibri" panose="020F0502020204030204" pitchFamily="34" charset="0"/>
              <a:cs typeface="Calibri" panose="020F0502020204030204" pitchFamily="34" charset="0"/>
            </a:endParaRPr>
          </a:p>
          <a:p>
            <a:pPr marL="0" indent="228600" algn="just">
              <a:buNone/>
            </a:pPr>
            <a:r>
              <a:rPr lang="en-US" sz="2400" b="1">
                <a:latin typeface="Calibri" panose="020F0502020204030204" pitchFamily="34" charset="0"/>
                <a:cs typeface="Calibri" panose="020F0502020204030204" pitchFamily="34" charset="0"/>
              </a:rPr>
              <a:t>2. CHỈ ĐỊNH</a:t>
            </a:r>
            <a:endParaRPr lang="en-US" sz="2400">
              <a:latin typeface="Calibri" panose="020F0502020204030204" pitchFamily="34" charset="0"/>
              <a:cs typeface="Calibri" panose="020F0502020204030204" pitchFamily="34" charset="0"/>
            </a:endParaRPr>
          </a:p>
          <a:p>
            <a:pPr marL="0" indent="228600" algn="just">
              <a:buNone/>
            </a:pPr>
            <a:r>
              <a:rPr lang="en-US" sz="2400">
                <a:latin typeface="Calibri" panose="020F0502020204030204" pitchFamily="34" charset="0"/>
                <a:cs typeface="Calibri" panose="020F0502020204030204" pitchFamily="34" charset="0"/>
              </a:rPr>
              <a:t>- Đau đầu, đau nửa đầu do căn nguyên cơ năng.</a:t>
            </a:r>
          </a:p>
          <a:p>
            <a:pPr marL="0" indent="228600" algn="just">
              <a:buNone/>
            </a:pPr>
            <a:r>
              <a:rPr lang="vi-VN" sz="2400">
                <a:latin typeface="Calibri" panose="020F0502020204030204" pitchFamily="34" charset="0"/>
                <a:cs typeface="Calibri" panose="020F0502020204030204" pitchFamily="34" charset="0"/>
              </a:rPr>
              <a:t>- Đau đầu, đau nửa đầu thực thể ở giai đoạn </a:t>
            </a:r>
            <a:r>
              <a:rPr lang="en-US" sz="2400">
                <a:latin typeface="Calibri" panose="020F0502020204030204" pitchFamily="34" charset="0"/>
                <a:cs typeface="Calibri" panose="020F0502020204030204" pitchFamily="34" charset="0"/>
              </a:rPr>
              <a:t>ổn định </a:t>
            </a:r>
            <a:r>
              <a:rPr lang="vi-VN" sz="2400">
                <a:latin typeface="Calibri" panose="020F0502020204030204" pitchFamily="34" charset="0"/>
                <a:cs typeface="Calibri" panose="020F0502020204030204" pitchFamily="34" charset="0"/>
              </a:rPr>
              <a:t>hoặc di chứng.</a:t>
            </a:r>
            <a:endParaRPr lang="en-US" sz="2400">
              <a:latin typeface="Calibri" panose="020F0502020204030204" pitchFamily="34" charset="0"/>
              <a:cs typeface="Calibri" panose="020F0502020204030204" pitchFamily="34" charset="0"/>
            </a:endParaRPr>
          </a:p>
        </p:txBody>
      </p:sp>
      <p:sp>
        <p:nvSpPr>
          <p:cNvPr id="4" name="Title 1"/>
          <p:cNvSpPr txBox="1">
            <a:spLocks/>
          </p:cNvSpPr>
          <p:nvPr/>
        </p:nvSpPr>
        <p:spPr>
          <a:xfrm>
            <a:off x="640080" y="868045"/>
            <a:ext cx="10713720" cy="66709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smtClean="0">
                <a:latin typeface="+mn-lt"/>
              </a:rPr>
              <a:t>THỦY CHÂM ĐIỀU TRỊ ĐAU ĐẦU, ĐAU NỬA ĐẦU</a:t>
            </a:r>
            <a:endParaRPr lang="en-US" sz="3000" b="1">
              <a:latin typeface="+mn-lt"/>
            </a:endParaRPr>
          </a:p>
        </p:txBody>
      </p:sp>
    </p:spTree>
    <p:extLst>
      <p:ext uri="{BB962C8B-B14F-4D97-AF65-F5344CB8AC3E}">
        <p14:creationId xmlns:p14="http://schemas.microsoft.com/office/powerpoint/2010/main" val="3524422779"/>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700" y="491490"/>
            <a:ext cx="11417300" cy="6150610"/>
          </a:xfrm>
        </p:spPr>
        <p:txBody>
          <a:bodyPr>
            <a:normAutofit/>
          </a:bodyPr>
          <a:lstStyle/>
          <a:p>
            <a:pPr marL="0" indent="0" algn="just">
              <a:buNone/>
            </a:pPr>
            <a:r>
              <a:rPr lang="en-US" sz="2200" b="1"/>
              <a:t>3. CHỐNG CHỈ ĐỊNH</a:t>
            </a:r>
            <a:endParaRPr lang="en-US" sz="2200"/>
          </a:p>
          <a:p>
            <a:pPr marL="0" indent="0" algn="just">
              <a:buNone/>
            </a:pPr>
            <a:r>
              <a:rPr lang="vi-VN" sz="2200"/>
              <a:t>- Người bệnh đang sốt, mất nước, mất máu, đang mắc bệnh truyền nhiễm cấp tính.</a:t>
            </a:r>
            <a:endParaRPr lang="en-US" sz="2200"/>
          </a:p>
          <a:p>
            <a:pPr marL="0" indent="0" algn="just">
              <a:buNone/>
            </a:pPr>
            <a:r>
              <a:rPr lang="vi-VN" sz="2200"/>
              <a:t>- Người bệnh </a:t>
            </a:r>
            <a:r>
              <a:rPr lang="en-US" sz="2200"/>
              <a:t>đang trong tình trạng</a:t>
            </a:r>
            <a:r>
              <a:rPr lang="vi-VN" sz="2200"/>
              <a:t> cấp cứu</a:t>
            </a:r>
            <a:r>
              <a:rPr lang="en-US" sz="2200"/>
              <a:t>. </a:t>
            </a:r>
          </a:p>
          <a:p>
            <a:pPr marL="0" indent="0" algn="just">
              <a:buNone/>
            </a:pPr>
            <a:r>
              <a:rPr lang="vi-VN" sz="2200"/>
              <a:t>- Da bị tổn thương, có khối u ác tính ở vùng </a:t>
            </a:r>
            <a:r>
              <a:rPr lang="en-US" sz="2200"/>
              <a:t>thủy </a:t>
            </a:r>
            <a:r>
              <a:rPr lang="vi-VN" sz="2200"/>
              <a:t>châm.</a:t>
            </a:r>
            <a:endParaRPr lang="en-US" sz="2200"/>
          </a:p>
          <a:p>
            <a:pPr marL="0" indent="0" algn="just">
              <a:buNone/>
            </a:pPr>
            <a:r>
              <a:rPr lang="vi-VN" sz="2200"/>
              <a:t>- Các bệnh ưa chảy máu, vùng đang chảy máu, xuất huyết dưới da.</a:t>
            </a:r>
            <a:endParaRPr lang="en-US" sz="2200"/>
          </a:p>
          <a:p>
            <a:pPr marL="0" indent="0" algn="just">
              <a:buNone/>
            </a:pPr>
            <a:r>
              <a:rPr lang="vi-VN" sz="2200"/>
              <a:t>- Đau đầu, đau nửa đầu thực thể giai đoạn cấp.</a:t>
            </a:r>
            <a:endParaRPr lang="en-US" sz="2200"/>
          </a:p>
          <a:p>
            <a:pPr marL="0" indent="0" algn="just">
              <a:buNone/>
            </a:pPr>
            <a:r>
              <a:rPr lang="en-US" sz="2200"/>
              <a:t>- Người bệnh có tiền sử dị ứng với thuốc thuỷ châm.</a:t>
            </a:r>
          </a:p>
          <a:p>
            <a:pPr marL="0" indent="0" algn="just">
              <a:buNone/>
            </a:pPr>
            <a:r>
              <a:rPr lang="vi-VN" sz="2200" b="1"/>
              <a:t>* Thận trọng:</a:t>
            </a:r>
            <a:endParaRPr lang="en-US" sz="2200"/>
          </a:p>
          <a:p>
            <a:pPr marL="0" indent="0" algn="just">
              <a:buNone/>
            </a:pPr>
            <a:r>
              <a:rPr lang="vi-VN" sz="2200"/>
              <a:t>- Phụ nữ có thai, đa kinh.</a:t>
            </a:r>
            <a:endParaRPr lang="en-US" sz="2200"/>
          </a:p>
          <a:p>
            <a:pPr marL="0" indent="0" algn="just">
              <a:buNone/>
            </a:pPr>
            <a:r>
              <a:rPr lang="vi-VN" sz="2200"/>
              <a:t>- Giai đoạn nặng của bệnh: suy tim, suy gan, suy thận; cơ thể suy kiệt nặng.</a:t>
            </a:r>
            <a:endParaRPr lang="en-US" sz="2200"/>
          </a:p>
          <a:p>
            <a:pPr marL="0" indent="0" algn="just">
              <a:buNone/>
            </a:pPr>
            <a:r>
              <a:rPr lang="vi-VN" sz="2200"/>
              <a:t>- Sau ăn quá no hoặc quá đói. </a:t>
            </a:r>
            <a:endParaRPr lang="en-US" sz="2200"/>
          </a:p>
          <a:p>
            <a:pPr marL="0" indent="0" algn="just">
              <a:buNone/>
            </a:pPr>
            <a:r>
              <a:rPr lang="vi-VN" sz="2200"/>
              <a:t>- Người bệnh có nguy cơ chảy máu.</a:t>
            </a:r>
            <a:endParaRPr lang="en-US" sz="2200"/>
          </a:p>
          <a:p>
            <a:pPr marL="0" indent="0" algn="just">
              <a:buNone/>
            </a:pPr>
            <a:r>
              <a:rPr lang="en-US" sz="2200"/>
              <a:t>- Huyệt vùng sát xương, phía dưới là tạng phủ, khớp, dây chằng, thần kinh, mạch máu.</a:t>
            </a:r>
          </a:p>
        </p:txBody>
      </p:sp>
      <p:sp>
        <p:nvSpPr>
          <p:cNvPr id="4" name="Title 1"/>
          <p:cNvSpPr>
            <a:spLocks noGrp="1"/>
          </p:cNvSpPr>
          <p:nvPr>
            <p:ph type="title"/>
          </p:nvPr>
        </p:nvSpPr>
        <p:spPr>
          <a:xfrm>
            <a:off x="838200" y="88901"/>
            <a:ext cx="9631680" cy="699769"/>
          </a:xfrm>
        </p:spPr>
        <p:txBody>
          <a:bodyPr>
            <a:normAutofit/>
          </a:bodyPr>
          <a:lstStyle/>
          <a:p>
            <a:pPr algn="r"/>
            <a:r>
              <a:rPr lang="en-US" sz="2000" smtClean="0"/>
              <a:t>Bài Mẫu: QTKT Thủy châm</a:t>
            </a:r>
            <a:endParaRPr lang="en-US" sz="2000"/>
          </a:p>
        </p:txBody>
      </p:sp>
    </p:spTree>
    <p:extLst>
      <p:ext uri="{BB962C8B-B14F-4D97-AF65-F5344CB8AC3E}">
        <p14:creationId xmlns:p14="http://schemas.microsoft.com/office/powerpoint/2010/main" val="491091841"/>
      </p:ext>
    </p:extLst>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700" y="101600"/>
            <a:ext cx="11417300" cy="6540500"/>
          </a:xfrm>
        </p:spPr>
        <p:txBody>
          <a:bodyPr>
            <a:normAutofit fontScale="85000" lnSpcReduction="10000"/>
          </a:bodyPr>
          <a:lstStyle/>
          <a:p>
            <a:pPr marL="0" indent="0">
              <a:buNone/>
            </a:pPr>
            <a:r>
              <a:rPr lang="en-US" b="1"/>
              <a:t>4. CHUẨN BỊ</a:t>
            </a:r>
            <a:endParaRPr lang="en-US"/>
          </a:p>
          <a:p>
            <a:pPr marL="0" indent="0">
              <a:buNone/>
            </a:pPr>
            <a:r>
              <a:rPr lang="en-US" b="1"/>
              <a:t>4.1. Người thực hiện:</a:t>
            </a:r>
            <a:r>
              <a:rPr lang="en-US"/>
              <a:t> </a:t>
            </a:r>
            <a:endParaRPr lang="en-US" smtClean="0">
              <a:effectLst/>
            </a:endParaRPr>
          </a:p>
          <a:p>
            <a:pPr marL="0" indent="0">
              <a:buNone/>
            </a:pPr>
            <a:r>
              <a:rPr lang="en-US"/>
              <a:t>Bác sĩ, y sĩ được đào tạo về chuyên ngành y học cổ truyền, được cấp chứng chỉ hành nghề theo quy định của Luật khám bệnh, chữa bệnh và đ­ược đào tạo về thủy châm.</a:t>
            </a:r>
            <a:endParaRPr lang="en-US" smtClean="0">
              <a:effectLst/>
            </a:endParaRPr>
          </a:p>
          <a:p>
            <a:pPr marL="0" indent="0">
              <a:buNone/>
            </a:pPr>
            <a:r>
              <a:rPr lang="en-US" b="1"/>
              <a:t>4.2. Trang thiết bị:</a:t>
            </a:r>
            <a:endParaRPr lang="en-US"/>
          </a:p>
          <a:p>
            <a:pPr marL="0" indent="0">
              <a:buNone/>
            </a:pPr>
            <a:r>
              <a:rPr lang="en-US"/>
              <a:t>- Phòng điều trị, hoặc phòng thủ thuật, giường điều trị đảm bảo sự riêng tư cho người bệnh.</a:t>
            </a:r>
          </a:p>
          <a:p>
            <a:pPr marL="0" indent="0">
              <a:buNone/>
            </a:pPr>
            <a:r>
              <a:rPr lang="en-US"/>
              <a:t>- Bơm tiêm vô khuẩn, loại 3ml hoặc 5 ml dùng riêng cho từng người.</a:t>
            </a:r>
          </a:p>
          <a:p>
            <a:pPr marL="0" indent="0">
              <a:buNone/>
            </a:pPr>
            <a:r>
              <a:rPr lang="en-US"/>
              <a:t>- Thuốc theo y lệnh, có chỉ định tiêm bắp.</a:t>
            </a:r>
          </a:p>
          <a:p>
            <a:pPr marL="0" indent="0">
              <a:buNone/>
            </a:pPr>
            <a:r>
              <a:rPr lang="en-US"/>
              <a:t>- Khay men, kẹp có mấu, bông, cồn 70</a:t>
            </a:r>
            <a:r>
              <a:rPr lang="en-US" baseline="30000"/>
              <a:t>0</a:t>
            </a:r>
            <a:r>
              <a:rPr lang="en-US"/>
              <a:t>.</a:t>
            </a:r>
          </a:p>
          <a:p>
            <a:pPr marL="0" indent="0">
              <a:buNone/>
            </a:pPr>
            <a:r>
              <a:rPr lang="en-US"/>
              <a:t>- Xà phòng, nước sạch hoặc dung dịch </a:t>
            </a:r>
            <a:r>
              <a:rPr lang="vi-VN"/>
              <a:t>sát khuẩn</a:t>
            </a:r>
            <a:r>
              <a:rPr lang="en-US"/>
              <a:t> tay nhanh, g</a:t>
            </a:r>
            <a:r>
              <a:rPr lang="vi-VN"/>
              <a:t>ă</a:t>
            </a:r>
            <a:r>
              <a:rPr lang="en-US"/>
              <a:t>ng </a:t>
            </a:r>
            <a:r>
              <a:rPr lang="vi-VN"/>
              <a:t>tay</a:t>
            </a:r>
            <a:r>
              <a:rPr lang="en-US"/>
              <a:t>, …</a:t>
            </a:r>
          </a:p>
          <a:p>
            <a:pPr marL="0" indent="0">
              <a:buNone/>
            </a:pPr>
            <a:r>
              <a:rPr lang="en-US"/>
              <a:t>- Hộp thuốc cấp cứu phản vệ.</a:t>
            </a:r>
          </a:p>
          <a:p>
            <a:pPr marL="0" indent="0">
              <a:buNone/>
            </a:pPr>
            <a:r>
              <a:rPr lang="pt-BR" b="1"/>
              <a:t>4.3. Thầy thuốc, người bệnh: </a:t>
            </a:r>
            <a:endParaRPr lang="en-US"/>
          </a:p>
          <a:p>
            <a:pPr marL="0" indent="0">
              <a:buNone/>
            </a:pPr>
            <a:r>
              <a:rPr lang="en-US"/>
              <a:t>- Thầy thuốc: Khám, làm hồ sơ bệnh án theo quy định; Tư vấn, giải thích cho người bệnh.</a:t>
            </a:r>
          </a:p>
          <a:p>
            <a:pPr marL="0" indent="0">
              <a:buNone/>
            </a:pPr>
            <a:r>
              <a:rPr lang="en-US"/>
              <a:t>- Người bệnh: Nằm tư thế thoải mái, chọn tư thế thuận tiện nhất để thực hiện kỹ thuật.</a:t>
            </a:r>
          </a:p>
        </p:txBody>
      </p:sp>
      <p:sp>
        <p:nvSpPr>
          <p:cNvPr id="4" name="Title 1"/>
          <p:cNvSpPr>
            <a:spLocks noGrp="1"/>
          </p:cNvSpPr>
          <p:nvPr>
            <p:ph type="title"/>
          </p:nvPr>
        </p:nvSpPr>
        <p:spPr>
          <a:xfrm>
            <a:off x="838200" y="88901"/>
            <a:ext cx="9631680" cy="699769"/>
          </a:xfrm>
        </p:spPr>
        <p:txBody>
          <a:bodyPr>
            <a:normAutofit/>
          </a:bodyPr>
          <a:lstStyle/>
          <a:p>
            <a:pPr algn="r"/>
            <a:r>
              <a:rPr lang="en-US" sz="2000" smtClean="0"/>
              <a:t>Bài Mẫu: QTKT Thủy châm</a:t>
            </a:r>
            <a:endParaRPr lang="en-US" sz="2000"/>
          </a:p>
        </p:txBody>
      </p:sp>
    </p:spTree>
    <p:extLst>
      <p:ext uri="{BB962C8B-B14F-4D97-AF65-F5344CB8AC3E}">
        <p14:creationId xmlns:p14="http://schemas.microsoft.com/office/powerpoint/2010/main" val="660853740"/>
      </p:ext>
    </p:extLst>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700" y="101600"/>
            <a:ext cx="11417300" cy="6540500"/>
          </a:xfrm>
        </p:spPr>
        <p:txBody>
          <a:bodyPr>
            <a:normAutofit/>
          </a:bodyPr>
          <a:lstStyle/>
          <a:p>
            <a:pPr marL="0" indent="0">
              <a:buNone/>
            </a:pPr>
            <a:r>
              <a:rPr lang="en-US" b="1"/>
              <a:t>5. CÁC BƯỚC TIẾN HÀNH</a:t>
            </a:r>
            <a:endParaRPr lang="en-US"/>
          </a:p>
          <a:p>
            <a:pPr marL="0" indent="0">
              <a:buNone/>
            </a:pPr>
            <a:r>
              <a:rPr lang="en-US" b="1"/>
              <a:t>5.1. Thủ thuật</a:t>
            </a:r>
            <a:endParaRPr lang="en-US"/>
          </a:p>
          <a:p>
            <a:pPr marL="0" indent="0">
              <a:buNone/>
            </a:pPr>
            <a:r>
              <a:rPr lang="en-US"/>
              <a:t>- Phác đồ huyệt:</a:t>
            </a:r>
          </a:p>
          <a:p>
            <a:pPr marL="0" indent="0">
              <a:buNone/>
            </a:pPr>
            <a:r>
              <a:rPr lang="en-US"/>
              <a:t> Thủy châm hai bên: Phong trì.		</a:t>
            </a:r>
          </a:p>
          <a:p>
            <a:pPr marL="0" indent="0">
              <a:buNone/>
            </a:pPr>
            <a:r>
              <a:rPr lang="en-US"/>
              <a:t> Nếu do khí hư, thủy châm thêm huyệt: Túc tam lý.</a:t>
            </a:r>
          </a:p>
          <a:p>
            <a:pPr marL="0" indent="0">
              <a:buNone/>
            </a:pPr>
            <a:r>
              <a:rPr lang="en-US"/>
              <a:t> Nếu do huyết hư, thủy châm </a:t>
            </a:r>
            <a:r>
              <a:rPr lang="en-US" smtClean="0"/>
              <a:t>thêm </a:t>
            </a:r>
            <a:r>
              <a:rPr lang="en-US"/>
              <a:t>các huyệt: Cách du; Can du.</a:t>
            </a:r>
          </a:p>
          <a:p>
            <a:pPr marL="0" indent="0">
              <a:buNone/>
            </a:pPr>
            <a:r>
              <a:rPr lang="en-US"/>
              <a:t> Nếu do nhiệt hoả, thủy châm </a:t>
            </a:r>
            <a:r>
              <a:rPr lang="en-US" smtClean="0"/>
              <a:t>thêm các </a:t>
            </a:r>
            <a:r>
              <a:rPr lang="en-US"/>
              <a:t>huyệt: Khúc trì; Đại chuỳ.</a:t>
            </a:r>
          </a:p>
          <a:p>
            <a:pPr marL="0" indent="0">
              <a:buNone/>
            </a:pPr>
            <a:r>
              <a:rPr lang="en-US"/>
              <a:t> Nếu do đàm thấp, thủy châm </a:t>
            </a:r>
            <a:r>
              <a:rPr lang="en-US" smtClean="0"/>
              <a:t>thêm các </a:t>
            </a:r>
            <a:r>
              <a:rPr lang="en-US"/>
              <a:t>huyệt: Phong long; Túc tam lý.</a:t>
            </a:r>
          </a:p>
          <a:p>
            <a:pPr marL="0" indent="0">
              <a:buNone/>
            </a:pPr>
            <a:r>
              <a:rPr lang="en-US"/>
              <a:t> Nếu do cảm mạo phong </a:t>
            </a:r>
            <a:r>
              <a:rPr lang="en-US" smtClean="0"/>
              <a:t>hàn, </a:t>
            </a:r>
            <a:r>
              <a:rPr lang="en-US"/>
              <a:t>thủy châm </a:t>
            </a:r>
            <a:r>
              <a:rPr lang="en-US" smtClean="0"/>
              <a:t>them huyệt</a:t>
            </a:r>
            <a:r>
              <a:rPr lang="en-US"/>
              <a:t>: Phế du.</a:t>
            </a:r>
          </a:p>
          <a:p>
            <a:pPr marL="0" indent="0">
              <a:buNone/>
            </a:pPr>
            <a:r>
              <a:rPr lang="en-US"/>
              <a:t> Nếu do cảm mạo phong nhiệt thủy châm </a:t>
            </a:r>
            <a:r>
              <a:rPr lang="en-US" smtClean="0"/>
              <a:t>thêm huyệt</a:t>
            </a:r>
            <a:r>
              <a:rPr lang="en-US"/>
              <a:t>: Trung phủ </a:t>
            </a:r>
          </a:p>
          <a:p>
            <a:pPr marL="0" indent="0">
              <a:buNone/>
            </a:pPr>
            <a:r>
              <a:rPr lang="en-US"/>
              <a:t> Nếu do huyết áp cao thủy </a:t>
            </a:r>
            <a:r>
              <a:rPr lang="en-US" smtClean="0"/>
              <a:t>châm thêm </a:t>
            </a:r>
            <a:r>
              <a:rPr lang="en-US"/>
              <a:t>các huyệt: Khúc trì; Túc tam lý. </a:t>
            </a:r>
          </a:p>
          <a:p>
            <a:pPr marL="0" indent="0">
              <a:buNone/>
            </a:pPr>
            <a:r>
              <a:rPr lang="en-US"/>
              <a:t> Nếu do huyết áp thấp thủy châm thêm các huyệt: Thận du; Túc tam lý. </a:t>
            </a:r>
          </a:p>
          <a:p>
            <a:pPr marL="0" indent="0">
              <a:buNone/>
            </a:pPr>
            <a:endParaRPr lang="en-US"/>
          </a:p>
        </p:txBody>
      </p:sp>
      <p:sp>
        <p:nvSpPr>
          <p:cNvPr id="4" name="Title 1"/>
          <p:cNvSpPr>
            <a:spLocks noGrp="1"/>
          </p:cNvSpPr>
          <p:nvPr>
            <p:ph type="title"/>
          </p:nvPr>
        </p:nvSpPr>
        <p:spPr>
          <a:xfrm>
            <a:off x="838200" y="88901"/>
            <a:ext cx="9631680" cy="699769"/>
          </a:xfrm>
        </p:spPr>
        <p:txBody>
          <a:bodyPr>
            <a:normAutofit/>
          </a:bodyPr>
          <a:lstStyle/>
          <a:p>
            <a:pPr algn="r"/>
            <a:r>
              <a:rPr lang="en-US" sz="2000" smtClean="0"/>
              <a:t>Bài Mẫu: QTKT Thủy châm</a:t>
            </a:r>
            <a:endParaRPr lang="en-US" sz="2000"/>
          </a:p>
        </p:txBody>
      </p:sp>
    </p:spTree>
    <p:extLst>
      <p:ext uri="{BB962C8B-B14F-4D97-AF65-F5344CB8AC3E}">
        <p14:creationId xmlns:p14="http://schemas.microsoft.com/office/powerpoint/2010/main" val="59592005"/>
      </p:ext>
    </p:extLst>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700" y="101600"/>
            <a:ext cx="11417300" cy="6540500"/>
          </a:xfrm>
        </p:spPr>
        <p:txBody>
          <a:bodyPr>
            <a:normAutofit/>
          </a:bodyPr>
          <a:lstStyle/>
          <a:p>
            <a:pPr marL="0" indent="0" algn="just">
              <a:buNone/>
            </a:pPr>
            <a:r>
              <a:rPr lang="en-US" sz="2400">
                <a:latin typeface="Calibri" panose="020F0502020204030204" pitchFamily="34" charset="0"/>
                <a:cs typeface="Calibri" panose="020F0502020204030204" pitchFamily="34" charset="0"/>
              </a:rPr>
              <a:t>- Sát trùng tay thầy thuốc.</a:t>
            </a:r>
          </a:p>
          <a:p>
            <a:pPr marL="0" indent="0" algn="just">
              <a:buNone/>
            </a:pPr>
            <a:r>
              <a:rPr lang="en-US" sz="2400">
                <a:latin typeface="Calibri" panose="020F0502020204030204" pitchFamily="34" charset="0"/>
                <a:cs typeface="Calibri" panose="020F0502020204030204" pitchFamily="34" charset="0"/>
              </a:rPr>
              <a:t>- Lấy thuốc vào bơm tiêm.</a:t>
            </a:r>
          </a:p>
          <a:p>
            <a:pPr marL="0" indent="0" algn="just">
              <a:buNone/>
            </a:pPr>
            <a:r>
              <a:rPr lang="vi-VN" sz="2400">
                <a:latin typeface="Calibri" panose="020F0502020204030204" pitchFamily="34" charset="0"/>
                <a:cs typeface="Calibri" panose="020F0502020204030204" pitchFamily="34" charset="0"/>
              </a:rPr>
              <a:t>- Tiến hành thủy châm theo các thì sau:</a:t>
            </a:r>
            <a:endParaRPr lang="en-US" sz="2400">
              <a:latin typeface="Calibri" panose="020F0502020204030204" pitchFamily="34" charset="0"/>
              <a:cs typeface="Calibri" panose="020F0502020204030204" pitchFamily="34" charset="0"/>
            </a:endParaRPr>
          </a:p>
          <a:p>
            <a:pPr marL="0" indent="0" algn="just">
              <a:buNone/>
            </a:pPr>
            <a:r>
              <a:rPr lang="vi-VN" sz="2400" i="1">
                <a:latin typeface="Calibri" panose="020F0502020204030204" pitchFamily="34" charset="0"/>
                <a:cs typeface="Calibri" panose="020F0502020204030204" pitchFamily="34" charset="0"/>
              </a:rPr>
              <a:t> Thì 1:</a:t>
            </a:r>
            <a:r>
              <a:rPr lang="vi-VN" sz="2400">
                <a:latin typeface="Calibri" panose="020F0502020204030204" pitchFamily="34" charset="0"/>
                <a:cs typeface="Calibri" panose="020F0502020204030204" pitchFamily="34" charset="0"/>
              </a:rPr>
              <a:t> Xác định và sát trùng da vùng huyệt thủy châm. Dùng hai ngón tay ấn và căng da vùng huyệt, sau đó tiến kim qua da vùng huyệt nhanh, dứt khoát vào đến  huyệt, bệnh nhân thấy cảm giác tức nặng tại vị trí kim châm (cảm giác đắc khí).</a:t>
            </a:r>
            <a:endParaRPr lang="en-US" sz="2400">
              <a:latin typeface="Calibri" panose="020F0502020204030204" pitchFamily="34" charset="0"/>
              <a:cs typeface="Calibri" panose="020F0502020204030204" pitchFamily="34" charset="0"/>
            </a:endParaRPr>
          </a:p>
          <a:p>
            <a:pPr marL="0" indent="0" algn="just">
              <a:buNone/>
            </a:pPr>
            <a:r>
              <a:rPr lang="vi-VN" sz="2400" i="1">
                <a:latin typeface="Calibri" panose="020F0502020204030204" pitchFamily="34" charset="0"/>
                <a:cs typeface="Calibri" panose="020F0502020204030204" pitchFamily="34" charset="0"/>
              </a:rPr>
              <a:t> Thì 2: </a:t>
            </a:r>
            <a:r>
              <a:rPr lang="vi-VN" sz="2400">
                <a:latin typeface="Calibri" panose="020F0502020204030204" pitchFamily="34" charset="0"/>
                <a:cs typeface="Calibri" panose="020F0502020204030204" pitchFamily="34" charset="0"/>
              </a:rPr>
              <a:t>Kiểm tra xem có máu trong bơm tiêm hay không, rồi từ từ bơm thuốc vào huyệt, mỗi huyệt 1- 2 ml thuốc, kết hợp hỏi bệnh nhân về cảm giác “Đắc khí”.</a:t>
            </a:r>
            <a:endParaRPr lang="en-US" sz="2400">
              <a:latin typeface="Calibri" panose="020F0502020204030204" pitchFamily="34" charset="0"/>
              <a:cs typeface="Calibri" panose="020F0502020204030204" pitchFamily="34" charset="0"/>
            </a:endParaRPr>
          </a:p>
          <a:p>
            <a:pPr marL="0" indent="0" algn="just">
              <a:buNone/>
            </a:pPr>
            <a:r>
              <a:rPr lang="vi-VN" sz="2400" i="1">
                <a:latin typeface="Calibri" panose="020F0502020204030204" pitchFamily="34" charset="0"/>
                <a:cs typeface="Calibri" panose="020F0502020204030204" pitchFamily="34" charset="0"/>
              </a:rPr>
              <a:t> Thì 3: </a:t>
            </a:r>
            <a:r>
              <a:rPr lang="vi-VN" sz="2400">
                <a:latin typeface="Calibri" panose="020F0502020204030204" pitchFamily="34" charset="0"/>
                <a:cs typeface="Calibri" panose="020F0502020204030204" pitchFamily="34" charset="0"/>
              </a:rPr>
              <a:t>Rút kim nhanh, sát trùng vị trí huyệt vừa thủy châm.</a:t>
            </a:r>
            <a:endParaRPr lang="en-US" sz="2400">
              <a:latin typeface="Calibri" panose="020F0502020204030204" pitchFamily="34" charset="0"/>
              <a:cs typeface="Calibri" panose="020F0502020204030204" pitchFamily="34" charset="0"/>
            </a:endParaRPr>
          </a:p>
          <a:p>
            <a:pPr marL="0" indent="0" algn="just">
              <a:buNone/>
            </a:pPr>
            <a:r>
              <a:rPr lang="en-US" sz="2400" b="1">
                <a:latin typeface="Calibri" panose="020F0502020204030204" pitchFamily="34" charset="0"/>
                <a:cs typeface="Calibri" panose="020F0502020204030204" pitchFamily="34" charset="0"/>
              </a:rPr>
              <a:t>5.2. Liệu trình điều trị</a:t>
            </a:r>
            <a:endParaRPr lang="en-US" sz="2400">
              <a:latin typeface="Calibri" panose="020F0502020204030204" pitchFamily="34" charset="0"/>
              <a:cs typeface="Calibri" panose="020F0502020204030204" pitchFamily="34" charset="0"/>
            </a:endParaRPr>
          </a:p>
          <a:p>
            <a:pPr marL="0" indent="0" algn="just">
              <a:buNone/>
            </a:pPr>
            <a:r>
              <a:rPr lang="en-US" sz="2400">
                <a:latin typeface="Calibri" panose="020F0502020204030204" pitchFamily="34" charset="0"/>
                <a:cs typeface="Calibri" panose="020F0502020204030204" pitchFamily="34" charset="0"/>
              </a:rPr>
              <a:t>- Thủy châm một lần/ngày, mỗi lần thủy châm vào </a:t>
            </a:r>
            <a:r>
              <a:rPr lang="en-US" sz="2400" smtClean="0">
                <a:latin typeface="Calibri" panose="020F0502020204030204" pitchFamily="34" charset="0"/>
                <a:cs typeface="Calibri" panose="020F0502020204030204" pitchFamily="34" charset="0"/>
              </a:rPr>
              <a:t>2 - </a:t>
            </a:r>
            <a:r>
              <a:rPr lang="en-US" sz="2400">
                <a:latin typeface="Calibri" panose="020F0502020204030204" pitchFamily="34" charset="0"/>
                <a:cs typeface="Calibri" panose="020F0502020204030204" pitchFamily="34" charset="0"/>
              </a:rPr>
              <a:t>3 huyệt.</a:t>
            </a:r>
          </a:p>
          <a:p>
            <a:pPr marL="0" indent="0" algn="just">
              <a:buNone/>
            </a:pPr>
            <a:r>
              <a:rPr lang="en-US" sz="2400">
                <a:latin typeface="Calibri" panose="020F0502020204030204" pitchFamily="34" charset="0"/>
                <a:cs typeface="Calibri" panose="020F0502020204030204" pitchFamily="34" charset="0"/>
              </a:rPr>
              <a:t>- Một liệu trình điều trị từ 15 - 30 ngày, tùy theo mức độ và diễn biến của từng bệnh, có thể điều trị nhiều liệu trình liên tục.</a:t>
            </a:r>
          </a:p>
        </p:txBody>
      </p:sp>
      <p:sp>
        <p:nvSpPr>
          <p:cNvPr id="4" name="Title 1"/>
          <p:cNvSpPr>
            <a:spLocks noGrp="1"/>
          </p:cNvSpPr>
          <p:nvPr>
            <p:ph type="title"/>
          </p:nvPr>
        </p:nvSpPr>
        <p:spPr>
          <a:xfrm>
            <a:off x="838200" y="88901"/>
            <a:ext cx="9631680" cy="699769"/>
          </a:xfrm>
        </p:spPr>
        <p:txBody>
          <a:bodyPr>
            <a:normAutofit/>
          </a:bodyPr>
          <a:lstStyle/>
          <a:p>
            <a:pPr algn="r"/>
            <a:r>
              <a:rPr lang="en-US" sz="2000" smtClean="0"/>
              <a:t>Bài Mẫu: QTKT Thủy châm</a:t>
            </a:r>
            <a:endParaRPr lang="en-US" sz="2000"/>
          </a:p>
        </p:txBody>
      </p:sp>
    </p:spTree>
    <p:extLst>
      <p:ext uri="{BB962C8B-B14F-4D97-AF65-F5344CB8AC3E}">
        <p14:creationId xmlns:p14="http://schemas.microsoft.com/office/powerpoint/2010/main" val="2180446369"/>
      </p:ext>
    </p:extLst>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idx="1"/>
          </p:nvPr>
        </p:nvSpPr>
        <p:spPr>
          <a:xfrm>
            <a:off x="986790" y="148590"/>
            <a:ext cx="10515600" cy="61769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2800" b="1" smtClean="0">
                <a:latin typeface="+mn-lt"/>
              </a:rPr>
              <a:t>Danh mục QTKT được sửa đổi dựa trên: </a:t>
            </a:r>
          </a:p>
          <a:p>
            <a:pPr algn="just"/>
            <a:endParaRPr lang="en-US" sz="2400" b="1" smtClean="0">
              <a:latin typeface="+mn-lt"/>
            </a:endParaRPr>
          </a:p>
          <a:p>
            <a:pPr marL="342900" indent="-342900" algn="just">
              <a:lnSpc>
                <a:spcPct val="100000"/>
              </a:lnSpc>
              <a:buFontTx/>
              <a:buChar char="-"/>
            </a:pPr>
            <a:r>
              <a:rPr lang="en-US" sz="2400" smtClean="0">
                <a:latin typeface="+mn-lt"/>
              </a:rPr>
              <a:t>QĐ 792/QĐ-BYT ngày 12 tháng 3 năm 2013: Hướng dẫn quy trình khám bệnh, chữa bệnh Chuyên ngành Châm cứu .</a:t>
            </a:r>
          </a:p>
          <a:p>
            <a:pPr marL="342900" indent="-342900" algn="just">
              <a:lnSpc>
                <a:spcPct val="100000"/>
              </a:lnSpc>
              <a:buFontTx/>
              <a:buChar char="-"/>
            </a:pPr>
            <a:r>
              <a:rPr lang="en-US" sz="2400" smtClean="0">
                <a:latin typeface="+mn-lt"/>
              </a:rPr>
              <a:t>TT 43/ TT-BYT ngày 11 tháng 12 năm 2013: Quy định chi tiết phân tuyến chuyên môn kỹ thuật đối với hệ thống cơ sở khám bệnh, chữa bệnh.</a:t>
            </a:r>
          </a:p>
          <a:p>
            <a:pPr marL="342900" indent="-342900" algn="just">
              <a:lnSpc>
                <a:spcPct val="100000"/>
              </a:lnSpc>
              <a:buFontTx/>
              <a:buChar char="-"/>
            </a:pPr>
            <a:r>
              <a:rPr lang="en-US" sz="2400" smtClean="0">
                <a:latin typeface="+mn-lt"/>
              </a:rPr>
              <a:t>TT 21/ TT-BYT ngày 10 tháng 05 năm 2017: Sửa đổi, bổ sung DMKT trong khám bệnh, chữa bệnh ban hành kèm thông tư 43.</a:t>
            </a:r>
          </a:p>
          <a:p>
            <a:pPr marL="342900" indent="-342900" algn="just">
              <a:buFontTx/>
              <a:buChar char="-"/>
            </a:pPr>
            <a:endParaRPr lang="en-US" sz="2400">
              <a:latin typeface="+mn-lt"/>
            </a:endParaRPr>
          </a:p>
        </p:txBody>
      </p:sp>
    </p:spTree>
    <p:extLst>
      <p:ext uri="{BB962C8B-B14F-4D97-AF65-F5344CB8AC3E}">
        <p14:creationId xmlns:p14="http://schemas.microsoft.com/office/powerpoint/2010/main" val="1370165689"/>
      </p:ext>
    </p:extLst>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700" y="101600"/>
            <a:ext cx="11417300" cy="6540500"/>
          </a:xfrm>
        </p:spPr>
        <p:txBody>
          <a:bodyPr>
            <a:normAutofit/>
          </a:bodyPr>
          <a:lstStyle/>
          <a:p>
            <a:pPr marL="0" indent="0" algn="just">
              <a:buNone/>
            </a:pPr>
            <a:r>
              <a:rPr lang="en-US" sz="2200" b="1">
                <a:latin typeface="Calibri" panose="020F0502020204030204" pitchFamily="34" charset="0"/>
                <a:cs typeface="Calibri" panose="020F0502020204030204" pitchFamily="34" charset="0"/>
              </a:rPr>
              <a:t>6. THEO DÕI VÀ XỬ TRÍ TAI BIẾN</a:t>
            </a:r>
            <a:endParaRPr lang="en-US" sz="2200">
              <a:latin typeface="Calibri" panose="020F0502020204030204" pitchFamily="34" charset="0"/>
              <a:cs typeface="Calibri" panose="020F0502020204030204" pitchFamily="34" charset="0"/>
            </a:endParaRPr>
          </a:p>
          <a:p>
            <a:pPr marL="0" indent="0" algn="just">
              <a:buNone/>
            </a:pPr>
            <a:r>
              <a:rPr lang="en-US" sz="2200" b="1">
                <a:latin typeface="Calibri" panose="020F0502020204030204" pitchFamily="34" charset="0"/>
                <a:cs typeface="Calibri" panose="020F0502020204030204" pitchFamily="34" charset="0"/>
              </a:rPr>
              <a:t>6.1. Theo dõi</a:t>
            </a:r>
            <a:endParaRPr lang="en-US" sz="2200">
              <a:latin typeface="Calibri" panose="020F0502020204030204" pitchFamily="34" charset="0"/>
              <a:cs typeface="Calibri" panose="020F0502020204030204" pitchFamily="34" charset="0"/>
            </a:endParaRPr>
          </a:p>
          <a:p>
            <a:pPr marL="0" indent="0" algn="just">
              <a:buNone/>
            </a:pPr>
            <a:r>
              <a:rPr lang="en-US" sz="2200">
                <a:latin typeface="Calibri" panose="020F0502020204030204" pitchFamily="34" charset="0"/>
                <a:cs typeface="Calibri" panose="020F0502020204030204" pitchFamily="34" charset="0"/>
              </a:rPr>
              <a:t>Theo dõi tại chỗ thủy châm và toàn thân.</a:t>
            </a:r>
          </a:p>
          <a:p>
            <a:pPr marL="0" indent="0" algn="just">
              <a:buNone/>
            </a:pPr>
            <a:r>
              <a:rPr lang="en-US" sz="2200" b="1">
                <a:latin typeface="Calibri" panose="020F0502020204030204" pitchFamily="34" charset="0"/>
                <a:cs typeface="Calibri" panose="020F0502020204030204" pitchFamily="34" charset="0"/>
              </a:rPr>
              <a:t>6.2.1. Phản vệ: </a:t>
            </a:r>
            <a:r>
              <a:rPr lang="en-US" sz="2200">
                <a:latin typeface="Calibri" panose="020F0502020204030204" pitchFamily="34" charset="0"/>
                <a:cs typeface="Calibri" panose="020F0502020204030204" pitchFamily="34" charset="0"/>
              </a:rPr>
              <a:t> Xử trí phản vệ theo phác đồ của Bộ Y tế.</a:t>
            </a:r>
          </a:p>
          <a:p>
            <a:pPr marL="0" indent="0" algn="just">
              <a:buNone/>
            </a:pPr>
            <a:r>
              <a:rPr lang="en-US" sz="2200" b="1">
                <a:latin typeface="Calibri" panose="020F0502020204030204" pitchFamily="34" charset="0"/>
                <a:cs typeface="Calibri" panose="020F0502020204030204" pitchFamily="34" charset="0"/>
              </a:rPr>
              <a:t>6.2.2. Vựng châm:</a:t>
            </a:r>
            <a:r>
              <a:rPr lang="en-US" sz="2200">
                <a:latin typeface="Calibri" panose="020F0502020204030204" pitchFamily="34" charset="0"/>
                <a:cs typeface="Calibri" panose="020F0502020204030204" pitchFamily="34" charset="0"/>
              </a:rPr>
              <a:t> Người bệnh hoa mắt, chóng mặt, vã mồ hôi, mạch nhanh, sắc mặt nhợt. </a:t>
            </a:r>
          </a:p>
          <a:p>
            <a:pPr marL="0" indent="0" algn="just">
              <a:buNone/>
            </a:pPr>
            <a:r>
              <a:rPr lang="en-US" sz="2200" b="1">
                <a:latin typeface="Calibri" panose="020F0502020204030204" pitchFamily="34" charset="0"/>
                <a:cs typeface="Calibri" panose="020F0502020204030204" pitchFamily="34" charset="0"/>
              </a:rPr>
              <a:t>- Xử trí:</a:t>
            </a:r>
            <a:r>
              <a:rPr lang="en-US" sz="2200">
                <a:latin typeface="Calibri" panose="020F0502020204030204" pitchFamily="34" charset="0"/>
                <a:cs typeface="Calibri" panose="020F0502020204030204" pitchFamily="34" charset="0"/>
              </a:rPr>
              <a:t> Rút kim ngay, lau mồ hôi, ủ ấm, tuỳ theo tình trạng vựng châm và bệnh lý kèm theo của từng người bệnh, có thể cho uống nước ấm hoặc nước đường ấm hoặc trà gừng ấm, ... nằm nghỉ tại chỗ. Xử trí theo phác đồ điều trị choáng ngất.</a:t>
            </a:r>
          </a:p>
          <a:p>
            <a:pPr marL="0" indent="0" algn="just">
              <a:buNone/>
            </a:pPr>
            <a:r>
              <a:rPr lang="en-US" sz="2200">
                <a:latin typeface="Calibri" panose="020F0502020204030204" pitchFamily="34" charset="0"/>
                <a:cs typeface="Calibri" panose="020F0502020204030204" pitchFamily="34" charset="0"/>
              </a:rPr>
              <a:t>- Theo dõi mạch, nhiệt độ, huyết áp.</a:t>
            </a:r>
          </a:p>
          <a:p>
            <a:pPr marL="0" indent="0" algn="just">
              <a:buNone/>
            </a:pPr>
            <a:r>
              <a:rPr lang="en-US" sz="2200">
                <a:latin typeface="Calibri" panose="020F0502020204030204" pitchFamily="34" charset="0"/>
                <a:cs typeface="Calibri" panose="020F0502020204030204" pitchFamily="34" charset="0"/>
              </a:rPr>
              <a:t>- Dùng thuốc hóa dược (nếu cần).</a:t>
            </a:r>
          </a:p>
          <a:p>
            <a:pPr marL="0" indent="0" algn="just">
              <a:buNone/>
            </a:pPr>
            <a:r>
              <a:rPr lang="en-US" sz="2200" b="1">
                <a:latin typeface="Calibri" panose="020F0502020204030204" pitchFamily="34" charset="0"/>
                <a:cs typeface="Calibri" panose="020F0502020204030204" pitchFamily="34" charset="0"/>
              </a:rPr>
              <a:t>6.2.3. Chảy máu: </a:t>
            </a:r>
            <a:r>
              <a:rPr lang="en-US" sz="2200">
                <a:latin typeface="Calibri" panose="020F0502020204030204" pitchFamily="34" charset="0"/>
                <a:cs typeface="Calibri" panose="020F0502020204030204" pitchFamily="34" charset="0"/>
              </a:rPr>
              <a:t>Máu chảy tại vị trí vừa rút kim </a:t>
            </a:r>
          </a:p>
          <a:p>
            <a:pPr marL="0" indent="0" algn="just">
              <a:buNone/>
            </a:pPr>
            <a:r>
              <a:rPr lang="de-DE" sz="2200" b="1">
                <a:latin typeface="Calibri" panose="020F0502020204030204" pitchFamily="34" charset="0"/>
                <a:cs typeface="Calibri" panose="020F0502020204030204" pitchFamily="34" charset="0"/>
              </a:rPr>
              <a:t>Xử trí:</a:t>
            </a:r>
            <a:r>
              <a:rPr lang="de-DE" sz="2200">
                <a:latin typeface="Calibri" panose="020F0502020204030204" pitchFamily="34" charset="0"/>
                <a:cs typeface="Calibri" panose="020F0502020204030204" pitchFamily="34" charset="0"/>
              </a:rPr>
              <a:t> Dùng bông vô khuẩn ấn tại chỗ, không day.</a:t>
            </a:r>
            <a:endParaRPr lang="en-US" sz="2200">
              <a:latin typeface="Calibri" panose="020F0502020204030204" pitchFamily="34" charset="0"/>
              <a:cs typeface="Calibri" panose="020F0502020204030204" pitchFamily="34" charset="0"/>
            </a:endParaRPr>
          </a:p>
          <a:p>
            <a:pPr marL="0" indent="0" algn="just">
              <a:buNone/>
            </a:pPr>
            <a:r>
              <a:rPr lang="en-US" sz="2200" b="1">
                <a:latin typeface="Calibri" panose="020F0502020204030204" pitchFamily="34" charset="0"/>
                <a:cs typeface="Calibri" panose="020F0502020204030204" pitchFamily="34" charset="0"/>
              </a:rPr>
              <a:t>6.2.4. Đau sưng:</a:t>
            </a:r>
            <a:r>
              <a:rPr lang="en-US" sz="2200">
                <a:latin typeface="Calibri" panose="020F0502020204030204" pitchFamily="34" charset="0"/>
                <a:cs typeface="Calibri" panose="020F0502020204030204" pitchFamily="34" charset="0"/>
              </a:rPr>
              <a:t> vị trí thủy châm sưng đỏ, đau</a:t>
            </a:r>
          </a:p>
          <a:p>
            <a:pPr marL="0" indent="0" algn="just">
              <a:buNone/>
            </a:pPr>
            <a:r>
              <a:rPr lang="en-US" sz="2200" b="1">
                <a:latin typeface="Calibri" panose="020F0502020204030204" pitchFamily="34" charset="0"/>
                <a:cs typeface="Calibri" panose="020F0502020204030204" pitchFamily="34" charset="0"/>
              </a:rPr>
              <a:t>Xử trí</a:t>
            </a:r>
            <a:r>
              <a:rPr lang="en-US" sz="2200">
                <a:latin typeface="Calibri" panose="020F0502020204030204" pitchFamily="34" charset="0"/>
                <a:cs typeface="Calibri" panose="020F0502020204030204" pitchFamily="34" charset="0"/>
              </a:rPr>
              <a:t>: Chườm nóng, dùng thuốc chống phù nề hoặc kháng sinh uống nếu có nghi ngờ nhiễm khuẩn.</a:t>
            </a:r>
          </a:p>
        </p:txBody>
      </p:sp>
      <p:sp>
        <p:nvSpPr>
          <p:cNvPr id="4" name="Title 1"/>
          <p:cNvSpPr>
            <a:spLocks noGrp="1"/>
          </p:cNvSpPr>
          <p:nvPr>
            <p:ph type="title"/>
          </p:nvPr>
        </p:nvSpPr>
        <p:spPr>
          <a:xfrm>
            <a:off x="838200" y="88901"/>
            <a:ext cx="9631680" cy="699769"/>
          </a:xfrm>
        </p:spPr>
        <p:txBody>
          <a:bodyPr>
            <a:normAutofit/>
          </a:bodyPr>
          <a:lstStyle/>
          <a:p>
            <a:pPr algn="r"/>
            <a:r>
              <a:rPr lang="en-US" sz="2000" smtClean="0"/>
              <a:t>Bài Mẫu: QTKT Thủy châm</a:t>
            </a:r>
            <a:endParaRPr lang="en-US" sz="2000"/>
          </a:p>
        </p:txBody>
      </p:sp>
    </p:spTree>
    <p:extLst>
      <p:ext uri="{BB962C8B-B14F-4D97-AF65-F5344CB8AC3E}">
        <p14:creationId xmlns:p14="http://schemas.microsoft.com/office/powerpoint/2010/main" val="1797515319"/>
      </p:ext>
    </p:extLst>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901"/>
            <a:ext cx="10515600" cy="838199"/>
          </a:xfrm>
        </p:spPr>
        <p:txBody>
          <a:bodyPr/>
          <a:lstStyle/>
          <a:p>
            <a:r>
              <a:rPr lang="en-US" smtClean="0"/>
              <a:t>Bài Mẫu: QTKT Nhĩ châm</a:t>
            </a:r>
            <a:endParaRPr lang="en-US"/>
          </a:p>
        </p:txBody>
      </p:sp>
      <p:sp>
        <p:nvSpPr>
          <p:cNvPr id="3" name="Content Placeholder 2"/>
          <p:cNvSpPr>
            <a:spLocks noGrp="1"/>
          </p:cNvSpPr>
          <p:nvPr>
            <p:ph idx="1"/>
          </p:nvPr>
        </p:nvSpPr>
        <p:spPr>
          <a:xfrm>
            <a:off x="838200" y="1783080"/>
            <a:ext cx="10515600" cy="4439603"/>
          </a:xfrm>
        </p:spPr>
        <p:txBody>
          <a:bodyPr>
            <a:normAutofit/>
          </a:bodyPr>
          <a:lstStyle/>
          <a:p>
            <a:pPr marL="0" indent="114300" algn="just">
              <a:buNone/>
            </a:pPr>
            <a:r>
              <a:rPr lang="vi-VN" sz="2400" b="1">
                <a:latin typeface="Calibri" panose="020F0502020204030204" pitchFamily="34" charset="0"/>
                <a:cs typeface="Calibri" panose="020F0502020204030204" pitchFamily="34" charset="0"/>
              </a:rPr>
              <a:t>1. ĐẠI CƯƠNG</a:t>
            </a:r>
            <a:endParaRPr lang="en-US" sz="2400">
              <a:latin typeface="Calibri" panose="020F0502020204030204" pitchFamily="34" charset="0"/>
              <a:cs typeface="Calibri" panose="020F0502020204030204" pitchFamily="34" charset="0"/>
            </a:endParaRPr>
          </a:p>
          <a:p>
            <a:pPr marL="0" indent="114300" algn="just">
              <a:buNone/>
            </a:pPr>
            <a:r>
              <a:rPr lang="de-DE" sz="2400">
                <a:latin typeface="Calibri" panose="020F0502020204030204" pitchFamily="34" charset="0"/>
                <a:cs typeface="Calibri" panose="020F0502020204030204" pitchFamily="34" charset="0"/>
              </a:rPr>
              <a:t>Theo y học hiện đại, </a:t>
            </a:r>
            <a:r>
              <a:rPr lang="de-DE" sz="2400" smtClean="0">
                <a:latin typeface="Calibri" panose="020F0502020204030204" pitchFamily="34" charset="0"/>
                <a:cs typeface="Calibri" panose="020F0502020204030204" pitchFamily="34" charset="0"/>
              </a:rPr>
              <a:t>rối loạn chức năng</a:t>
            </a:r>
            <a:r>
              <a:rPr lang="de-DE" sz="2400" smtClean="0">
                <a:latin typeface="Calibri" panose="020F0502020204030204" pitchFamily="34" charset="0"/>
                <a:cs typeface="Calibri" panose="020F0502020204030204" pitchFamily="34" charset="0"/>
              </a:rPr>
              <a:t> </a:t>
            </a:r>
            <a:r>
              <a:rPr lang="de-DE" sz="2400">
                <a:latin typeface="Calibri" panose="020F0502020204030204" pitchFamily="34" charset="0"/>
                <a:cs typeface="Calibri" panose="020F0502020204030204" pitchFamily="34" charset="0"/>
              </a:rPr>
              <a:t>tiền đình là một tập hợp các triệu chứng chóng mặt, buồn nôn và nôn, rung giật nhãn cầu, thất điều dáng đi. Nguyên nhân do thiếu máu não cục bộ mạn tính, viêm mê đạo, chấn thương đầu, đột quỵ não, ... </a:t>
            </a:r>
            <a:endParaRPr lang="en-US" sz="2400">
              <a:latin typeface="Calibri" panose="020F0502020204030204" pitchFamily="34" charset="0"/>
              <a:cs typeface="Calibri" panose="020F0502020204030204" pitchFamily="34" charset="0"/>
            </a:endParaRPr>
          </a:p>
          <a:p>
            <a:pPr marL="0" indent="114300" algn="just">
              <a:buNone/>
            </a:pPr>
            <a:r>
              <a:rPr lang="de-DE" sz="2400">
                <a:latin typeface="Calibri" panose="020F0502020204030204" pitchFamily="34" charset="0"/>
                <a:cs typeface="Calibri" panose="020F0502020204030204" pitchFamily="34" charset="0"/>
              </a:rPr>
              <a:t>Theo y học cổ truyền bệnh thuộc phạm vi chứng huyễn vựng. Người bệnh có biểu hiện ù tai, hoa mắt chóng mặt, đau đầu, ngủ kém, ... Nguyên nhân do can thận âm hư, can huyết hư hoặc can dương vượng, đàm thấp, khí trệ huyết ứ.</a:t>
            </a:r>
            <a:endParaRPr lang="en-US" sz="2400">
              <a:latin typeface="Calibri" panose="020F0502020204030204" pitchFamily="34" charset="0"/>
              <a:cs typeface="Calibri" panose="020F0502020204030204" pitchFamily="34" charset="0"/>
            </a:endParaRPr>
          </a:p>
          <a:p>
            <a:pPr marL="0" indent="114300" algn="just">
              <a:buNone/>
            </a:pPr>
            <a:r>
              <a:rPr lang="vi-VN" sz="2400" b="1">
                <a:latin typeface="Calibri" panose="020F0502020204030204" pitchFamily="34" charset="0"/>
                <a:cs typeface="Calibri" panose="020F0502020204030204" pitchFamily="34" charset="0"/>
              </a:rPr>
              <a:t>2. CHỈ ĐỊNH</a:t>
            </a:r>
            <a:endParaRPr lang="en-US" sz="2400">
              <a:latin typeface="Calibri" panose="020F0502020204030204" pitchFamily="34" charset="0"/>
              <a:cs typeface="Calibri" panose="020F0502020204030204" pitchFamily="34" charset="0"/>
            </a:endParaRPr>
          </a:p>
          <a:p>
            <a:pPr marL="0" indent="114300" algn="just">
              <a:buNone/>
            </a:pPr>
            <a:r>
              <a:rPr lang="vi-VN" sz="2400">
                <a:latin typeface="Calibri" panose="020F0502020204030204" pitchFamily="34" charset="0"/>
                <a:cs typeface="Calibri" panose="020F0502020204030204" pitchFamily="34" charset="0"/>
              </a:rPr>
              <a:t>- </a:t>
            </a:r>
            <a:r>
              <a:rPr lang="en-US" sz="2400">
                <a:latin typeface="Calibri" panose="020F0502020204030204" pitchFamily="34" charset="0"/>
                <a:cs typeface="Calibri" panose="020F0502020204030204" pitchFamily="34" charset="0"/>
              </a:rPr>
              <a:t>Rối loạn chức năng</a:t>
            </a:r>
            <a:r>
              <a:rPr lang="vi-VN" sz="2400">
                <a:latin typeface="Calibri" panose="020F0502020204030204" pitchFamily="34" charset="0"/>
                <a:cs typeface="Calibri" panose="020F0502020204030204" pitchFamily="34" charset="0"/>
              </a:rPr>
              <a:t> tiền đình.</a:t>
            </a:r>
            <a:endParaRPr lang="en-US" sz="2400">
              <a:latin typeface="Calibri" panose="020F0502020204030204" pitchFamily="34" charset="0"/>
              <a:cs typeface="Calibri" panose="020F0502020204030204" pitchFamily="34" charset="0"/>
            </a:endParaRPr>
          </a:p>
        </p:txBody>
      </p:sp>
      <p:sp>
        <p:nvSpPr>
          <p:cNvPr id="4" name="Title 1"/>
          <p:cNvSpPr txBox="1">
            <a:spLocks/>
          </p:cNvSpPr>
          <p:nvPr/>
        </p:nvSpPr>
        <p:spPr>
          <a:xfrm>
            <a:off x="640080" y="868045"/>
            <a:ext cx="10713720" cy="66709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smtClean="0">
                <a:latin typeface="+mn-lt"/>
              </a:rPr>
              <a:t>THỦY CHÂM ĐIỀU TRỊ ĐAU ĐẦU, ĐAU NỬA ĐẦU</a:t>
            </a:r>
            <a:endParaRPr lang="en-US" sz="3000" b="1">
              <a:latin typeface="+mn-lt"/>
            </a:endParaRPr>
          </a:p>
        </p:txBody>
      </p:sp>
    </p:spTree>
    <p:extLst>
      <p:ext uri="{BB962C8B-B14F-4D97-AF65-F5344CB8AC3E}">
        <p14:creationId xmlns:p14="http://schemas.microsoft.com/office/powerpoint/2010/main" val="439139322"/>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994410"/>
            <a:ext cx="11201400" cy="5863590"/>
          </a:xfrm>
        </p:spPr>
        <p:txBody>
          <a:bodyPr>
            <a:normAutofit/>
          </a:bodyPr>
          <a:lstStyle/>
          <a:p>
            <a:pPr marL="0" indent="0" algn="just">
              <a:buNone/>
            </a:pPr>
            <a:r>
              <a:rPr lang="en-US" sz="2400" b="1">
                <a:latin typeface="Calibri" panose="020F0502020204030204" pitchFamily="34" charset="0"/>
                <a:cs typeface="Calibri" panose="020F0502020204030204" pitchFamily="34" charset="0"/>
              </a:rPr>
              <a:t>3. CHỐNG CHỈ ĐỊNH</a:t>
            </a:r>
            <a:endParaRPr lang="en-US" sz="2400">
              <a:latin typeface="Calibri" panose="020F0502020204030204" pitchFamily="34" charset="0"/>
              <a:cs typeface="Calibri" panose="020F0502020204030204" pitchFamily="34" charset="0"/>
            </a:endParaRPr>
          </a:p>
          <a:p>
            <a:pPr marL="0" indent="0" algn="just">
              <a:buNone/>
            </a:pPr>
            <a:r>
              <a:rPr lang="vi-VN" sz="2400">
                <a:latin typeface="Calibri" panose="020F0502020204030204" pitchFamily="34" charset="0"/>
                <a:cs typeface="Calibri" panose="020F0502020204030204" pitchFamily="34" charset="0"/>
              </a:rPr>
              <a:t>- Người bệnh đang sốt, mất nước, mất máu, đang mắc bệnh truyền nhiễm cấp tính.</a:t>
            </a:r>
            <a:endParaRPr lang="en-US" sz="2400">
              <a:latin typeface="Calibri" panose="020F0502020204030204" pitchFamily="34" charset="0"/>
              <a:cs typeface="Calibri" panose="020F0502020204030204" pitchFamily="34" charset="0"/>
            </a:endParaRPr>
          </a:p>
          <a:p>
            <a:pPr marL="0" indent="0" algn="just">
              <a:buNone/>
            </a:pPr>
            <a:r>
              <a:rPr lang="vi-VN" sz="2400">
                <a:latin typeface="Calibri" panose="020F0502020204030204" pitchFamily="34" charset="0"/>
                <a:cs typeface="Calibri" panose="020F0502020204030204" pitchFamily="34" charset="0"/>
              </a:rPr>
              <a:t>- Người bệnh đang trong tình trạng cấp cứu.</a:t>
            </a:r>
            <a:endParaRPr lang="en-US" sz="2400">
              <a:latin typeface="Calibri" panose="020F0502020204030204" pitchFamily="34" charset="0"/>
              <a:cs typeface="Calibri" panose="020F0502020204030204" pitchFamily="34" charset="0"/>
            </a:endParaRPr>
          </a:p>
          <a:p>
            <a:pPr marL="0" indent="0" algn="just">
              <a:buNone/>
            </a:pPr>
            <a:r>
              <a:rPr lang="vi-VN" sz="2400">
                <a:latin typeface="Calibri" panose="020F0502020204030204" pitchFamily="34" charset="0"/>
                <a:cs typeface="Calibri" panose="020F0502020204030204" pitchFamily="34" charset="0"/>
              </a:rPr>
              <a:t>- Da bị tổn thương, có khối u ác tính ở vùng châm. </a:t>
            </a:r>
            <a:endParaRPr lang="en-US" sz="2400">
              <a:latin typeface="Calibri" panose="020F0502020204030204" pitchFamily="34" charset="0"/>
              <a:cs typeface="Calibri" panose="020F0502020204030204" pitchFamily="34" charset="0"/>
            </a:endParaRPr>
          </a:p>
          <a:p>
            <a:pPr marL="0" indent="0" algn="just">
              <a:buNone/>
            </a:pPr>
            <a:r>
              <a:rPr lang="vi-VN" sz="2400">
                <a:latin typeface="Calibri" panose="020F0502020204030204" pitchFamily="34" charset="0"/>
                <a:cs typeface="Calibri" panose="020F0502020204030204" pitchFamily="34" charset="0"/>
              </a:rPr>
              <a:t>- Các bệnh ưa chảy máu, vùng đang chảy máu, xuất huyết dưới da.</a:t>
            </a:r>
            <a:endParaRPr lang="en-US" sz="2400">
              <a:latin typeface="Calibri" panose="020F0502020204030204" pitchFamily="34" charset="0"/>
              <a:cs typeface="Calibri" panose="020F0502020204030204" pitchFamily="34" charset="0"/>
            </a:endParaRPr>
          </a:p>
          <a:p>
            <a:pPr marL="0" indent="0" algn="just">
              <a:buNone/>
            </a:pPr>
            <a:r>
              <a:rPr lang="vi-VN" sz="2400" b="1">
                <a:latin typeface="Calibri" panose="020F0502020204030204" pitchFamily="34" charset="0"/>
                <a:cs typeface="Calibri" panose="020F0502020204030204" pitchFamily="34" charset="0"/>
              </a:rPr>
              <a:t>      * Thận trọng:</a:t>
            </a:r>
            <a:endParaRPr lang="en-US" sz="2400">
              <a:latin typeface="Calibri" panose="020F0502020204030204" pitchFamily="34" charset="0"/>
              <a:cs typeface="Calibri" panose="020F0502020204030204" pitchFamily="34" charset="0"/>
            </a:endParaRPr>
          </a:p>
          <a:p>
            <a:pPr marL="0" indent="0" algn="just">
              <a:buNone/>
            </a:pPr>
            <a:r>
              <a:rPr lang="en-US" sz="2400">
                <a:latin typeface="Calibri" panose="020F0502020204030204" pitchFamily="34" charset="0"/>
                <a:cs typeface="Calibri" panose="020F0502020204030204" pitchFamily="34" charset="0"/>
              </a:rPr>
              <a:t>- Phụ nữ có thai, đa kinh.</a:t>
            </a:r>
          </a:p>
          <a:p>
            <a:pPr marL="0" indent="0" algn="just">
              <a:buNone/>
            </a:pPr>
            <a:r>
              <a:rPr lang="vi-VN" sz="2400">
                <a:latin typeface="Calibri" panose="020F0502020204030204" pitchFamily="34" charset="0"/>
                <a:cs typeface="Calibri" panose="020F0502020204030204" pitchFamily="34" charset="0"/>
              </a:rPr>
              <a:t>- Giai đoạn nặng của bệnh: suy tim, suy gan, suy thận; cơ thể suy kiệt nặng.</a:t>
            </a:r>
            <a:endParaRPr lang="en-US" sz="2400">
              <a:latin typeface="Calibri" panose="020F0502020204030204" pitchFamily="34" charset="0"/>
              <a:cs typeface="Calibri" panose="020F0502020204030204" pitchFamily="34" charset="0"/>
            </a:endParaRPr>
          </a:p>
          <a:p>
            <a:pPr marL="0" indent="0" algn="just">
              <a:buNone/>
            </a:pPr>
            <a:r>
              <a:rPr lang="en-US" sz="2400">
                <a:latin typeface="Calibri" panose="020F0502020204030204" pitchFamily="34" charset="0"/>
                <a:cs typeface="Calibri" panose="020F0502020204030204" pitchFamily="34" charset="0"/>
              </a:rPr>
              <a:t>-</a:t>
            </a:r>
            <a:r>
              <a:rPr lang="vi-VN" sz="2400">
                <a:latin typeface="Calibri" panose="020F0502020204030204" pitchFamily="34" charset="0"/>
                <a:cs typeface="Calibri" panose="020F0502020204030204" pitchFamily="34" charset="0"/>
              </a:rPr>
              <a:t> Sau ăn quá no hoặc quá đói.</a:t>
            </a:r>
            <a:r>
              <a:rPr lang="en-US" sz="2400">
                <a:latin typeface="Calibri" panose="020F0502020204030204" pitchFamily="34" charset="0"/>
                <a:cs typeface="Calibri" panose="020F0502020204030204" pitchFamily="34" charset="0"/>
              </a:rPr>
              <a:t> </a:t>
            </a:r>
          </a:p>
          <a:p>
            <a:pPr marL="0" indent="0" algn="just">
              <a:buNone/>
            </a:pPr>
            <a:r>
              <a:rPr lang="vi-VN" sz="2400">
                <a:latin typeface="Calibri" panose="020F0502020204030204" pitchFamily="34" charset="0"/>
                <a:cs typeface="Calibri" panose="020F0502020204030204" pitchFamily="34" charset="0"/>
              </a:rPr>
              <a:t>- Người bệnh có nguy cơ chảy máu.</a:t>
            </a:r>
            <a:r>
              <a:rPr lang="en-US" sz="2400" smtClean="0">
                <a:effectLst/>
                <a:latin typeface="Calibri" panose="020F0502020204030204" pitchFamily="34" charset="0"/>
                <a:cs typeface="Calibri" panose="020F0502020204030204" pitchFamily="34" charset="0"/>
              </a:rPr>
              <a:t> </a:t>
            </a:r>
            <a:r>
              <a:rPr lang="en-US" sz="2400">
                <a:latin typeface="Calibri" panose="020F0502020204030204" pitchFamily="34" charset="0"/>
                <a:cs typeface="Calibri" panose="020F0502020204030204" pitchFamily="34" charset="0"/>
              </a:rPr>
              <a:t> </a:t>
            </a:r>
          </a:p>
        </p:txBody>
      </p:sp>
      <p:sp>
        <p:nvSpPr>
          <p:cNvPr id="4" name="Title 1"/>
          <p:cNvSpPr>
            <a:spLocks noGrp="1"/>
          </p:cNvSpPr>
          <p:nvPr>
            <p:ph type="title"/>
          </p:nvPr>
        </p:nvSpPr>
        <p:spPr>
          <a:xfrm>
            <a:off x="838200" y="88901"/>
            <a:ext cx="9631680" cy="699769"/>
          </a:xfrm>
        </p:spPr>
        <p:txBody>
          <a:bodyPr>
            <a:normAutofit/>
          </a:bodyPr>
          <a:lstStyle/>
          <a:p>
            <a:pPr algn="r"/>
            <a:r>
              <a:rPr lang="en-US" sz="2000" smtClean="0"/>
              <a:t>Bài Mẫu: QTKT </a:t>
            </a:r>
            <a:r>
              <a:rPr lang="en-US" sz="2000" smtClean="0"/>
              <a:t>Nhĩ châm</a:t>
            </a:r>
            <a:endParaRPr lang="en-US" sz="2000"/>
          </a:p>
        </p:txBody>
      </p:sp>
    </p:spTree>
    <p:extLst>
      <p:ext uri="{BB962C8B-B14F-4D97-AF65-F5344CB8AC3E}">
        <p14:creationId xmlns:p14="http://schemas.microsoft.com/office/powerpoint/2010/main" val="4222517056"/>
      </p:ext>
    </p:extLst>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60020"/>
            <a:ext cx="11201400" cy="6697980"/>
          </a:xfrm>
        </p:spPr>
        <p:txBody>
          <a:bodyPr>
            <a:normAutofit/>
          </a:bodyPr>
          <a:lstStyle/>
          <a:p>
            <a:pPr marL="0" indent="0" algn="just">
              <a:buNone/>
            </a:pPr>
            <a:r>
              <a:rPr lang="en-US" sz="2000" b="1">
                <a:latin typeface="Calibri" panose="020F0502020204030204" pitchFamily="34" charset="0"/>
                <a:cs typeface="Calibri" panose="020F0502020204030204" pitchFamily="34" charset="0"/>
              </a:rPr>
              <a:t>4. CHUẨN BỊ</a:t>
            </a:r>
            <a:endParaRPr lang="en-US" sz="2000">
              <a:latin typeface="Calibri" panose="020F0502020204030204" pitchFamily="34" charset="0"/>
              <a:cs typeface="Calibri" panose="020F0502020204030204" pitchFamily="34" charset="0"/>
            </a:endParaRPr>
          </a:p>
          <a:p>
            <a:pPr marL="0" indent="0" algn="just">
              <a:buNone/>
            </a:pPr>
            <a:r>
              <a:rPr lang="en-US" sz="2000" b="1">
                <a:latin typeface="Calibri" panose="020F0502020204030204" pitchFamily="34" charset="0"/>
                <a:cs typeface="Calibri" panose="020F0502020204030204" pitchFamily="34" charset="0"/>
              </a:rPr>
              <a:t>4.1. Người thực hiện</a:t>
            </a:r>
            <a:endParaRPr lang="en-US" sz="2000">
              <a:latin typeface="Calibri" panose="020F0502020204030204" pitchFamily="34" charset="0"/>
              <a:cs typeface="Calibri" panose="020F0502020204030204" pitchFamily="34" charset="0"/>
            </a:endParaRPr>
          </a:p>
          <a:p>
            <a:pPr marL="0" indent="0" algn="just">
              <a:buNone/>
            </a:pPr>
            <a:r>
              <a:rPr lang="en-US" sz="2000">
                <a:latin typeface="Calibri" panose="020F0502020204030204" pitchFamily="34" charset="0"/>
                <a:cs typeface="Calibri" panose="020F0502020204030204" pitchFamily="34" charset="0"/>
              </a:rPr>
              <a:t>Bác sỹ, y sỹ, lương y được đào tạo về chuyên ngành y học cổ truyền, được cấp chứng chỉ hành </a:t>
            </a:r>
            <a:endParaRPr lang="en-US" sz="2000" smtClean="0">
              <a:latin typeface="Calibri" panose="020F0502020204030204" pitchFamily="34" charset="0"/>
              <a:cs typeface="Calibri" panose="020F0502020204030204" pitchFamily="34" charset="0"/>
            </a:endParaRPr>
          </a:p>
          <a:p>
            <a:pPr marL="0" indent="0" algn="just">
              <a:buNone/>
            </a:pPr>
            <a:r>
              <a:rPr lang="en-US" sz="2000" smtClean="0">
                <a:latin typeface="Calibri" panose="020F0502020204030204" pitchFamily="34" charset="0"/>
                <a:cs typeface="Calibri" panose="020F0502020204030204" pitchFamily="34" charset="0"/>
              </a:rPr>
              <a:t>nghề </a:t>
            </a:r>
            <a:r>
              <a:rPr lang="en-US" sz="2000">
                <a:latin typeface="Calibri" panose="020F0502020204030204" pitchFamily="34" charset="0"/>
                <a:cs typeface="Calibri" panose="020F0502020204030204" pitchFamily="34" charset="0"/>
              </a:rPr>
              <a:t>theo quy định của Luật khám bệnh, chữa bệnh.</a:t>
            </a:r>
          </a:p>
          <a:p>
            <a:pPr marL="0" indent="0" algn="just">
              <a:buNone/>
            </a:pPr>
            <a:r>
              <a:rPr lang="en-US" sz="2000">
                <a:latin typeface="Calibri" panose="020F0502020204030204" pitchFamily="34" charset="0"/>
                <a:cs typeface="Calibri" panose="020F0502020204030204" pitchFamily="34" charset="0"/>
              </a:rPr>
              <a:t>- Bác sỹ, y sỹ, điều dưỡng, kỹ thuật viên y được cấp chứng chỉ hành nghề và có chứng chỉ châm cứu do các cơ sở đào tạo cấp theo quy định của Luật khám bệnh, chữa bệnh </a:t>
            </a:r>
          </a:p>
          <a:p>
            <a:pPr marL="0" indent="0" algn="just">
              <a:buNone/>
            </a:pPr>
            <a:r>
              <a:rPr lang="en-US" sz="2000" b="1">
                <a:latin typeface="Calibri" panose="020F0502020204030204" pitchFamily="34" charset="0"/>
                <a:cs typeface="Calibri" panose="020F0502020204030204" pitchFamily="34" charset="0"/>
              </a:rPr>
              <a:t>4.2. Trang thiết bị</a:t>
            </a:r>
            <a:endParaRPr lang="en-US" sz="2000">
              <a:latin typeface="Calibri" panose="020F0502020204030204" pitchFamily="34" charset="0"/>
              <a:cs typeface="Calibri" panose="020F0502020204030204" pitchFamily="34" charset="0"/>
            </a:endParaRPr>
          </a:p>
          <a:p>
            <a:pPr marL="0" indent="0" algn="just">
              <a:buNone/>
            </a:pPr>
            <a:r>
              <a:rPr lang="en-US" sz="2000">
                <a:latin typeface="Calibri" panose="020F0502020204030204" pitchFamily="34" charset="0"/>
                <a:cs typeface="Calibri" panose="020F0502020204030204" pitchFamily="34" charset="0"/>
              </a:rPr>
              <a:t>- Phòng điều trị, hoặc phòng thủ thuật, giường điều trị đảm bảo sự riêng tư cho người bệnh.</a:t>
            </a:r>
          </a:p>
          <a:p>
            <a:pPr marL="0" indent="0" algn="just">
              <a:buNone/>
            </a:pPr>
            <a:r>
              <a:rPr lang="en-US" sz="2000">
                <a:latin typeface="Calibri" panose="020F0502020204030204" pitchFamily="34" charset="0"/>
                <a:cs typeface="Calibri" panose="020F0502020204030204" pitchFamily="34" charset="0"/>
              </a:rPr>
              <a:t>- Kim nhĩ châm vô khuẩn loại dùng một lần.</a:t>
            </a:r>
          </a:p>
          <a:p>
            <a:pPr marL="0" indent="0" algn="just">
              <a:buNone/>
            </a:pPr>
            <a:r>
              <a:rPr lang="en-US" sz="2000">
                <a:latin typeface="Calibri" panose="020F0502020204030204" pitchFamily="34" charset="0"/>
                <a:cs typeface="Calibri" panose="020F0502020204030204" pitchFamily="34" charset="0"/>
              </a:rPr>
              <a:t>- Khay đựng dụng cụ y tế, kẹp có mấu, bông, cồn 70º.</a:t>
            </a:r>
          </a:p>
          <a:p>
            <a:pPr marL="0" indent="0" algn="just">
              <a:buNone/>
            </a:pPr>
            <a:r>
              <a:rPr lang="en-US" sz="2000">
                <a:latin typeface="Calibri" panose="020F0502020204030204" pitchFamily="34" charset="0"/>
                <a:cs typeface="Calibri" panose="020F0502020204030204" pitchFamily="34" charset="0"/>
              </a:rPr>
              <a:t>- Xà phòng, nước sạch hoặc dung dịch sát khuẩn tay nhanh, găng tay, ...</a:t>
            </a:r>
          </a:p>
          <a:p>
            <a:pPr marL="0" indent="0" algn="just">
              <a:buNone/>
            </a:pPr>
            <a:r>
              <a:rPr lang="de-DE" sz="2000">
                <a:latin typeface="Calibri" panose="020F0502020204030204" pitchFamily="34" charset="0"/>
                <a:cs typeface="Calibri" panose="020F0502020204030204" pitchFamily="34" charset="0"/>
              </a:rPr>
              <a:t>- Hộp thuốc cấp cứu phản vệ.</a:t>
            </a:r>
            <a:endParaRPr lang="en-US" sz="2000">
              <a:latin typeface="Calibri" panose="020F0502020204030204" pitchFamily="34" charset="0"/>
              <a:cs typeface="Calibri" panose="020F0502020204030204" pitchFamily="34" charset="0"/>
            </a:endParaRPr>
          </a:p>
          <a:p>
            <a:pPr marL="0" indent="0" algn="just">
              <a:buNone/>
            </a:pPr>
            <a:r>
              <a:rPr lang="de-DE" sz="2000" b="1"/>
              <a:t>4.3. Thầy thuốc, người bệnh</a:t>
            </a:r>
            <a:endParaRPr lang="en-US" sz="2000"/>
          </a:p>
          <a:p>
            <a:pPr marL="0" indent="0" algn="just">
              <a:buNone/>
            </a:pPr>
            <a:r>
              <a:rPr lang="en-US" sz="2000"/>
              <a:t>- Thầy thuốc: khám và làm hồ sơ bệnh án theo quy định. Tư vấn và hướng dẫn quy trình, vị trí điện châm cho người bệnh. Chọn tư thế người bệnh phù hợp để làm thủ thuật.</a:t>
            </a:r>
          </a:p>
          <a:p>
            <a:pPr marL="0" indent="0" algn="just">
              <a:buNone/>
            </a:pPr>
            <a:r>
              <a:rPr lang="en-US" sz="2000"/>
              <a:t>- Người bệnh: hợp tác với thầy thuốc và bộc lộ vùng cần làm thủ thuật.</a:t>
            </a:r>
            <a:endParaRPr lang="en-US" sz="2000">
              <a:latin typeface="Calibri" panose="020F0502020204030204" pitchFamily="34" charset="0"/>
              <a:cs typeface="Calibri" panose="020F0502020204030204" pitchFamily="34" charset="0"/>
            </a:endParaRPr>
          </a:p>
        </p:txBody>
      </p:sp>
      <p:sp>
        <p:nvSpPr>
          <p:cNvPr id="5" name="Title 1"/>
          <p:cNvSpPr txBox="1">
            <a:spLocks/>
          </p:cNvSpPr>
          <p:nvPr/>
        </p:nvSpPr>
        <p:spPr>
          <a:xfrm>
            <a:off x="838200" y="88901"/>
            <a:ext cx="9631680" cy="6997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2000" smtClean="0"/>
              <a:t>Bài Mẫu: QTKT Nhĩ châm</a:t>
            </a:r>
            <a:endParaRPr lang="en-US" sz="2000"/>
          </a:p>
        </p:txBody>
      </p:sp>
    </p:spTree>
    <p:extLst>
      <p:ext uri="{BB962C8B-B14F-4D97-AF65-F5344CB8AC3E}">
        <p14:creationId xmlns:p14="http://schemas.microsoft.com/office/powerpoint/2010/main" val="612833793"/>
      </p:ext>
    </p:extLst>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01600"/>
            <a:ext cx="11201400" cy="7112000"/>
          </a:xfrm>
        </p:spPr>
        <p:txBody>
          <a:bodyPr>
            <a:noAutofit/>
          </a:bodyPr>
          <a:lstStyle/>
          <a:p>
            <a:pPr marL="0" indent="0" algn="just">
              <a:buNone/>
            </a:pPr>
            <a:r>
              <a:rPr lang="de-DE" sz="2200" b="1">
                <a:latin typeface="Calibri" panose="020F0502020204030204" pitchFamily="34" charset="0"/>
                <a:cs typeface="Calibri" panose="020F0502020204030204" pitchFamily="34" charset="0"/>
              </a:rPr>
              <a:t>5. CÁC BƯỚC TIẾN HÀNH</a:t>
            </a:r>
            <a:endParaRPr lang="en-US" sz="2200">
              <a:latin typeface="Calibri" panose="020F0502020204030204" pitchFamily="34" charset="0"/>
              <a:cs typeface="Calibri" panose="020F0502020204030204" pitchFamily="34" charset="0"/>
            </a:endParaRPr>
          </a:p>
          <a:p>
            <a:pPr marL="0" indent="0" algn="just">
              <a:buNone/>
            </a:pPr>
            <a:r>
              <a:rPr lang="de-DE" sz="2200" b="1">
                <a:latin typeface="Calibri" panose="020F0502020204030204" pitchFamily="34" charset="0"/>
                <a:cs typeface="Calibri" panose="020F0502020204030204" pitchFamily="34" charset="0"/>
              </a:rPr>
              <a:t>5.1. Thủ thuật </a:t>
            </a:r>
            <a:endParaRPr lang="en-US" sz="2200">
              <a:latin typeface="Calibri" panose="020F0502020204030204" pitchFamily="34" charset="0"/>
              <a:cs typeface="Calibri" panose="020F0502020204030204" pitchFamily="34" charset="0"/>
            </a:endParaRPr>
          </a:p>
          <a:p>
            <a:pPr marL="0" indent="0" algn="just">
              <a:buNone/>
            </a:pPr>
            <a:r>
              <a:rPr lang="de-DE" sz="2200">
                <a:latin typeface="Calibri" panose="020F0502020204030204" pitchFamily="34" charset="0"/>
                <a:cs typeface="Calibri" panose="020F0502020204030204" pitchFamily="34" charset="0"/>
              </a:rPr>
              <a:t>- Phác đồ huyệt:</a:t>
            </a:r>
            <a:endParaRPr lang="en-US" sz="2200">
              <a:latin typeface="Calibri" panose="020F0502020204030204" pitchFamily="34" charset="0"/>
              <a:cs typeface="Calibri" panose="020F0502020204030204" pitchFamily="34" charset="0"/>
            </a:endParaRPr>
          </a:p>
          <a:p>
            <a:pPr marL="0" indent="0" algn="just">
              <a:buNone/>
            </a:pPr>
            <a:r>
              <a:rPr lang="de-DE" sz="2200">
                <a:latin typeface="Calibri" panose="020F0502020204030204" pitchFamily="34" charset="0"/>
                <a:cs typeface="Calibri" panose="020F0502020204030204" pitchFamily="34" charset="0"/>
              </a:rPr>
              <a:t> </a:t>
            </a:r>
            <a:r>
              <a:rPr lang="de-DE" sz="2200" smtClean="0">
                <a:latin typeface="Calibri" panose="020F0502020204030204" pitchFamily="34" charset="0"/>
                <a:cs typeface="Calibri" panose="020F0502020204030204" pitchFamily="34" charset="0"/>
              </a:rPr>
              <a:t>	</a:t>
            </a:r>
            <a:r>
              <a:rPr lang="en-US" sz="2200" smtClean="0">
                <a:latin typeface="Calibri" panose="020F0502020204030204" pitchFamily="34" charset="0"/>
                <a:cs typeface="Calibri" panose="020F0502020204030204" pitchFamily="34" charset="0"/>
              </a:rPr>
              <a:t>Giao </a:t>
            </a:r>
            <a:r>
              <a:rPr lang="en-US" sz="2200">
                <a:latin typeface="Calibri" panose="020F0502020204030204" pitchFamily="34" charset="0"/>
                <a:cs typeface="Calibri" panose="020F0502020204030204" pitchFamily="34" charset="0"/>
              </a:rPr>
              <a:t>cảm (IH4/AH7)</a:t>
            </a:r>
            <a:r>
              <a:rPr lang="de-DE" sz="2200">
                <a:latin typeface="Calibri" panose="020F0502020204030204" pitchFamily="34" charset="0"/>
                <a:cs typeface="Calibri" panose="020F0502020204030204" pitchFamily="34" charset="0"/>
              </a:rPr>
              <a:t>		 Thần </a:t>
            </a:r>
            <a:r>
              <a:rPr lang="de-DE" sz="2200" smtClean="0">
                <a:latin typeface="Calibri" panose="020F0502020204030204" pitchFamily="34" charset="0"/>
                <a:cs typeface="Calibri" panose="020F0502020204030204" pitchFamily="34" charset="0"/>
              </a:rPr>
              <a:t>môn </a:t>
            </a:r>
            <a:r>
              <a:rPr lang="en-US" sz="2200" smtClean="0">
                <a:latin typeface="Calibri" panose="020F0502020204030204" pitchFamily="34" charset="0"/>
                <a:cs typeface="Calibri" panose="020F0502020204030204" pitchFamily="34" charset="0"/>
              </a:rPr>
              <a:t>(TF2</a:t>
            </a:r>
            <a:r>
              <a:rPr lang="en-US" sz="2200">
                <a:latin typeface="Calibri" panose="020F0502020204030204" pitchFamily="34" charset="0"/>
                <a:cs typeface="Calibri" panose="020F0502020204030204" pitchFamily="34" charset="0"/>
              </a:rPr>
              <a:t>)</a:t>
            </a:r>
            <a:r>
              <a:rPr lang="de-DE" sz="2200">
                <a:latin typeface="Calibri" panose="020F0502020204030204" pitchFamily="34" charset="0"/>
                <a:cs typeface="Calibri" panose="020F0502020204030204" pitchFamily="34" charset="0"/>
              </a:rPr>
              <a:t>	</a:t>
            </a:r>
            <a:r>
              <a:rPr lang="de-DE" sz="2200" smtClean="0">
                <a:latin typeface="Calibri" panose="020F0502020204030204" pitchFamily="34" charset="0"/>
                <a:cs typeface="Calibri" panose="020F0502020204030204" pitchFamily="34" charset="0"/>
              </a:rPr>
              <a:t> </a:t>
            </a:r>
            <a:r>
              <a:rPr lang="en-US" sz="2200">
                <a:latin typeface="Calibri" panose="020F0502020204030204" pitchFamily="34" charset="0"/>
                <a:cs typeface="Calibri" panose="020F0502020204030204" pitchFamily="34" charset="0"/>
              </a:rPr>
              <a:t>Dưới vỏ </a:t>
            </a:r>
            <a:r>
              <a:rPr lang="de-DE" sz="2200">
                <a:latin typeface="Calibri" panose="020F0502020204030204" pitchFamily="34" charset="0"/>
                <a:cs typeface="Calibri" panose="020F0502020204030204" pitchFamily="34" charset="0"/>
              </a:rPr>
              <a:t>(CW2/IC4)</a:t>
            </a:r>
            <a:endParaRPr lang="en-US" sz="2200">
              <a:latin typeface="Calibri" panose="020F0502020204030204" pitchFamily="34" charset="0"/>
              <a:cs typeface="Calibri" panose="020F0502020204030204" pitchFamily="34" charset="0"/>
            </a:endParaRPr>
          </a:p>
          <a:p>
            <a:pPr marL="0" indent="0" algn="just">
              <a:buNone/>
            </a:pPr>
            <a:r>
              <a:rPr lang="de-DE" sz="2200">
                <a:latin typeface="Calibri" panose="020F0502020204030204" pitchFamily="34" charset="0"/>
                <a:cs typeface="Calibri" panose="020F0502020204030204" pitchFamily="34" charset="0"/>
              </a:rPr>
              <a:t> </a:t>
            </a:r>
            <a:r>
              <a:rPr lang="de-DE" sz="2200" smtClean="0">
                <a:latin typeface="Calibri" panose="020F0502020204030204" pitchFamily="34" charset="0"/>
                <a:cs typeface="Calibri" panose="020F0502020204030204" pitchFamily="34" charset="0"/>
              </a:rPr>
              <a:t>	</a:t>
            </a:r>
            <a:r>
              <a:rPr lang="en-US" sz="2200" smtClean="0">
                <a:latin typeface="Calibri" panose="020F0502020204030204" pitchFamily="34" charset="0"/>
                <a:cs typeface="Calibri" panose="020F0502020204030204" pitchFamily="34" charset="0"/>
              </a:rPr>
              <a:t>Thận </a:t>
            </a:r>
            <a:r>
              <a:rPr lang="en-US" sz="2200">
                <a:latin typeface="Calibri" panose="020F0502020204030204" pitchFamily="34" charset="0"/>
                <a:cs typeface="Calibri" panose="020F0502020204030204" pitchFamily="34" charset="0"/>
              </a:rPr>
              <a:t>(SC6/CW8)		</a:t>
            </a:r>
            <a:r>
              <a:rPr lang="en-US" sz="2200" smtClean="0">
                <a:latin typeface="Calibri" panose="020F0502020204030204" pitchFamily="34" charset="0"/>
                <a:cs typeface="Calibri" panose="020F0502020204030204" pitchFamily="34" charset="0"/>
              </a:rPr>
              <a:t> </a:t>
            </a:r>
            <a:r>
              <a:rPr lang="de-DE" sz="2200">
                <a:latin typeface="Calibri" panose="020F0502020204030204" pitchFamily="34" charset="0"/>
                <a:cs typeface="Calibri" panose="020F0502020204030204" pitchFamily="34" charset="0"/>
              </a:rPr>
              <a:t>Can (CR2)</a:t>
            </a:r>
            <a:r>
              <a:rPr lang="en-US" sz="2200">
                <a:latin typeface="Calibri" panose="020F0502020204030204" pitchFamily="34" charset="0"/>
                <a:cs typeface="Calibri" panose="020F0502020204030204" pitchFamily="34" charset="0"/>
              </a:rPr>
              <a:t> 			</a:t>
            </a:r>
          </a:p>
          <a:p>
            <a:pPr marL="0" indent="0" algn="just">
              <a:buNone/>
            </a:pPr>
            <a:r>
              <a:rPr lang="de-DE" sz="2200">
                <a:latin typeface="Calibri" panose="020F0502020204030204" pitchFamily="34" charset="0"/>
                <a:cs typeface="Calibri" panose="020F0502020204030204" pitchFamily="34" charset="0"/>
              </a:rPr>
              <a:t>- Sát khuẩn tay.</a:t>
            </a:r>
            <a:endParaRPr lang="en-US" sz="2200">
              <a:latin typeface="Calibri" panose="020F0502020204030204" pitchFamily="34" charset="0"/>
              <a:cs typeface="Calibri" panose="020F0502020204030204" pitchFamily="34" charset="0"/>
            </a:endParaRPr>
          </a:p>
          <a:p>
            <a:pPr marL="0" indent="0" algn="just">
              <a:buNone/>
            </a:pPr>
            <a:r>
              <a:rPr lang="de-DE" sz="2200">
                <a:latin typeface="Calibri" panose="020F0502020204030204" pitchFamily="34" charset="0"/>
                <a:cs typeface="Calibri" panose="020F0502020204030204" pitchFamily="34" charset="0"/>
              </a:rPr>
              <a:t>- Sát khuẩn vùng loa tai, xác định vùng huyệt định châm.</a:t>
            </a:r>
            <a:endParaRPr lang="en-US" sz="2200">
              <a:latin typeface="Calibri" panose="020F0502020204030204" pitchFamily="34" charset="0"/>
              <a:cs typeface="Calibri" panose="020F0502020204030204" pitchFamily="34" charset="0"/>
            </a:endParaRPr>
          </a:p>
          <a:p>
            <a:pPr marL="0" indent="0" algn="just">
              <a:buNone/>
            </a:pPr>
            <a:r>
              <a:rPr lang="de-DE" sz="2200">
                <a:latin typeface="Calibri" panose="020F0502020204030204" pitchFamily="34" charset="0"/>
                <a:cs typeface="Calibri" panose="020F0502020204030204" pitchFamily="34" charset="0"/>
              </a:rPr>
              <a:t>- Châm kim nhanh qua da, đẩy kim từ từ tới huyệt, tránh châm xuyên qua sụn tai.</a:t>
            </a:r>
            <a:endParaRPr lang="en-US" sz="2200">
              <a:latin typeface="Calibri" panose="020F0502020204030204" pitchFamily="34" charset="0"/>
              <a:cs typeface="Calibri" panose="020F0502020204030204" pitchFamily="34" charset="0"/>
            </a:endParaRPr>
          </a:p>
          <a:p>
            <a:pPr marL="0" indent="0" algn="just">
              <a:buNone/>
            </a:pPr>
            <a:r>
              <a:rPr lang="de-DE" sz="2200" smtClean="0">
                <a:latin typeface="Calibri" panose="020F0502020204030204" pitchFamily="34" charset="0"/>
                <a:cs typeface="Calibri" panose="020F0502020204030204" pitchFamily="34" charset="0"/>
              </a:rPr>
              <a:t>- </a:t>
            </a:r>
            <a:r>
              <a:rPr lang="de-DE" sz="2200">
                <a:latin typeface="Calibri" panose="020F0502020204030204" pitchFamily="34" charset="0"/>
                <a:cs typeface="Calibri" panose="020F0502020204030204" pitchFamily="34" charset="0"/>
              </a:rPr>
              <a:t>Thời gian lưu kim </a:t>
            </a:r>
            <a:r>
              <a:rPr lang="de-DE" sz="2200" smtClean="0">
                <a:latin typeface="Calibri" panose="020F0502020204030204" pitchFamily="34" charset="0"/>
                <a:cs typeface="Calibri" panose="020F0502020204030204" pitchFamily="34" charset="0"/>
              </a:rPr>
              <a:t>30 </a:t>
            </a:r>
            <a:r>
              <a:rPr lang="de-DE" sz="2200">
                <a:latin typeface="Calibri" panose="020F0502020204030204" pitchFamily="34" charset="0"/>
                <a:cs typeface="Calibri" panose="020F0502020204030204" pitchFamily="34" charset="0"/>
              </a:rPr>
              <a:t>phút cho một lần nhĩ châm, nếu sử dụng kim nhĩ hoàn châm thì thời gian lưu kim đến 24 giờ.</a:t>
            </a:r>
            <a:endParaRPr lang="en-US" sz="2200">
              <a:latin typeface="Calibri" panose="020F0502020204030204" pitchFamily="34" charset="0"/>
              <a:cs typeface="Calibri" panose="020F0502020204030204" pitchFamily="34" charset="0"/>
            </a:endParaRPr>
          </a:p>
          <a:p>
            <a:pPr marL="0" indent="0" algn="just">
              <a:buNone/>
            </a:pPr>
            <a:r>
              <a:rPr lang="de-DE" sz="2200">
                <a:latin typeface="Calibri" panose="020F0502020204030204" pitchFamily="34" charset="0"/>
                <a:cs typeface="Calibri" panose="020F0502020204030204" pitchFamily="34" charset="0"/>
              </a:rPr>
              <a:t>- Rút kim, sát khuẩn da vùng huyệt vừa châm.</a:t>
            </a:r>
            <a:endParaRPr lang="en-US" sz="2200">
              <a:latin typeface="Calibri" panose="020F0502020204030204" pitchFamily="34" charset="0"/>
              <a:cs typeface="Calibri" panose="020F0502020204030204" pitchFamily="34" charset="0"/>
            </a:endParaRPr>
          </a:p>
          <a:p>
            <a:pPr marL="0" indent="0" algn="just">
              <a:buNone/>
            </a:pPr>
            <a:r>
              <a:rPr lang="en-US" sz="2200" b="1">
                <a:latin typeface="Calibri" panose="020F0502020204030204" pitchFamily="34" charset="0"/>
                <a:cs typeface="Calibri" panose="020F0502020204030204" pitchFamily="34" charset="0"/>
              </a:rPr>
              <a:t>5.2. Liệu trình điều trị:</a:t>
            </a:r>
            <a:endParaRPr lang="en-US" sz="2200">
              <a:latin typeface="Calibri" panose="020F0502020204030204" pitchFamily="34" charset="0"/>
              <a:cs typeface="Calibri" panose="020F0502020204030204" pitchFamily="34" charset="0"/>
            </a:endParaRPr>
          </a:p>
          <a:p>
            <a:pPr marL="0" indent="0" algn="just">
              <a:buNone/>
            </a:pPr>
            <a:r>
              <a:rPr lang="en-US" sz="2200">
                <a:latin typeface="Calibri" panose="020F0502020204030204" pitchFamily="34" charset="0"/>
                <a:cs typeface="Calibri" panose="020F0502020204030204" pitchFamily="34" charset="0"/>
              </a:rPr>
              <a:t>- Nhĩ châm 20 - 30 phút/lần x 1 - 2 lần/ngày. Nếu sử dụng kim nhĩ hoàn thì châm 1 ngày/lần.</a:t>
            </a:r>
          </a:p>
          <a:p>
            <a:pPr marL="0" indent="0" algn="just">
              <a:buNone/>
            </a:pPr>
            <a:r>
              <a:rPr lang="en-US" sz="2200">
                <a:latin typeface="Calibri" panose="020F0502020204030204" pitchFamily="34" charset="0"/>
                <a:cs typeface="Calibri" panose="020F0502020204030204" pitchFamily="34" charset="0"/>
              </a:rPr>
              <a:t>- Một liệu trình điều trị từ 15 - 20 ngày, tuỳ thuộc theo mức độ và diễn biến của bệnh, có thể tiến hành 2 - 3 liệu trình liên tục.</a:t>
            </a:r>
            <a:r>
              <a:rPr lang="en-US" sz="2200" smtClean="0">
                <a:effectLst/>
                <a:latin typeface="Calibri" panose="020F0502020204030204" pitchFamily="34" charset="0"/>
                <a:cs typeface="Calibri" panose="020F0502020204030204" pitchFamily="34" charset="0"/>
              </a:rPr>
              <a:t> </a:t>
            </a:r>
            <a:r>
              <a:rPr lang="en-US" sz="2200">
                <a:latin typeface="Calibri" panose="020F0502020204030204" pitchFamily="34" charset="0"/>
                <a:cs typeface="Calibri" panose="020F0502020204030204" pitchFamily="34" charset="0"/>
              </a:rPr>
              <a:t> </a:t>
            </a:r>
          </a:p>
          <a:p>
            <a:pPr marL="0" indent="0" algn="just">
              <a:buNone/>
            </a:pPr>
            <a:endParaRPr lang="en-US" sz="2200">
              <a:latin typeface="Calibri" panose="020F0502020204030204" pitchFamily="34" charset="0"/>
              <a:cs typeface="Calibri" panose="020F0502020204030204" pitchFamily="34" charset="0"/>
            </a:endParaRPr>
          </a:p>
        </p:txBody>
      </p:sp>
      <p:sp>
        <p:nvSpPr>
          <p:cNvPr id="4" name="Title 1"/>
          <p:cNvSpPr>
            <a:spLocks noGrp="1"/>
          </p:cNvSpPr>
          <p:nvPr>
            <p:ph type="title"/>
          </p:nvPr>
        </p:nvSpPr>
        <p:spPr>
          <a:xfrm>
            <a:off x="838200" y="88901"/>
            <a:ext cx="9631680" cy="699769"/>
          </a:xfrm>
        </p:spPr>
        <p:txBody>
          <a:bodyPr>
            <a:normAutofit/>
          </a:bodyPr>
          <a:lstStyle/>
          <a:p>
            <a:pPr algn="r"/>
            <a:r>
              <a:rPr lang="en-US" sz="2000" smtClean="0"/>
              <a:t>Bài Mẫu: QTKT </a:t>
            </a:r>
            <a:r>
              <a:rPr lang="en-US" sz="2000" smtClean="0"/>
              <a:t>Nhĩ châm</a:t>
            </a:r>
            <a:endParaRPr lang="en-US" sz="2000"/>
          </a:p>
        </p:txBody>
      </p:sp>
    </p:spTree>
    <p:extLst>
      <p:ext uri="{BB962C8B-B14F-4D97-AF65-F5344CB8AC3E}">
        <p14:creationId xmlns:p14="http://schemas.microsoft.com/office/powerpoint/2010/main" val="3127091122"/>
      </p:ext>
    </p:extLst>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01600"/>
            <a:ext cx="11201400" cy="6756400"/>
          </a:xfrm>
        </p:spPr>
        <p:txBody>
          <a:bodyPr>
            <a:normAutofit/>
          </a:bodyPr>
          <a:lstStyle/>
          <a:p>
            <a:pPr marL="0" indent="0" algn="just">
              <a:buNone/>
            </a:pPr>
            <a:r>
              <a:rPr lang="de-DE" sz="2400" b="1">
                <a:latin typeface="Calibri" panose="020F0502020204030204" pitchFamily="34" charset="0"/>
                <a:cs typeface="Calibri" panose="020F0502020204030204" pitchFamily="34" charset="0"/>
              </a:rPr>
              <a:t>6. THEO DÕI VÀ XỬ TRÍ TAI BIẾN</a:t>
            </a:r>
            <a:endParaRPr lang="en-US" sz="2400">
              <a:latin typeface="Calibri" panose="020F0502020204030204" pitchFamily="34" charset="0"/>
              <a:cs typeface="Calibri" panose="020F0502020204030204" pitchFamily="34" charset="0"/>
            </a:endParaRPr>
          </a:p>
          <a:p>
            <a:pPr marL="0" indent="0" algn="just">
              <a:buNone/>
            </a:pPr>
            <a:r>
              <a:rPr lang="de-DE" sz="2400" b="1">
                <a:latin typeface="Calibri" panose="020F0502020204030204" pitchFamily="34" charset="0"/>
                <a:cs typeface="Calibri" panose="020F0502020204030204" pitchFamily="34" charset="0"/>
              </a:rPr>
              <a:t>6.1. Theo dõi: </a:t>
            </a:r>
            <a:endParaRPr lang="en-US" sz="2400">
              <a:latin typeface="Calibri" panose="020F0502020204030204" pitchFamily="34" charset="0"/>
              <a:cs typeface="Calibri" panose="020F0502020204030204" pitchFamily="34" charset="0"/>
            </a:endParaRPr>
          </a:p>
          <a:p>
            <a:pPr marL="0" indent="0" algn="just">
              <a:buNone/>
            </a:pPr>
            <a:r>
              <a:rPr lang="de-DE" sz="2400">
                <a:latin typeface="Calibri" panose="020F0502020204030204" pitchFamily="34" charset="0"/>
                <a:cs typeface="Calibri" panose="020F0502020204030204" pitchFamily="34" charset="0"/>
              </a:rPr>
              <a:t>Theo dõi tại chỗ và toàn trạng người bệnh.</a:t>
            </a:r>
            <a:endParaRPr lang="en-US" sz="2400">
              <a:latin typeface="Calibri" panose="020F0502020204030204" pitchFamily="34" charset="0"/>
              <a:cs typeface="Calibri" panose="020F0502020204030204" pitchFamily="34" charset="0"/>
            </a:endParaRPr>
          </a:p>
          <a:p>
            <a:pPr marL="0" indent="0" algn="just">
              <a:buNone/>
            </a:pPr>
            <a:r>
              <a:rPr lang="de-DE" sz="2400" b="1">
                <a:latin typeface="Calibri" panose="020F0502020204030204" pitchFamily="34" charset="0"/>
                <a:cs typeface="Calibri" panose="020F0502020204030204" pitchFamily="34" charset="0"/>
              </a:rPr>
              <a:t>6.2. Xử trí tai biến</a:t>
            </a:r>
            <a:endParaRPr lang="en-US" sz="2400">
              <a:latin typeface="Calibri" panose="020F0502020204030204" pitchFamily="34" charset="0"/>
              <a:cs typeface="Calibri" panose="020F0502020204030204" pitchFamily="34" charset="0"/>
            </a:endParaRPr>
          </a:p>
          <a:p>
            <a:pPr marL="0" indent="0" algn="just">
              <a:buNone/>
            </a:pPr>
            <a:r>
              <a:rPr lang="vi-VN" sz="2400" b="1">
                <a:latin typeface="Calibri" panose="020F0502020204030204" pitchFamily="34" charset="0"/>
                <a:cs typeface="Calibri" panose="020F0502020204030204" pitchFamily="34" charset="0"/>
              </a:rPr>
              <a:t>6.2.1. Vựng châm:</a:t>
            </a:r>
            <a:r>
              <a:rPr lang="vi-VN" sz="2400">
                <a:latin typeface="Calibri" panose="020F0502020204030204" pitchFamily="34" charset="0"/>
                <a:cs typeface="Calibri" panose="020F0502020204030204" pitchFamily="34" charset="0"/>
              </a:rPr>
              <a:t> Người bệnh hoa mắt, chóng mặt, vã mồ hôi, mạch nhanh, sắc mặt nhợt. </a:t>
            </a:r>
            <a:endParaRPr lang="en-US" sz="2400">
              <a:latin typeface="Calibri" panose="020F0502020204030204" pitchFamily="34" charset="0"/>
              <a:cs typeface="Calibri" panose="020F0502020204030204" pitchFamily="34" charset="0"/>
            </a:endParaRPr>
          </a:p>
          <a:p>
            <a:pPr marL="0" indent="0" algn="just">
              <a:buNone/>
            </a:pPr>
            <a:r>
              <a:rPr lang="vi-VN" sz="2400" b="1">
                <a:latin typeface="Calibri" panose="020F0502020204030204" pitchFamily="34" charset="0"/>
                <a:cs typeface="Calibri" panose="020F0502020204030204" pitchFamily="34" charset="0"/>
              </a:rPr>
              <a:t>Xử trí:</a:t>
            </a:r>
            <a:r>
              <a:rPr lang="vi-VN" sz="2400">
                <a:latin typeface="Calibri" panose="020F0502020204030204" pitchFamily="34" charset="0"/>
                <a:cs typeface="Calibri" panose="020F0502020204030204" pitchFamily="34" charset="0"/>
              </a:rPr>
              <a:t> </a:t>
            </a:r>
            <a:r>
              <a:rPr lang="en-US" sz="2400">
                <a:latin typeface="Calibri" panose="020F0502020204030204" pitchFamily="34" charset="0"/>
                <a:cs typeface="Calibri" panose="020F0502020204030204" pitchFamily="34" charset="0"/>
              </a:rPr>
              <a:t>Tắt máy điện châm, rút kim ngay, lau mồ hôi, ủ ấm, tuỳ theo tình trạng vựng châm và bệnh lý kèm theo của từng người bệnh, có thể cho uống nước ấm hoặc nước đường ấm hoặc trà gừng ấm, ... nằm nghỉ tại chỗ. Xử trí theo phác đồ điều trị choáng ngất.</a:t>
            </a:r>
          </a:p>
          <a:p>
            <a:pPr marL="0" indent="0" algn="just">
              <a:buNone/>
            </a:pPr>
            <a:r>
              <a:rPr lang="en-US" sz="2400">
                <a:latin typeface="Calibri" panose="020F0502020204030204" pitchFamily="34" charset="0"/>
                <a:cs typeface="Calibri" panose="020F0502020204030204" pitchFamily="34" charset="0"/>
              </a:rPr>
              <a:t>- Theo dõi mạch, nhiệt độ, huyết áp.</a:t>
            </a:r>
          </a:p>
          <a:p>
            <a:pPr marL="0" indent="0" algn="just">
              <a:buNone/>
            </a:pPr>
            <a:r>
              <a:rPr lang="en-US" sz="2400">
                <a:latin typeface="Calibri" panose="020F0502020204030204" pitchFamily="34" charset="0"/>
                <a:cs typeface="Calibri" panose="020F0502020204030204" pitchFamily="34" charset="0"/>
              </a:rPr>
              <a:t>- Dùng thuốc hóa dược (nếu cần). </a:t>
            </a:r>
          </a:p>
          <a:p>
            <a:pPr marL="0" indent="0" algn="just">
              <a:buNone/>
            </a:pPr>
            <a:r>
              <a:rPr lang="vi-VN" sz="2400" b="1">
                <a:latin typeface="Calibri" panose="020F0502020204030204" pitchFamily="34" charset="0"/>
                <a:cs typeface="Calibri" panose="020F0502020204030204" pitchFamily="34" charset="0"/>
              </a:rPr>
              <a:t>6.2.2. Chảy máu:</a:t>
            </a:r>
            <a:r>
              <a:rPr lang="vi-VN" sz="2400" b="1" i="1">
                <a:latin typeface="Calibri" panose="020F0502020204030204" pitchFamily="34" charset="0"/>
                <a:cs typeface="Calibri" panose="020F0502020204030204" pitchFamily="34" charset="0"/>
              </a:rPr>
              <a:t> </a:t>
            </a:r>
            <a:r>
              <a:rPr lang="vi-VN" sz="2400">
                <a:latin typeface="Calibri" panose="020F0502020204030204" pitchFamily="34" charset="0"/>
                <a:cs typeface="Calibri" panose="020F0502020204030204" pitchFamily="34" charset="0"/>
              </a:rPr>
              <a:t>Máu chảy tại vị trí vừa rút kim.</a:t>
            </a:r>
            <a:endParaRPr lang="en-US" sz="2400">
              <a:latin typeface="Calibri" panose="020F0502020204030204" pitchFamily="34" charset="0"/>
              <a:cs typeface="Calibri" panose="020F0502020204030204" pitchFamily="34" charset="0"/>
            </a:endParaRPr>
          </a:p>
          <a:p>
            <a:pPr marL="0" indent="0" algn="just">
              <a:buNone/>
            </a:pPr>
            <a:r>
              <a:rPr lang="vi-VN" sz="2400" b="1">
                <a:latin typeface="Calibri" panose="020F0502020204030204" pitchFamily="34" charset="0"/>
                <a:cs typeface="Calibri" panose="020F0502020204030204" pitchFamily="34" charset="0"/>
              </a:rPr>
              <a:t>Xử trí:</a:t>
            </a:r>
            <a:r>
              <a:rPr lang="vi-VN" sz="2400" b="1" i="1">
                <a:latin typeface="Calibri" panose="020F0502020204030204" pitchFamily="34" charset="0"/>
                <a:cs typeface="Calibri" panose="020F0502020204030204" pitchFamily="34" charset="0"/>
              </a:rPr>
              <a:t> </a:t>
            </a:r>
            <a:r>
              <a:rPr lang="vi-VN" sz="2400">
                <a:latin typeface="Calibri" panose="020F0502020204030204" pitchFamily="34" charset="0"/>
                <a:cs typeface="Calibri" panose="020F0502020204030204" pitchFamily="34" charset="0"/>
              </a:rPr>
              <a:t>Dùng bông vô khuẩn ấn tại chỗ, không day.</a:t>
            </a:r>
            <a:endParaRPr lang="en-US" sz="2400">
              <a:latin typeface="Calibri" panose="020F0502020204030204" pitchFamily="34" charset="0"/>
              <a:cs typeface="Calibri" panose="020F0502020204030204" pitchFamily="34" charset="0"/>
            </a:endParaRPr>
          </a:p>
          <a:p>
            <a:pPr marL="0" indent="0" algn="just">
              <a:buNone/>
            </a:pPr>
            <a:endParaRPr lang="en-US" sz="2400">
              <a:latin typeface="Calibri" panose="020F0502020204030204" pitchFamily="34" charset="0"/>
              <a:cs typeface="Calibri" panose="020F0502020204030204" pitchFamily="34" charset="0"/>
            </a:endParaRPr>
          </a:p>
        </p:txBody>
      </p:sp>
      <p:sp>
        <p:nvSpPr>
          <p:cNvPr id="4" name="Title 1"/>
          <p:cNvSpPr>
            <a:spLocks noGrp="1"/>
          </p:cNvSpPr>
          <p:nvPr>
            <p:ph type="title"/>
          </p:nvPr>
        </p:nvSpPr>
        <p:spPr>
          <a:xfrm>
            <a:off x="838200" y="88901"/>
            <a:ext cx="9631680" cy="699769"/>
          </a:xfrm>
        </p:spPr>
        <p:txBody>
          <a:bodyPr>
            <a:normAutofit/>
          </a:bodyPr>
          <a:lstStyle/>
          <a:p>
            <a:pPr algn="r"/>
            <a:r>
              <a:rPr lang="en-US" sz="2000" smtClean="0"/>
              <a:t>Bài Mẫu: QTKT </a:t>
            </a:r>
            <a:r>
              <a:rPr lang="en-US" sz="2000" smtClean="0"/>
              <a:t>Nhĩ châm</a:t>
            </a:r>
            <a:endParaRPr lang="en-US" sz="2000"/>
          </a:p>
        </p:txBody>
      </p:sp>
    </p:spTree>
    <p:extLst>
      <p:ext uri="{BB962C8B-B14F-4D97-AF65-F5344CB8AC3E}">
        <p14:creationId xmlns:p14="http://schemas.microsoft.com/office/powerpoint/2010/main" val="2050445651"/>
      </p:ext>
    </p:extLst>
  </p:cSld>
  <p:clrMapOvr>
    <a:masterClrMapping/>
  </p:clrMapOvr>
  <p:transition>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7001"/>
            <a:ext cx="10515600" cy="800099"/>
          </a:xfrm>
        </p:spPr>
        <p:txBody>
          <a:bodyPr/>
          <a:lstStyle/>
          <a:p>
            <a:r>
              <a:rPr lang="en-US" smtClean="0"/>
              <a:t>Bài Mẫu: QTKT Cứu</a:t>
            </a:r>
            <a:endParaRPr lang="en-US"/>
          </a:p>
        </p:txBody>
      </p:sp>
      <p:sp>
        <p:nvSpPr>
          <p:cNvPr id="3" name="Content Placeholder 2"/>
          <p:cNvSpPr>
            <a:spLocks noGrp="1"/>
          </p:cNvSpPr>
          <p:nvPr>
            <p:ph idx="1"/>
          </p:nvPr>
        </p:nvSpPr>
        <p:spPr>
          <a:xfrm>
            <a:off x="838200" y="1668144"/>
            <a:ext cx="10515600" cy="4508819"/>
          </a:xfrm>
        </p:spPr>
        <p:txBody>
          <a:bodyPr>
            <a:normAutofit/>
          </a:bodyPr>
          <a:lstStyle/>
          <a:p>
            <a:pPr marL="0" indent="228600" algn="just">
              <a:buNone/>
            </a:pPr>
            <a:r>
              <a:rPr lang="en-US" sz="2400" b="1"/>
              <a:t>1. ĐẠI CƯƠNG</a:t>
            </a:r>
            <a:endParaRPr lang="en-US" sz="2400"/>
          </a:p>
          <a:p>
            <a:pPr marL="0" indent="228600" algn="just">
              <a:buNone/>
            </a:pPr>
            <a:r>
              <a:rPr lang="vi-VN" sz="2400"/>
              <a:t>Theo y học hiện đại chẩn đoán huyết áp thấp khi huyết áp tâm thu dưới 90mmHg và/hoặc huyết áp tâm trương dưới 60 mmHg. Những người huyết áp thấp thường có biểu hiện: </a:t>
            </a:r>
            <a:r>
              <a:rPr lang="en-US" sz="2400"/>
              <a:t>m</a:t>
            </a:r>
            <a:r>
              <a:rPr lang="vi-VN" sz="2400"/>
              <a:t>ệt mỏi, hoa mắt, chóng mặt, buồn nôn, giảm tập trung, hay choáng váng.</a:t>
            </a:r>
            <a:endParaRPr lang="en-US" sz="2400"/>
          </a:p>
          <a:p>
            <a:pPr marL="0" indent="228600" algn="just">
              <a:buNone/>
            </a:pPr>
            <a:r>
              <a:rPr lang="vi-VN" sz="2400"/>
              <a:t>Theo y học cổ truyền huyết áp thấp thuộc chứng huyễn vựng</a:t>
            </a:r>
            <a:r>
              <a:rPr lang="en-US" sz="2400"/>
              <a:t>, đầu thống, .. và do nhiều nguyên nhân gây ra, thường là hư chứng</a:t>
            </a:r>
            <a:r>
              <a:rPr lang="vi-VN" sz="2400"/>
              <a:t>. Nguyên nhân là do tâm dương bất túc, tỳ vị suy nhược, khí huyết lưỡng hư, ...</a:t>
            </a:r>
            <a:endParaRPr lang="en-US" sz="2400"/>
          </a:p>
          <a:p>
            <a:pPr marL="0" indent="228600" algn="just">
              <a:buNone/>
            </a:pPr>
            <a:r>
              <a:rPr lang="en-US" sz="2400" b="1"/>
              <a:t>2. CHỈ ĐỊNH </a:t>
            </a:r>
            <a:endParaRPr lang="en-US" sz="2400"/>
          </a:p>
          <a:p>
            <a:pPr marL="0" indent="228600" algn="just">
              <a:buNone/>
            </a:pPr>
            <a:r>
              <a:rPr lang="vi-VN" sz="2400"/>
              <a:t>Người bệnh được chẩn đoán huyết áp thấp</a:t>
            </a:r>
            <a:r>
              <a:rPr lang="vi-VN" sz="2400" smtClean="0"/>
              <a:t>.</a:t>
            </a:r>
            <a:endParaRPr lang="en-US" sz="2400"/>
          </a:p>
        </p:txBody>
      </p:sp>
      <p:sp>
        <p:nvSpPr>
          <p:cNvPr id="4" name="Title 1"/>
          <p:cNvSpPr txBox="1">
            <a:spLocks/>
          </p:cNvSpPr>
          <p:nvPr/>
        </p:nvSpPr>
        <p:spPr>
          <a:xfrm>
            <a:off x="640080" y="868045"/>
            <a:ext cx="10713720" cy="66709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smtClean="0">
                <a:latin typeface="+mn-lt"/>
              </a:rPr>
              <a:t>CỨU ĐIỀU TRỊ HUYẾT ÁP THẤP</a:t>
            </a:r>
            <a:endParaRPr lang="en-US" sz="3000" b="1">
              <a:latin typeface="+mn-lt"/>
            </a:endParaRPr>
          </a:p>
        </p:txBody>
      </p:sp>
    </p:spTree>
    <p:extLst>
      <p:ext uri="{BB962C8B-B14F-4D97-AF65-F5344CB8AC3E}">
        <p14:creationId xmlns:p14="http://schemas.microsoft.com/office/powerpoint/2010/main" val="3843797732"/>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422910"/>
            <a:ext cx="11201400" cy="6435090"/>
          </a:xfrm>
        </p:spPr>
        <p:txBody>
          <a:bodyPr>
            <a:normAutofit/>
          </a:bodyPr>
          <a:lstStyle/>
          <a:p>
            <a:pPr marL="0" indent="0" algn="just">
              <a:buNone/>
            </a:pPr>
            <a:r>
              <a:rPr lang="en-US" sz="2400" b="1">
                <a:latin typeface="Calibri" panose="020F0502020204030204" pitchFamily="34" charset="0"/>
                <a:cs typeface="Calibri" panose="020F0502020204030204" pitchFamily="34" charset="0"/>
              </a:rPr>
              <a:t>3. CHỐNG CHỈ ĐỊNH</a:t>
            </a:r>
            <a:endParaRPr lang="en-US" sz="2400">
              <a:latin typeface="Calibri" panose="020F0502020204030204" pitchFamily="34" charset="0"/>
              <a:cs typeface="Calibri" panose="020F0502020204030204" pitchFamily="34" charset="0"/>
            </a:endParaRPr>
          </a:p>
          <a:p>
            <a:pPr marL="0" indent="0" algn="just">
              <a:buNone/>
            </a:pPr>
            <a:r>
              <a:rPr lang="vi-VN" sz="2400">
                <a:latin typeface="Calibri" panose="020F0502020204030204" pitchFamily="34" charset="0"/>
                <a:cs typeface="Calibri" panose="020F0502020204030204" pitchFamily="34" charset="0"/>
              </a:rPr>
              <a:t>- Người bệnh đang sốt, mất nước, mất máu, đang mắc bệnh truyền nhiễm cấp tính.</a:t>
            </a:r>
            <a:endParaRPr lang="en-US" sz="2400">
              <a:latin typeface="Calibri" panose="020F0502020204030204" pitchFamily="34" charset="0"/>
              <a:cs typeface="Calibri" panose="020F0502020204030204" pitchFamily="34" charset="0"/>
            </a:endParaRPr>
          </a:p>
          <a:p>
            <a:pPr marL="0" indent="0" algn="just">
              <a:buNone/>
            </a:pPr>
            <a:r>
              <a:rPr lang="vi-VN" sz="2400">
                <a:latin typeface="Calibri" panose="020F0502020204030204" pitchFamily="34" charset="0"/>
                <a:cs typeface="Calibri" panose="020F0502020204030204" pitchFamily="34" charset="0"/>
              </a:rPr>
              <a:t>- Người bệnh </a:t>
            </a:r>
            <a:r>
              <a:rPr lang="en-US" sz="2400">
                <a:latin typeface="Calibri" panose="020F0502020204030204" pitchFamily="34" charset="0"/>
                <a:cs typeface="Calibri" panose="020F0502020204030204" pitchFamily="34" charset="0"/>
              </a:rPr>
              <a:t>đang trong tình trạng</a:t>
            </a:r>
            <a:r>
              <a:rPr lang="vi-VN" sz="2400">
                <a:latin typeface="Calibri" panose="020F0502020204030204" pitchFamily="34" charset="0"/>
                <a:cs typeface="Calibri" panose="020F0502020204030204" pitchFamily="34" charset="0"/>
              </a:rPr>
              <a:t> cấp cứu</a:t>
            </a:r>
            <a:r>
              <a:rPr lang="en-US" sz="2400">
                <a:latin typeface="Calibri" panose="020F0502020204030204" pitchFamily="34" charset="0"/>
                <a:cs typeface="Calibri" panose="020F0502020204030204" pitchFamily="34" charset="0"/>
              </a:rPr>
              <a:t>. </a:t>
            </a:r>
          </a:p>
          <a:p>
            <a:pPr marL="0" indent="0" algn="just">
              <a:buNone/>
            </a:pPr>
            <a:r>
              <a:rPr lang="vi-VN" sz="2400">
                <a:latin typeface="Calibri" panose="020F0502020204030204" pitchFamily="34" charset="0"/>
                <a:cs typeface="Calibri" panose="020F0502020204030204" pitchFamily="34" charset="0"/>
              </a:rPr>
              <a:t>- Da bị tổn thương ở vùng </a:t>
            </a:r>
            <a:r>
              <a:rPr lang="en-US" sz="2400">
                <a:latin typeface="Calibri" panose="020F0502020204030204" pitchFamily="34" charset="0"/>
                <a:cs typeface="Calibri" panose="020F0502020204030204" pitchFamily="34" charset="0"/>
              </a:rPr>
              <a:t>cứu</a:t>
            </a:r>
            <a:r>
              <a:rPr lang="vi-VN" sz="2400">
                <a:latin typeface="Calibri" panose="020F0502020204030204" pitchFamily="34" charset="0"/>
                <a:cs typeface="Calibri" panose="020F0502020204030204" pitchFamily="34" charset="0"/>
              </a:rPr>
              <a:t>.</a:t>
            </a:r>
            <a:endParaRPr lang="en-US" sz="2400">
              <a:latin typeface="Calibri" panose="020F0502020204030204" pitchFamily="34" charset="0"/>
              <a:cs typeface="Calibri" panose="020F0502020204030204" pitchFamily="34" charset="0"/>
            </a:endParaRPr>
          </a:p>
          <a:p>
            <a:pPr marL="0" indent="0" algn="just">
              <a:buNone/>
            </a:pPr>
            <a:r>
              <a:rPr lang="en-US" sz="2400">
                <a:latin typeface="Calibri" panose="020F0502020204030204" pitchFamily="34" charset="0"/>
                <a:cs typeface="Calibri" panose="020F0502020204030204" pitchFamily="34" charset="0"/>
              </a:rPr>
              <a:t>- Các trường hợp bệnh lý thuộc nhiệt chứng.</a:t>
            </a:r>
          </a:p>
          <a:p>
            <a:pPr marL="0" indent="0" algn="just">
              <a:buNone/>
            </a:pPr>
            <a:r>
              <a:rPr lang="vi-VN" sz="2400" b="1">
                <a:latin typeface="Calibri" panose="020F0502020204030204" pitchFamily="34" charset="0"/>
                <a:cs typeface="Calibri" panose="020F0502020204030204" pitchFamily="34" charset="0"/>
              </a:rPr>
              <a:t>* Thận trọng:</a:t>
            </a:r>
            <a:endParaRPr lang="en-US" sz="2400">
              <a:latin typeface="Calibri" panose="020F0502020204030204" pitchFamily="34" charset="0"/>
              <a:cs typeface="Calibri" panose="020F0502020204030204" pitchFamily="34" charset="0"/>
            </a:endParaRPr>
          </a:p>
          <a:p>
            <a:pPr marL="0" indent="0" algn="just">
              <a:buNone/>
            </a:pPr>
            <a:r>
              <a:rPr lang="vi-VN" sz="2400">
                <a:latin typeface="Calibri" panose="020F0502020204030204" pitchFamily="34" charset="0"/>
                <a:cs typeface="Calibri" panose="020F0502020204030204" pitchFamily="34" charset="0"/>
              </a:rPr>
              <a:t>- Giai đoạn nặng của bệnh: suy tim, suy gan, suy thận; cơ thể suy kiệt nặng.</a:t>
            </a:r>
            <a:endParaRPr lang="en-US" sz="2400">
              <a:latin typeface="Calibri" panose="020F0502020204030204" pitchFamily="34" charset="0"/>
              <a:cs typeface="Calibri" panose="020F0502020204030204" pitchFamily="34" charset="0"/>
            </a:endParaRPr>
          </a:p>
          <a:p>
            <a:pPr marL="0" indent="0" algn="just">
              <a:buNone/>
            </a:pPr>
            <a:r>
              <a:rPr lang="vi-VN" sz="2400">
                <a:latin typeface="Calibri" panose="020F0502020204030204" pitchFamily="34" charset="0"/>
                <a:cs typeface="Calibri" panose="020F0502020204030204" pitchFamily="34" charset="0"/>
              </a:rPr>
              <a:t>- Sau ăn quá no hoặc quá đói. </a:t>
            </a:r>
            <a:endParaRPr lang="en-US" sz="2400">
              <a:latin typeface="Calibri" panose="020F0502020204030204" pitchFamily="34" charset="0"/>
              <a:cs typeface="Calibri" panose="020F0502020204030204" pitchFamily="34" charset="0"/>
            </a:endParaRPr>
          </a:p>
          <a:p>
            <a:pPr marL="0" indent="0" algn="just">
              <a:buNone/>
            </a:pPr>
            <a:r>
              <a:rPr lang="en-US" sz="2400">
                <a:latin typeface="Calibri" panose="020F0502020204030204" pitchFamily="34" charset="0"/>
                <a:cs typeface="Calibri" panose="020F0502020204030204" pitchFamily="34" charset="0"/>
              </a:rPr>
              <a:t>- Thận trọng khi cứu ở các vùng có nhiều gân, da sát xương, vùng mặt ...vì có thể gây bỏng, đặc biệt là những vùng bị giảm hoặc mất cảm giác.</a:t>
            </a:r>
          </a:p>
        </p:txBody>
      </p:sp>
      <p:sp>
        <p:nvSpPr>
          <p:cNvPr id="4" name="Title 1"/>
          <p:cNvSpPr>
            <a:spLocks noGrp="1"/>
          </p:cNvSpPr>
          <p:nvPr>
            <p:ph type="title"/>
          </p:nvPr>
        </p:nvSpPr>
        <p:spPr>
          <a:xfrm>
            <a:off x="838200" y="88901"/>
            <a:ext cx="9631680" cy="699769"/>
          </a:xfrm>
        </p:spPr>
        <p:txBody>
          <a:bodyPr>
            <a:normAutofit/>
          </a:bodyPr>
          <a:lstStyle/>
          <a:p>
            <a:pPr algn="r"/>
            <a:r>
              <a:rPr lang="en-US" sz="2000" smtClean="0"/>
              <a:t>Bài Mẫu: QTKT </a:t>
            </a:r>
            <a:r>
              <a:rPr lang="en-US" sz="2000" smtClean="0"/>
              <a:t>Cứu</a:t>
            </a:r>
            <a:endParaRPr lang="en-US" sz="2000"/>
          </a:p>
        </p:txBody>
      </p:sp>
    </p:spTree>
    <p:extLst>
      <p:ext uri="{BB962C8B-B14F-4D97-AF65-F5344CB8AC3E}">
        <p14:creationId xmlns:p14="http://schemas.microsoft.com/office/powerpoint/2010/main" val="3899081393"/>
      </p:ext>
    </p:extLst>
  </p:cSld>
  <p:clrMapOvr>
    <a:masterClrMapping/>
  </p:clrMapOvr>
  <p:transition>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01600"/>
            <a:ext cx="11201400" cy="6756400"/>
          </a:xfrm>
        </p:spPr>
        <p:txBody>
          <a:bodyPr>
            <a:noAutofit/>
          </a:bodyPr>
          <a:lstStyle/>
          <a:p>
            <a:pPr marL="0" indent="0" algn="just">
              <a:buNone/>
            </a:pPr>
            <a:r>
              <a:rPr lang="en-US" sz="2000" b="1">
                <a:latin typeface="Calibri" panose="020F0502020204030204" pitchFamily="34" charset="0"/>
                <a:cs typeface="Calibri" panose="020F0502020204030204" pitchFamily="34" charset="0"/>
              </a:rPr>
              <a:t>4. CHUẨN BỊ</a:t>
            </a:r>
            <a:endParaRPr lang="en-US" sz="2000">
              <a:latin typeface="Calibri" panose="020F0502020204030204" pitchFamily="34" charset="0"/>
              <a:cs typeface="Calibri" panose="020F0502020204030204" pitchFamily="34" charset="0"/>
            </a:endParaRPr>
          </a:p>
          <a:p>
            <a:pPr marL="0" indent="0" algn="just">
              <a:buNone/>
            </a:pPr>
            <a:r>
              <a:rPr lang="en-US" sz="2000" b="1">
                <a:latin typeface="Calibri" panose="020F0502020204030204" pitchFamily="34" charset="0"/>
                <a:cs typeface="Calibri" panose="020F0502020204030204" pitchFamily="34" charset="0"/>
              </a:rPr>
              <a:t>4.1. Người thực hiện</a:t>
            </a:r>
            <a:endParaRPr lang="en-US" sz="2000">
              <a:latin typeface="Calibri" panose="020F0502020204030204" pitchFamily="34" charset="0"/>
              <a:cs typeface="Calibri" panose="020F0502020204030204" pitchFamily="34" charset="0"/>
            </a:endParaRPr>
          </a:p>
          <a:p>
            <a:pPr marL="0" indent="0" algn="just">
              <a:buNone/>
            </a:pPr>
            <a:r>
              <a:rPr lang="en-US" sz="2000">
                <a:latin typeface="Calibri" panose="020F0502020204030204" pitchFamily="34" charset="0"/>
                <a:cs typeface="Calibri" panose="020F0502020204030204" pitchFamily="34" charset="0"/>
              </a:rPr>
              <a:t>- Bác sỹ, y sỹ, lương y được đào tạo chuyên ngành y học cổ truyền, được cấp chứng chỉ hành nghề theo quy định của Luật khám bệnh, chữa bệnh.</a:t>
            </a:r>
          </a:p>
          <a:p>
            <a:pPr marL="0" indent="0" algn="just">
              <a:buNone/>
            </a:pPr>
            <a:r>
              <a:rPr lang="en-US" sz="2000">
                <a:latin typeface="Calibri" panose="020F0502020204030204" pitchFamily="34" charset="0"/>
                <a:cs typeface="Calibri" panose="020F0502020204030204" pitchFamily="34" charset="0"/>
              </a:rPr>
              <a:t>- Bác sỹ, y sỹ, điều dưỡng, kỹ thuật viên y được cấp chứng chỉ hành nghề và có chứng chỉ châm cứu do các cơ sở đào tạo cấp theo quy định của Luật khám bệnh, chữa bệnh</a:t>
            </a:r>
          </a:p>
          <a:p>
            <a:pPr marL="0" indent="0" algn="just">
              <a:buNone/>
            </a:pPr>
            <a:r>
              <a:rPr lang="en-US" sz="2000" b="1">
                <a:latin typeface="Calibri" panose="020F0502020204030204" pitchFamily="34" charset="0"/>
                <a:cs typeface="Calibri" panose="020F0502020204030204" pitchFamily="34" charset="0"/>
              </a:rPr>
              <a:t>4.2. Trang thiết bị </a:t>
            </a:r>
            <a:endParaRPr lang="en-US" sz="2000">
              <a:latin typeface="Calibri" panose="020F0502020204030204" pitchFamily="34" charset="0"/>
              <a:cs typeface="Calibri" panose="020F0502020204030204" pitchFamily="34" charset="0"/>
            </a:endParaRPr>
          </a:p>
          <a:p>
            <a:pPr marL="0" indent="0" algn="just">
              <a:buNone/>
            </a:pPr>
            <a:r>
              <a:rPr lang="en-US" sz="2000">
                <a:latin typeface="Calibri" panose="020F0502020204030204" pitchFamily="34" charset="0"/>
                <a:cs typeface="Calibri" panose="020F0502020204030204" pitchFamily="34" charset="0"/>
              </a:rPr>
              <a:t>- Lựa chọn một trong các thiết bị sau: đai ngải, máy cứu ngải, giá cứu, hộp cứu, máy hút khói.</a:t>
            </a:r>
          </a:p>
          <a:p>
            <a:pPr marL="0" indent="0" algn="just">
              <a:buNone/>
            </a:pPr>
            <a:r>
              <a:rPr lang="en-US" sz="2000">
                <a:latin typeface="Calibri" panose="020F0502020204030204" pitchFamily="34" charset="0"/>
                <a:cs typeface="Calibri" panose="020F0502020204030204" pitchFamily="34" charset="0"/>
              </a:rPr>
              <a:t>- Diêm, bật lửa...</a:t>
            </a:r>
          </a:p>
          <a:p>
            <a:pPr marL="0" indent="0" algn="just">
              <a:buNone/>
            </a:pPr>
            <a:r>
              <a:rPr lang="en-US" sz="2000">
                <a:latin typeface="Calibri" panose="020F0502020204030204" pitchFamily="34" charset="0"/>
                <a:cs typeface="Calibri" panose="020F0502020204030204" pitchFamily="34" charset="0"/>
              </a:rPr>
              <a:t>- Mồi ngải, điếu ngải, viên ngải, tinh dầu ngải, cao ngải.</a:t>
            </a:r>
          </a:p>
          <a:p>
            <a:pPr marL="0" indent="0" algn="just">
              <a:buNone/>
            </a:pPr>
            <a:r>
              <a:rPr lang="en-US" sz="2000">
                <a:latin typeface="Calibri" panose="020F0502020204030204" pitchFamily="34" charset="0"/>
                <a:cs typeface="Calibri" panose="020F0502020204030204" pitchFamily="34" charset="0"/>
              </a:rPr>
              <a:t>- Gừng, tỏi, muối...</a:t>
            </a:r>
          </a:p>
          <a:p>
            <a:pPr marL="0" indent="0" algn="just">
              <a:buNone/>
            </a:pPr>
            <a:r>
              <a:rPr lang="en-US" sz="2000">
                <a:latin typeface="Calibri" panose="020F0502020204030204" pitchFamily="34" charset="0"/>
                <a:cs typeface="Calibri" panose="020F0502020204030204" pitchFamily="34" charset="0"/>
              </a:rPr>
              <a:t>- Khay men đựng dụng cụ.</a:t>
            </a:r>
          </a:p>
          <a:p>
            <a:pPr marL="0" indent="0" algn="just">
              <a:buNone/>
            </a:pPr>
            <a:r>
              <a:rPr lang="en-US" sz="2000">
                <a:latin typeface="Calibri" panose="020F0502020204030204" pitchFamily="34" charset="0"/>
                <a:cs typeface="Calibri" panose="020F0502020204030204" pitchFamily="34" charset="0"/>
              </a:rPr>
              <a:t>- Thuốc chữa bỏng.</a:t>
            </a:r>
          </a:p>
          <a:p>
            <a:pPr marL="0" indent="0" algn="just">
              <a:buNone/>
            </a:pPr>
            <a:r>
              <a:rPr lang="en-US" sz="2000" b="1">
                <a:latin typeface="Calibri" panose="020F0502020204030204" pitchFamily="34" charset="0"/>
                <a:cs typeface="Calibri" panose="020F0502020204030204" pitchFamily="34" charset="0"/>
              </a:rPr>
              <a:t>4.3. Thầy thuốc, người bệnh</a:t>
            </a:r>
            <a:endParaRPr lang="en-US" sz="2000">
              <a:latin typeface="Calibri" panose="020F0502020204030204" pitchFamily="34" charset="0"/>
              <a:cs typeface="Calibri" panose="020F0502020204030204" pitchFamily="34" charset="0"/>
            </a:endParaRPr>
          </a:p>
          <a:p>
            <a:pPr algn="just">
              <a:buFontTx/>
              <a:buChar char="-"/>
            </a:pPr>
            <a:r>
              <a:rPr lang="en-US" sz="2000" smtClean="0"/>
              <a:t>Thầy </a:t>
            </a:r>
            <a:r>
              <a:rPr lang="en-US" sz="2000"/>
              <a:t>thuốc: khám và làm hồ sơ bệnh án theo quy định. Tư vấn và hướng dẫn quy trình, vị </a:t>
            </a:r>
            <a:r>
              <a:rPr lang="en-US" sz="2000"/>
              <a:t>trí </a:t>
            </a:r>
            <a:r>
              <a:rPr lang="en-US" sz="2000" smtClean="0"/>
              <a:t>cứu cho </a:t>
            </a:r>
            <a:r>
              <a:rPr lang="en-US" sz="2000"/>
              <a:t>người bệnh. Chọn tư thế người bệnh phù hợp để làm thủ </a:t>
            </a:r>
            <a:r>
              <a:rPr lang="en-US" sz="2000"/>
              <a:t>thuật</a:t>
            </a:r>
            <a:r>
              <a:rPr lang="en-US" sz="2000" smtClean="0"/>
              <a:t>.</a:t>
            </a:r>
          </a:p>
          <a:p>
            <a:pPr marL="0" indent="0" algn="just">
              <a:buNone/>
            </a:pPr>
            <a:r>
              <a:rPr lang="en-US" sz="2000" smtClean="0">
                <a:latin typeface="Calibri" panose="020F0502020204030204" pitchFamily="34" charset="0"/>
                <a:cs typeface="Calibri" panose="020F0502020204030204" pitchFamily="34" charset="0"/>
              </a:rPr>
              <a:t>- </a:t>
            </a:r>
            <a:r>
              <a:rPr lang="en-US" sz="2000">
                <a:latin typeface="Calibri" panose="020F0502020204030204" pitchFamily="34" charset="0"/>
                <a:cs typeface="Calibri" panose="020F0502020204030204" pitchFamily="34" charset="0"/>
              </a:rPr>
              <a:t>Người bệnh: </a:t>
            </a:r>
            <a:r>
              <a:rPr lang="en-US" sz="2000" smtClean="0">
                <a:latin typeface="Calibri" panose="020F0502020204030204" pitchFamily="34" charset="0"/>
                <a:cs typeface="Calibri" panose="020F0502020204030204" pitchFamily="34" charset="0"/>
              </a:rPr>
              <a:t>hợp tác với thầy thuốc và bộc lộ vùng cần làm thủ thuật. H</a:t>
            </a:r>
            <a:r>
              <a:rPr lang="en-US" sz="2000" smtClean="0">
                <a:latin typeface="Calibri" panose="020F0502020204030204" pitchFamily="34" charset="0"/>
                <a:cs typeface="Calibri" panose="020F0502020204030204" pitchFamily="34" charset="0"/>
              </a:rPr>
              <a:t>uyệt </a:t>
            </a:r>
            <a:r>
              <a:rPr lang="en-US" sz="2000">
                <a:latin typeface="Calibri" panose="020F0502020204030204" pitchFamily="34" charset="0"/>
                <a:cs typeface="Calibri" panose="020F0502020204030204" pitchFamily="34" charset="0"/>
              </a:rPr>
              <a:t>được cứu hướng lên trên, mặt da nằm ngang để mồi ngải đặt lên da được vững vàng, không bị </a:t>
            </a:r>
            <a:r>
              <a:rPr lang="en-US" sz="2000" smtClean="0">
                <a:latin typeface="Calibri" panose="020F0502020204030204" pitchFamily="34" charset="0"/>
                <a:cs typeface="Calibri" panose="020F0502020204030204" pitchFamily="34" charset="0"/>
              </a:rPr>
              <a:t>rơi</a:t>
            </a:r>
            <a:endParaRPr lang="en-US" sz="2000">
              <a:latin typeface="Calibri" panose="020F0502020204030204" pitchFamily="34" charset="0"/>
              <a:cs typeface="Calibri" panose="020F0502020204030204" pitchFamily="34" charset="0"/>
            </a:endParaRPr>
          </a:p>
        </p:txBody>
      </p:sp>
      <p:sp>
        <p:nvSpPr>
          <p:cNvPr id="5" name="Title 1"/>
          <p:cNvSpPr>
            <a:spLocks noGrp="1"/>
          </p:cNvSpPr>
          <p:nvPr>
            <p:ph type="title"/>
          </p:nvPr>
        </p:nvSpPr>
        <p:spPr>
          <a:xfrm>
            <a:off x="838200" y="88901"/>
            <a:ext cx="9631680" cy="699769"/>
          </a:xfrm>
        </p:spPr>
        <p:txBody>
          <a:bodyPr>
            <a:normAutofit/>
          </a:bodyPr>
          <a:lstStyle/>
          <a:p>
            <a:pPr algn="r"/>
            <a:r>
              <a:rPr lang="en-US" sz="2000" smtClean="0"/>
              <a:t>Bài Mẫu: QTKT </a:t>
            </a:r>
            <a:r>
              <a:rPr lang="en-US" sz="2000" smtClean="0"/>
              <a:t>Cứu</a:t>
            </a:r>
            <a:endParaRPr lang="en-US" sz="2000"/>
          </a:p>
        </p:txBody>
      </p:sp>
    </p:spTree>
    <p:extLst>
      <p:ext uri="{BB962C8B-B14F-4D97-AF65-F5344CB8AC3E}">
        <p14:creationId xmlns:p14="http://schemas.microsoft.com/office/powerpoint/2010/main" val="766063668"/>
      </p:ext>
    </p:extLst>
  </p:cSld>
  <p:clrMapOvr>
    <a:masterClrMapping/>
  </p:clrMapOvr>
  <p:transition>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0200" y="72688"/>
            <a:ext cx="11861800" cy="6740307"/>
          </a:xfrm>
          <a:prstGeom prst="rect">
            <a:avLst/>
          </a:prstGeom>
        </p:spPr>
        <p:txBody>
          <a:bodyPr wrap="square">
            <a:spAutoFit/>
          </a:bodyPr>
          <a:lstStyle/>
          <a:p>
            <a:pPr lvl="0" indent="180975" algn="just" eaLnBrk="0" fontAlgn="base" hangingPunct="0">
              <a:spcBef>
                <a:spcPct val="0"/>
              </a:spcBef>
              <a:spcAft>
                <a:spcPct val="0"/>
              </a:spcAft>
            </a:pPr>
            <a:r>
              <a:rPr lang="en-US" altLang="en-US" sz="2400" b="1">
                <a:ea typeface="Calibri" panose="020F0502020204030204" pitchFamily="34" charset="0"/>
                <a:cs typeface="Times New Roman" panose="02020603050405020304" pitchFamily="18" charset="0"/>
              </a:rPr>
              <a:t>5. CÁC BƯỚC TIẾN HÀNH</a:t>
            </a:r>
            <a:endParaRPr lang="en-US" altLang="en-US" sz="2400"/>
          </a:p>
          <a:p>
            <a:pPr lvl="0" indent="180975" algn="just" eaLnBrk="0" fontAlgn="base" hangingPunct="0">
              <a:spcBef>
                <a:spcPct val="0"/>
              </a:spcBef>
              <a:spcAft>
                <a:spcPct val="0"/>
              </a:spcAft>
            </a:pPr>
            <a:r>
              <a:rPr lang="en-US" altLang="en-US" sz="2400" b="1">
                <a:ea typeface="Calibri" panose="020F0502020204030204" pitchFamily="34" charset="0"/>
                <a:cs typeface="Times New Roman" panose="02020603050405020304" pitchFamily="18" charset="0"/>
              </a:rPr>
              <a:t>5.1. Thủ </a:t>
            </a:r>
            <a:r>
              <a:rPr lang="en-US" altLang="en-US" sz="2400" b="1" smtClean="0">
                <a:ea typeface="Calibri" panose="020F0502020204030204" pitchFamily="34" charset="0"/>
                <a:cs typeface="Times New Roman" panose="02020603050405020304" pitchFamily="18" charset="0"/>
              </a:rPr>
              <a:t>thuật</a:t>
            </a:r>
            <a:endParaRPr lang="en-US" altLang="en-US" sz="2400" smtClean="0"/>
          </a:p>
          <a:p>
            <a:pPr lvl="0" indent="180975" algn="just" eaLnBrk="0" fontAlgn="base" hangingPunct="0">
              <a:spcBef>
                <a:spcPct val="0"/>
              </a:spcBef>
              <a:spcAft>
                <a:spcPct val="0"/>
              </a:spcAft>
            </a:pPr>
            <a:r>
              <a:rPr lang="en-US" altLang="en-US" sz="2400" smtClean="0">
                <a:ea typeface="Calibri" panose="020F0502020204030204" pitchFamily="34" charset="0"/>
                <a:cs typeface="Times New Roman" panose="02020603050405020304" pitchFamily="18" charset="0"/>
              </a:rPr>
              <a:t>- Phác </a:t>
            </a:r>
            <a:r>
              <a:rPr lang="en-US" altLang="en-US" sz="2400">
                <a:ea typeface="Calibri" panose="020F0502020204030204" pitchFamily="34" charset="0"/>
                <a:cs typeface="Times New Roman" panose="02020603050405020304" pitchFamily="18" charset="0"/>
              </a:rPr>
              <a:t>đồ huyệt</a:t>
            </a:r>
            <a:r>
              <a:rPr lang="en-US" altLang="en-US" sz="2400" smtClean="0">
                <a:ea typeface="Calibri" panose="020F0502020204030204" pitchFamily="34" charset="0"/>
                <a:cs typeface="Times New Roman" panose="02020603050405020304" pitchFamily="18" charset="0"/>
              </a:rPr>
              <a:t>:</a:t>
            </a:r>
          </a:p>
          <a:p>
            <a:pPr marL="342900" lvl="0" indent="-342900" algn="just" eaLnBrk="0" fontAlgn="base" hangingPunct="0">
              <a:spcBef>
                <a:spcPct val="0"/>
              </a:spcBef>
              <a:spcAft>
                <a:spcPct val="0"/>
              </a:spcAft>
              <a:buFontTx/>
              <a:buChar char="-"/>
            </a:pPr>
            <a:endParaRPr lang="en-US" altLang="en-US" sz="2400">
              <a:cs typeface="Times New Roman" panose="02020603050405020304" pitchFamily="18" charset="0"/>
            </a:endParaRPr>
          </a:p>
          <a:p>
            <a:pPr marL="342900" lvl="0" indent="-342900" algn="just" eaLnBrk="0" fontAlgn="base" hangingPunct="0">
              <a:spcBef>
                <a:spcPct val="0"/>
              </a:spcBef>
              <a:spcAft>
                <a:spcPct val="0"/>
              </a:spcAft>
              <a:buFontTx/>
              <a:buChar char="-"/>
            </a:pPr>
            <a:endParaRPr lang="en-US" altLang="en-US" sz="2400" smtClean="0">
              <a:cs typeface="Times New Roman" panose="02020603050405020304" pitchFamily="18" charset="0"/>
            </a:endParaRPr>
          </a:p>
          <a:p>
            <a:pPr marL="342900" lvl="0" indent="-342900" algn="just" eaLnBrk="0" fontAlgn="base" hangingPunct="0">
              <a:spcBef>
                <a:spcPct val="0"/>
              </a:spcBef>
              <a:spcAft>
                <a:spcPct val="0"/>
              </a:spcAft>
              <a:buFontTx/>
              <a:buChar char="-"/>
            </a:pPr>
            <a:endParaRPr lang="en-US" altLang="en-US" sz="2400" smtClean="0">
              <a:cs typeface="Times New Roman" panose="02020603050405020304" pitchFamily="18" charset="0"/>
            </a:endParaRPr>
          </a:p>
          <a:p>
            <a:pPr marL="342900" lvl="0" indent="-342900" algn="just" eaLnBrk="0" fontAlgn="base" hangingPunct="0">
              <a:spcBef>
                <a:spcPct val="0"/>
              </a:spcBef>
              <a:spcAft>
                <a:spcPct val="0"/>
              </a:spcAft>
              <a:buFontTx/>
              <a:buChar char="-"/>
            </a:pPr>
            <a:endParaRPr lang="en-US" altLang="en-US" sz="2400">
              <a:cs typeface="Times New Roman" panose="02020603050405020304" pitchFamily="18" charset="0"/>
            </a:endParaRPr>
          </a:p>
          <a:p>
            <a:pPr marL="342900" lvl="0" indent="-342900" algn="just" eaLnBrk="0" fontAlgn="base" hangingPunct="0">
              <a:spcBef>
                <a:spcPct val="0"/>
              </a:spcBef>
              <a:spcAft>
                <a:spcPct val="0"/>
              </a:spcAft>
              <a:buFontTx/>
              <a:buChar char="-"/>
            </a:pPr>
            <a:endParaRPr lang="en-US" altLang="en-US" sz="2400" smtClean="0">
              <a:cs typeface="Times New Roman" panose="02020603050405020304" pitchFamily="18" charset="0"/>
            </a:endParaRPr>
          </a:p>
          <a:p>
            <a:pPr marL="342900" lvl="0" indent="-342900" algn="just" eaLnBrk="0" fontAlgn="base" hangingPunct="0">
              <a:spcBef>
                <a:spcPct val="0"/>
              </a:spcBef>
              <a:spcAft>
                <a:spcPct val="0"/>
              </a:spcAft>
              <a:buFontTx/>
              <a:buChar char="-"/>
            </a:pPr>
            <a:endParaRPr lang="en-US" altLang="en-US" sz="2400"/>
          </a:p>
          <a:p>
            <a:pPr lvl="0" indent="180975" algn="just" eaLnBrk="0" fontAlgn="base" hangingPunct="0">
              <a:spcBef>
                <a:spcPct val="0"/>
              </a:spcBef>
              <a:spcAft>
                <a:spcPct val="0"/>
              </a:spcAft>
            </a:pPr>
            <a:r>
              <a:rPr lang="en-US" altLang="en-US" sz="2400">
                <a:ea typeface="Calibri" panose="020F0502020204030204" pitchFamily="34" charset="0"/>
                <a:cs typeface="Times New Roman" panose="02020603050405020304" pitchFamily="18" charset="0"/>
              </a:rPr>
              <a:t>-</a:t>
            </a:r>
            <a:r>
              <a:rPr lang="en-US" altLang="en-US" sz="2400" b="1" i="1">
                <a:ea typeface="Calibri" panose="020F0502020204030204" pitchFamily="34" charset="0"/>
                <a:cs typeface="Times New Roman" panose="02020603050405020304" pitchFamily="18" charset="0"/>
              </a:rPr>
              <a:t> </a:t>
            </a:r>
            <a:r>
              <a:rPr lang="en-US" altLang="en-US" sz="2400">
                <a:ea typeface="Calibri" panose="020F0502020204030204" pitchFamily="34" charset="0"/>
                <a:cs typeface="Times New Roman" panose="02020603050405020304" pitchFamily="18" charset="0"/>
              </a:rPr>
              <a:t>Chọn mồi ngải hoặc điếu ngải hoặc đoạn ngải</a:t>
            </a:r>
            <a:r>
              <a:rPr lang="en-US" altLang="en-US" sz="2400" b="1" i="1">
                <a:ea typeface="Calibri" panose="020F0502020204030204" pitchFamily="34" charset="0"/>
                <a:cs typeface="Times New Roman" panose="02020603050405020304" pitchFamily="18" charset="0"/>
              </a:rPr>
              <a:t> </a:t>
            </a:r>
            <a:endParaRPr lang="en-US" altLang="en-US" sz="2400"/>
          </a:p>
          <a:p>
            <a:pPr lvl="0" indent="180975" algn="just" eaLnBrk="0" fontAlgn="base" hangingPunct="0">
              <a:spcBef>
                <a:spcPct val="0"/>
              </a:spcBef>
              <a:spcAft>
                <a:spcPct val="0"/>
              </a:spcAft>
            </a:pPr>
            <a:r>
              <a:rPr lang="en-US" altLang="en-US" sz="2400">
                <a:ea typeface="Calibri" panose="020F0502020204030204" pitchFamily="34" charset="0"/>
                <a:cs typeface="Times New Roman" panose="02020603050405020304" pitchFamily="18" charset="0"/>
              </a:rPr>
              <a:t>- Cứu:</a:t>
            </a:r>
            <a:endParaRPr lang="en-US" altLang="en-US" sz="2400"/>
          </a:p>
          <a:p>
            <a:pPr lvl="0" indent="180975" algn="just" eaLnBrk="0" fontAlgn="base" hangingPunct="0">
              <a:spcBef>
                <a:spcPct val="0"/>
              </a:spcBef>
              <a:spcAft>
                <a:spcPct val="0"/>
              </a:spcAft>
            </a:pPr>
            <a:r>
              <a:rPr lang="en-US" altLang="en-US" sz="2400" b="1">
                <a:ea typeface="Calibri" panose="020F0502020204030204" pitchFamily="34" charset="0"/>
                <a:cs typeface="Times New Roman" panose="02020603050405020304" pitchFamily="18" charset="0"/>
              </a:rPr>
              <a:t>* Cứu bằng mồi ngải</a:t>
            </a:r>
            <a:endParaRPr lang="en-US" altLang="en-US" sz="2400"/>
          </a:p>
          <a:p>
            <a:pPr lvl="0" indent="180975" algn="just" eaLnBrk="0" fontAlgn="base" hangingPunct="0">
              <a:spcBef>
                <a:spcPct val="0"/>
              </a:spcBef>
              <a:spcAft>
                <a:spcPct val="0"/>
              </a:spcAft>
            </a:pPr>
            <a:r>
              <a:rPr lang="en-US" altLang="en-US" sz="2400" b="1">
                <a:ea typeface="Calibri" panose="020F0502020204030204" pitchFamily="34" charset="0"/>
                <a:cs typeface="Times New Roman" panose="02020603050405020304" pitchFamily="18" charset="0"/>
              </a:rPr>
              <a:t> </a:t>
            </a:r>
            <a:r>
              <a:rPr lang="en-US" altLang="en-US" sz="2400">
                <a:ea typeface="Calibri" panose="020F0502020204030204" pitchFamily="34" charset="0"/>
                <a:cs typeface="Times New Roman" panose="02020603050405020304" pitchFamily="18" charset="0"/>
              </a:rPr>
              <a:t>Đặt</a:t>
            </a:r>
            <a:r>
              <a:rPr lang="en-US" altLang="en-US" sz="2400" b="1">
                <a:ea typeface="Calibri" panose="020F0502020204030204" pitchFamily="34" charset="0"/>
                <a:cs typeface="Times New Roman" panose="02020603050405020304" pitchFamily="18" charset="0"/>
              </a:rPr>
              <a:t> </a:t>
            </a:r>
            <a:r>
              <a:rPr lang="en-US" altLang="en-US" sz="2400">
                <a:ea typeface="Calibri" panose="020F0502020204030204" pitchFamily="34" charset="0"/>
                <a:cs typeface="Times New Roman" panose="02020603050405020304" pitchFamily="18" charset="0"/>
              </a:rPr>
              <a:t>miếng gừng hoặc tỏi hoặc muối lên vùng huyệt</a:t>
            </a:r>
            <a:endParaRPr lang="en-US" altLang="en-US" sz="2400"/>
          </a:p>
          <a:p>
            <a:pPr lvl="0" indent="180975" algn="just" eaLnBrk="0" fontAlgn="base" hangingPunct="0">
              <a:spcBef>
                <a:spcPct val="0"/>
              </a:spcBef>
              <a:spcAft>
                <a:spcPct val="0"/>
              </a:spcAft>
            </a:pPr>
            <a:r>
              <a:rPr lang="en-US" altLang="en-US" sz="2400" b="1">
                <a:ea typeface="Calibri" panose="020F0502020204030204" pitchFamily="34" charset="0"/>
                <a:cs typeface="Times New Roman" panose="02020603050405020304" pitchFamily="18" charset="0"/>
              </a:rPr>
              <a:t> </a:t>
            </a:r>
            <a:r>
              <a:rPr lang="en-US" altLang="en-US" sz="2400">
                <a:ea typeface="Calibri" panose="020F0502020204030204" pitchFamily="34" charset="0"/>
                <a:cs typeface="Times New Roman" panose="02020603050405020304" pitchFamily="18" charset="0"/>
              </a:rPr>
              <a:t>Đặt mồi ngải lên miếng gừng hoặc tỏi hoặc muối</a:t>
            </a:r>
            <a:endParaRPr lang="en-US" altLang="en-US" sz="2400"/>
          </a:p>
          <a:p>
            <a:pPr lvl="0" indent="180975" algn="just" eaLnBrk="0" fontAlgn="base" hangingPunct="0">
              <a:spcBef>
                <a:spcPct val="0"/>
              </a:spcBef>
              <a:spcAft>
                <a:spcPct val="0"/>
              </a:spcAft>
            </a:pPr>
            <a:r>
              <a:rPr lang="en-US" altLang="en-US" sz="2400">
                <a:ea typeface="Calibri" panose="020F0502020204030204" pitchFamily="34" charset="0"/>
                <a:cs typeface="Times New Roman" panose="02020603050405020304" pitchFamily="18" charset="0"/>
              </a:rPr>
              <a:t> Đốt mồi ngải</a:t>
            </a:r>
            <a:endParaRPr lang="en-US" altLang="en-US" sz="2400"/>
          </a:p>
          <a:p>
            <a:pPr lvl="0" indent="180975" algn="just" eaLnBrk="0" fontAlgn="base" hangingPunct="0">
              <a:spcBef>
                <a:spcPct val="0"/>
              </a:spcBef>
              <a:spcAft>
                <a:spcPct val="0"/>
              </a:spcAft>
            </a:pPr>
            <a:r>
              <a:rPr lang="en-US" altLang="en-US" sz="2400">
                <a:ea typeface="Calibri" panose="020F0502020204030204" pitchFamily="34" charset="0"/>
                <a:cs typeface="Times New Roman" panose="02020603050405020304" pitchFamily="18" charset="0"/>
              </a:rPr>
              <a:t>Khi cháy hết mồi ngải gạt tàn vào khay, làm lại mồi ngải trên miếng gừng khác như trên.</a:t>
            </a:r>
            <a:endParaRPr lang="en-US" altLang="en-US" sz="2400"/>
          </a:p>
          <a:p>
            <a:pPr lvl="0" indent="180975" algn="just" eaLnBrk="0" fontAlgn="base" hangingPunct="0">
              <a:spcBef>
                <a:spcPct val="0"/>
              </a:spcBef>
              <a:spcAft>
                <a:spcPct val="0"/>
              </a:spcAft>
            </a:pPr>
            <a:r>
              <a:rPr lang="en-US" altLang="en-US" sz="2400" b="1">
                <a:ea typeface="Calibri" panose="020F0502020204030204" pitchFamily="34" charset="0"/>
                <a:cs typeface="Times New Roman" panose="02020603050405020304" pitchFamily="18" charset="0"/>
              </a:rPr>
              <a:t>* Cứu bằng điếu ngải:</a:t>
            </a:r>
            <a:r>
              <a:rPr lang="en-US" altLang="en-US" sz="2400">
                <a:ea typeface="Calibri" panose="020F0502020204030204" pitchFamily="34" charset="0"/>
                <a:cs typeface="Times New Roman" panose="02020603050405020304" pitchFamily="18" charset="0"/>
              </a:rPr>
              <a:t> Đốt điếu ngải, hơ cách da vùng huyệt khoảng 2cm, khi người bệnh nóng thì chuyển sang cứu huyệt khác</a:t>
            </a:r>
            <a:r>
              <a:rPr lang="en-US" altLang="en-US" sz="2400" smtClean="0">
                <a:ea typeface="Calibri" panose="020F0502020204030204" pitchFamily="34" charset="0"/>
                <a:cs typeface="Times New Roman" panose="02020603050405020304" pitchFamily="18" charset="0"/>
              </a:rPr>
              <a:t>.</a:t>
            </a:r>
            <a:endParaRPr lang="en-US" altLang="en-US" sz="240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268746483"/>
              </p:ext>
            </p:extLst>
          </p:nvPr>
        </p:nvGraphicFramePr>
        <p:xfrm>
          <a:off x="2484120" y="1466215"/>
          <a:ext cx="5961380" cy="1641475"/>
        </p:xfrm>
        <a:graphic>
          <a:graphicData uri="http://schemas.openxmlformats.org/drawingml/2006/table">
            <a:tbl>
              <a:tblPr firstRow="1" firstCol="1" bandRow="1">
                <a:tableStyleId>{2D5ABB26-0587-4C30-8999-92F81FD0307C}</a:tableStyleId>
              </a:tblPr>
              <a:tblGrid>
                <a:gridCol w="2134354">
                  <a:extLst>
                    <a:ext uri="{9D8B030D-6E8A-4147-A177-3AD203B41FA5}">
                      <a16:colId xmlns:a16="http://schemas.microsoft.com/office/drawing/2014/main" val="885544140"/>
                    </a:ext>
                  </a:extLst>
                </a:gridCol>
                <a:gridCol w="1996824">
                  <a:extLst>
                    <a:ext uri="{9D8B030D-6E8A-4147-A177-3AD203B41FA5}">
                      <a16:colId xmlns:a16="http://schemas.microsoft.com/office/drawing/2014/main" val="66400762"/>
                    </a:ext>
                  </a:extLst>
                </a:gridCol>
                <a:gridCol w="1830202">
                  <a:extLst>
                    <a:ext uri="{9D8B030D-6E8A-4147-A177-3AD203B41FA5}">
                      <a16:colId xmlns:a16="http://schemas.microsoft.com/office/drawing/2014/main" val="1821177161"/>
                    </a:ext>
                  </a:extLst>
                </a:gridCol>
              </a:tblGrid>
              <a:tr h="0">
                <a:tc>
                  <a:txBody>
                    <a:bodyPr/>
                    <a:lstStyle/>
                    <a:p>
                      <a:pPr indent="180340">
                        <a:lnSpc>
                          <a:spcPct val="115000"/>
                        </a:lnSpc>
                        <a:spcAft>
                          <a:spcPts val="0"/>
                        </a:spcAft>
                      </a:pPr>
                      <a:r>
                        <a:rPr lang="en-US" sz="2000">
                          <a:effectLst/>
                        </a:rPr>
                        <a:t> Bách </a:t>
                      </a:r>
                      <a:r>
                        <a:rPr lang="en-US" sz="2000" smtClean="0">
                          <a:effectLst/>
                        </a:rPr>
                        <a:t>hội</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nSpc>
                          <a:spcPct val="115000"/>
                        </a:lnSpc>
                        <a:spcAft>
                          <a:spcPts val="0"/>
                        </a:spcAft>
                      </a:pPr>
                      <a:r>
                        <a:rPr lang="en-US" sz="2000">
                          <a:effectLst/>
                        </a:rPr>
                        <a:t> Thượng tinh</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nSpc>
                          <a:spcPct val="115000"/>
                        </a:lnSpc>
                        <a:spcAft>
                          <a:spcPts val="0"/>
                        </a:spcAft>
                      </a:pPr>
                      <a:r>
                        <a:rPr lang="en-US" sz="2000">
                          <a:effectLst/>
                        </a:rPr>
                        <a:t> Thái dương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34966"/>
                  </a:ext>
                </a:extLst>
              </a:tr>
              <a:tr h="314579">
                <a:tc>
                  <a:txBody>
                    <a:bodyPr/>
                    <a:lstStyle/>
                    <a:p>
                      <a:pPr indent="180340">
                        <a:lnSpc>
                          <a:spcPct val="115000"/>
                        </a:lnSpc>
                        <a:spcAft>
                          <a:spcPts val="0"/>
                        </a:spcAft>
                      </a:pPr>
                      <a:r>
                        <a:rPr lang="en-US" sz="2000">
                          <a:effectLst/>
                        </a:rPr>
                        <a:t> Phong </a:t>
                      </a:r>
                      <a:r>
                        <a:rPr lang="en-US" sz="2000" smtClean="0">
                          <a:effectLst/>
                        </a:rPr>
                        <a:t>trì</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nSpc>
                          <a:spcPct val="115000"/>
                        </a:lnSpc>
                        <a:spcAft>
                          <a:spcPts val="0"/>
                        </a:spcAft>
                      </a:pPr>
                      <a:r>
                        <a:rPr lang="en-US" sz="2000">
                          <a:effectLst/>
                        </a:rPr>
                        <a:t> Đản </a:t>
                      </a:r>
                      <a:r>
                        <a:rPr lang="en-US" sz="2000" smtClean="0">
                          <a:effectLst/>
                        </a:rPr>
                        <a:t>trung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nSpc>
                          <a:spcPct val="115000"/>
                        </a:lnSpc>
                        <a:spcAft>
                          <a:spcPts val="0"/>
                        </a:spcAft>
                      </a:pPr>
                      <a:r>
                        <a:rPr lang="en-US" sz="2000">
                          <a:effectLst/>
                        </a:rPr>
                        <a:t> Thần khuyết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0572848"/>
                  </a:ext>
                </a:extLst>
              </a:tr>
              <a:tr h="0">
                <a:tc>
                  <a:txBody>
                    <a:bodyPr/>
                    <a:lstStyle/>
                    <a:p>
                      <a:pPr indent="180340">
                        <a:lnSpc>
                          <a:spcPct val="115000"/>
                        </a:lnSpc>
                        <a:spcAft>
                          <a:spcPts val="0"/>
                        </a:spcAft>
                      </a:pPr>
                      <a:r>
                        <a:rPr lang="en-US" sz="2000">
                          <a:effectLst/>
                        </a:rPr>
                        <a:t> Quan nguyên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nSpc>
                          <a:spcPct val="115000"/>
                        </a:lnSpc>
                        <a:spcAft>
                          <a:spcPts val="0"/>
                        </a:spcAft>
                      </a:pPr>
                      <a:r>
                        <a:rPr lang="en-US" sz="2000">
                          <a:effectLst/>
                        </a:rPr>
                        <a:t> Khí hải</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nSpc>
                          <a:spcPct val="115000"/>
                        </a:lnSpc>
                        <a:spcAft>
                          <a:spcPts val="0"/>
                        </a:spcAft>
                      </a:pPr>
                      <a:r>
                        <a:rPr lang="en-US" sz="2000">
                          <a:effectLst/>
                        </a:rPr>
                        <a:t> Trung cực</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7447572"/>
                  </a:ext>
                </a:extLst>
              </a:tr>
              <a:tr h="0">
                <a:tc>
                  <a:txBody>
                    <a:bodyPr/>
                    <a:lstStyle/>
                    <a:p>
                      <a:pPr indent="180340">
                        <a:lnSpc>
                          <a:spcPct val="115000"/>
                        </a:lnSpc>
                        <a:spcAft>
                          <a:spcPts val="0"/>
                        </a:spcAft>
                      </a:pPr>
                      <a:r>
                        <a:rPr lang="en-US" sz="2000">
                          <a:effectLst/>
                        </a:rPr>
                        <a:t> Tam âm giao</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nSpc>
                          <a:spcPct val="115000"/>
                        </a:lnSpc>
                        <a:spcAft>
                          <a:spcPts val="0"/>
                        </a:spcAft>
                      </a:pPr>
                      <a:r>
                        <a:rPr lang="en-US" sz="2000">
                          <a:effectLst/>
                        </a:rPr>
                        <a:t> Túc tam lý</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nSpc>
                          <a:spcPct val="115000"/>
                        </a:lnSpc>
                        <a:spcAft>
                          <a:spcPts val="0"/>
                        </a:spcAft>
                      </a:pPr>
                      <a:r>
                        <a:rPr lang="en-US" sz="2000">
                          <a:effectLst/>
                        </a:rPr>
                        <a:t> Huyết hải</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5953854"/>
                  </a:ext>
                </a:extLst>
              </a:tr>
              <a:tr h="0">
                <a:tc>
                  <a:txBody>
                    <a:bodyPr/>
                    <a:lstStyle/>
                    <a:p>
                      <a:pPr indent="180340">
                        <a:lnSpc>
                          <a:spcPct val="115000"/>
                        </a:lnSpc>
                        <a:spcAft>
                          <a:spcPts val="0"/>
                        </a:spcAft>
                      </a:pPr>
                      <a:r>
                        <a:rPr lang="en-US" sz="2000">
                          <a:effectLst/>
                        </a:rPr>
                        <a:t> Dũng tuyền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nSpc>
                          <a:spcPct val="115000"/>
                        </a:lnSpc>
                        <a:spcAft>
                          <a:spcPts val="0"/>
                        </a:spcAft>
                      </a:pPr>
                      <a:r>
                        <a:rPr lang="en-US" sz="2000">
                          <a:effectLst/>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nSpc>
                          <a:spcPct val="115000"/>
                        </a:lnSpc>
                        <a:spcAft>
                          <a:spcPts val="0"/>
                        </a:spcAft>
                      </a:pPr>
                      <a:r>
                        <a:rPr lang="en-US" sz="2000">
                          <a:effectLst/>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5935297"/>
                  </a:ext>
                </a:extLst>
              </a:tr>
            </a:tbl>
          </a:graphicData>
        </a:graphic>
      </p:graphicFrame>
      <p:sp>
        <p:nvSpPr>
          <p:cNvPr id="4" name="Title 1"/>
          <p:cNvSpPr>
            <a:spLocks noGrp="1"/>
          </p:cNvSpPr>
          <p:nvPr>
            <p:ph type="title"/>
          </p:nvPr>
        </p:nvSpPr>
        <p:spPr>
          <a:xfrm>
            <a:off x="838200" y="88901"/>
            <a:ext cx="9631680" cy="699769"/>
          </a:xfrm>
        </p:spPr>
        <p:txBody>
          <a:bodyPr>
            <a:normAutofit/>
          </a:bodyPr>
          <a:lstStyle/>
          <a:p>
            <a:pPr algn="r"/>
            <a:r>
              <a:rPr lang="en-US" sz="2000" smtClean="0"/>
              <a:t>Bài Mẫu: QTKT </a:t>
            </a:r>
            <a:r>
              <a:rPr lang="en-US" sz="2000" smtClean="0"/>
              <a:t>Cứu</a:t>
            </a:r>
            <a:endParaRPr lang="en-US" sz="2000"/>
          </a:p>
        </p:txBody>
      </p:sp>
    </p:spTree>
    <p:extLst>
      <p:ext uri="{BB962C8B-B14F-4D97-AF65-F5344CB8AC3E}">
        <p14:creationId xmlns:p14="http://schemas.microsoft.com/office/powerpoint/2010/main" val="4226419384"/>
      </p:ext>
    </p:extLst>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5881"/>
            <a:ext cx="9144000" cy="1020473"/>
          </a:xfrm>
        </p:spPr>
        <p:txBody>
          <a:bodyPr>
            <a:normAutofit fontScale="90000"/>
          </a:bodyPr>
          <a:lstStyle/>
          <a:p>
            <a:r>
              <a:rPr lang="en-US" b="1" smtClean="0"/>
              <a:t>Form chung 1 Quy trình kỹ thuật</a:t>
            </a:r>
            <a:endParaRPr lang="en-US" b="1"/>
          </a:p>
        </p:txBody>
      </p:sp>
      <p:sp>
        <p:nvSpPr>
          <p:cNvPr id="3" name="Subtitle 2"/>
          <p:cNvSpPr>
            <a:spLocks noGrp="1"/>
          </p:cNvSpPr>
          <p:nvPr>
            <p:ph type="subTitle" idx="1"/>
          </p:nvPr>
        </p:nvSpPr>
        <p:spPr>
          <a:xfrm>
            <a:off x="1524000" y="1364698"/>
            <a:ext cx="9144000" cy="4664508"/>
          </a:xfrm>
        </p:spPr>
        <p:txBody>
          <a:bodyPr>
            <a:normAutofit fontScale="85000" lnSpcReduction="20000"/>
          </a:bodyPr>
          <a:lstStyle/>
          <a:p>
            <a:pPr algn="l"/>
            <a:r>
              <a:rPr lang="en-US" b="1" smtClean="0"/>
              <a:t>1. Đại cương</a:t>
            </a:r>
          </a:p>
          <a:p>
            <a:pPr algn="l"/>
            <a:r>
              <a:rPr lang="en-US" b="1" smtClean="0"/>
              <a:t>2. Chỉ định</a:t>
            </a:r>
          </a:p>
          <a:p>
            <a:pPr algn="l"/>
            <a:r>
              <a:rPr lang="en-US" b="1" smtClean="0"/>
              <a:t>3. Chống chỉ định</a:t>
            </a:r>
          </a:p>
          <a:p>
            <a:pPr algn="l"/>
            <a:r>
              <a:rPr lang="en-US" b="1" smtClean="0"/>
              <a:t>4. Chuẩn bị</a:t>
            </a:r>
          </a:p>
          <a:p>
            <a:pPr indent="346075" algn="l"/>
            <a:r>
              <a:rPr lang="en-US" smtClean="0"/>
              <a:t>4.1. Người thực hiện </a:t>
            </a:r>
          </a:p>
          <a:p>
            <a:pPr indent="346075" algn="l"/>
            <a:r>
              <a:rPr lang="en-US" smtClean="0"/>
              <a:t>4.2. Trang thiết bị</a:t>
            </a:r>
          </a:p>
          <a:p>
            <a:pPr indent="346075" algn="l"/>
            <a:r>
              <a:rPr lang="en-US" smtClean="0"/>
              <a:t>4.3. Thầy thuốc, người bệnh</a:t>
            </a:r>
          </a:p>
          <a:p>
            <a:pPr algn="l"/>
            <a:r>
              <a:rPr lang="en-US" b="1" smtClean="0"/>
              <a:t>5. Các bước tiến hành</a:t>
            </a:r>
          </a:p>
          <a:p>
            <a:pPr indent="346075" algn="l"/>
            <a:r>
              <a:rPr lang="en-US" smtClean="0"/>
              <a:t>5.1. Thủ thuật</a:t>
            </a:r>
          </a:p>
          <a:p>
            <a:pPr indent="346075" algn="l"/>
            <a:r>
              <a:rPr lang="en-US" smtClean="0"/>
              <a:t>5.2. Liệu trình điều trị</a:t>
            </a:r>
          </a:p>
          <a:p>
            <a:pPr algn="l"/>
            <a:r>
              <a:rPr lang="en-US" b="1" smtClean="0"/>
              <a:t>6. Theo dõi và xử trí tai biến</a:t>
            </a:r>
          </a:p>
          <a:p>
            <a:pPr indent="346075" algn="l"/>
            <a:r>
              <a:rPr lang="en-US" smtClean="0"/>
              <a:t>6.1. Theo dõi</a:t>
            </a:r>
          </a:p>
          <a:p>
            <a:pPr indent="346075" algn="l"/>
            <a:r>
              <a:rPr lang="en-US" smtClean="0"/>
              <a:t>6.2. Xử trí tai biến</a:t>
            </a:r>
          </a:p>
          <a:p>
            <a:pPr marL="457200" indent="-457200">
              <a:buAutoNum type="arabicPeriod"/>
            </a:pPr>
            <a:endParaRPr lang="en-US"/>
          </a:p>
        </p:txBody>
      </p:sp>
    </p:spTree>
    <p:extLst>
      <p:ext uri="{BB962C8B-B14F-4D97-AF65-F5344CB8AC3E}">
        <p14:creationId xmlns:p14="http://schemas.microsoft.com/office/powerpoint/2010/main" val="335508932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01600"/>
            <a:ext cx="11201400" cy="6756400"/>
          </a:xfrm>
        </p:spPr>
        <p:txBody>
          <a:bodyPr>
            <a:normAutofit/>
          </a:bodyPr>
          <a:lstStyle/>
          <a:p>
            <a:pPr marL="0" indent="0" algn="just">
              <a:buNone/>
            </a:pPr>
            <a:r>
              <a:rPr lang="en-US" sz="2200" b="1">
                <a:latin typeface="Calibri" panose="020F0502020204030204" pitchFamily="34" charset="0"/>
                <a:cs typeface="Calibri" panose="020F0502020204030204" pitchFamily="34" charset="0"/>
              </a:rPr>
              <a:t>5.2. Liệu trình điều trị</a:t>
            </a:r>
            <a:endParaRPr lang="en-US" sz="2200">
              <a:latin typeface="Calibri" panose="020F0502020204030204" pitchFamily="34" charset="0"/>
              <a:cs typeface="Calibri" panose="020F0502020204030204" pitchFamily="34" charset="0"/>
            </a:endParaRPr>
          </a:p>
          <a:p>
            <a:pPr marL="0" indent="0" algn="just">
              <a:buNone/>
            </a:pPr>
            <a:r>
              <a:rPr lang="de-DE" sz="2200">
                <a:latin typeface="Calibri" panose="020F0502020204030204" pitchFamily="34" charset="0"/>
                <a:cs typeface="Calibri" panose="020F0502020204030204" pitchFamily="34" charset="0"/>
              </a:rPr>
              <a:t>- Thời gian: 15 - 20 phút/lần. Cứu 1 – 2 lần/ ngày. </a:t>
            </a:r>
            <a:endParaRPr lang="en-US" sz="2200">
              <a:latin typeface="Calibri" panose="020F0502020204030204" pitchFamily="34" charset="0"/>
              <a:cs typeface="Calibri" panose="020F0502020204030204" pitchFamily="34" charset="0"/>
            </a:endParaRPr>
          </a:p>
          <a:p>
            <a:pPr algn="just">
              <a:buFontTx/>
              <a:buChar char="-"/>
            </a:pPr>
            <a:r>
              <a:rPr lang="de-DE" sz="2200" smtClean="0">
                <a:latin typeface="Calibri" panose="020F0502020204030204" pitchFamily="34" charset="0"/>
                <a:cs typeface="Calibri" panose="020F0502020204030204" pitchFamily="34" charset="0"/>
              </a:rPr>
              <a:t>Liệu </a:t>
            </a:r>
            <a:r>
              <a:rPr lang="de-DE" sz="2200">
                <a:latin typeface="Calibri" panose="020F0502020204030204" pitchFamily="34" charset="0"/>
                <a:cs typeface="Calibri" panose="020F0502020204030204" pitchFamily="34" charset="0"/>
              </a:rPr>
              <a:t>trình điều trị từ 15 - 30 ngày. Tùy theo diễn biến của bệnh có thể tiến hành </a:t>
            </a:r>
            <a:endParaRPr lang="de-DE" sz="2200" smtClean="0">
              <a:latin typeface="Calibri" panose="020F0502020204030204" pitchFamily="34" charset="0"/>
              <a:cs typeface="Calibri" panose="020F0502020204030204" pitchFamily="34" charset="0"/>
            </a:endParaRPr>
          </a:p>
          <a:p>
            <a:pPr marL="0" indent="0" algn="just">
              <a:buNone/>
            </a:pPr>
            <a:r>
              <a:rPr lang="de-DE" sz="2200" smtClean="0">
                <a:latin typeface="Calibri" panose="020F0502020204030204" pitchFamily="34" charset="0"/>
                <a:cs typeface="Calibri" panose="020F0502020204030204" pitchFamily="34" charset="0"/>
              </a:rPr>
              <a:t>2 </a:t>
            </a:r>
            <a:r>
              <a:rPr lang="de-DE" sz="2200">
                <a:latin typeface="Calibri" panose="020F0502020204030204" pitchFamily="34" charset="0"/>
                <a:cs typeface="Calibri" panose="020F0502020204030204" pitchFamily="34" charset="0"/>
              </a:rPr>
              <a:t>- 3 liệu trình liên tục.</a:t>
            </a:r>
            <a:endParaRPr lang="en-US" sz="2200">
              <a:latin typeface="Calibri" panose="020F0502020204030204" pitchFamily="34" charset="0"/>
              <a:cs typeface="Calibri" panose="020F0502020204030204" pitchFamily="34" charset="0"/>
            </a:endParaRPr>
          </a:p>
          <a:p>
            <a:pPr marL="0" indent="0" algn="just">
              <a:buNone/>
            </a:pPr>
            <a:r>
              <a:rPr lang="en-US" sz="2200" b="1">
                <a:latin typeface="Calibri" panose="020F0502020204030204" pitchFamily="34" charset="0"/>
                <a:cs typeface="Calibri" panose="020F0502020204030204" pitchFamily="34" charset="0"/>
              </a:rPr>
              <a:t>6. THEO DÕI VÀ XỬ TRÍ TAI BIẾN</a:t>
            </a:r>
            <a:endParaRPr lang="en-US" sz="2200">
              <a:latin typeface="Calibri" panose="020F0502020204030204" pitchFamily="34" charset="0"/>
              <a:cs typeface="Calibri" panose="020F0502020204030204" pitchFamily="34" charset="0"/>
            </a:endParaRPr>
          </a:p>
          <a:p>
            <a:pPr marL="0" indent="0" algn="just">
              <a:buNone/>
            </a:pPr>
            <a:r>
              <a:rPr lang="en-US" sz="2200" b="1">
                <a:latin typeface="Calibri" panose="020F0502020204030204" pitchFamily="34" charset="0"/>
                <a:cs typeface="Calibri" panose="020F0502020204030204" pitchFamily="34" charset="0"/>
              </a:rPr>
              <a:t>6.1. Theo dõi</a:t>
            </a:r>
            <a:r>
              <a:rPr lang="en-US" sz="2200">
                <a:latin typeface="Calibri" panose="020F0502020204030204" pitchFamily="34" charset="0"/>
                <a:cs typeface="Calibri" panose="020F0502020204030204" pitchFamily="34" charset="0"/>
              </a:rPr>
              <a:t>: Theo dõi tại chỗ và toàn thân.</a:t>
            </a:r>
          </a:p>
          <a:p>
            <a:pPr marL="0" indent="0" algn="just">
              <a:buNone/>
            </a:pPr>
            <a:r>
              <a:rPr lang="en-US" sz="2200" b="1">
                <a:latin typeface="Calibri" panose="020F0502020204030204" pitchFamily="34" charset="0"/>
                <a:cs typeface="Calibri" panose="020F0502020204030204" pitchFamily="34" charset="0"/>
              </a:rPr>
              <a:t>6.2. Xử trí tai biến</a:t>
            </a:r>
            <a:endParaRPr lang="en-US" sz="2200">
              <a:latin typeface="Calibri" panose="020F0502020204030204" pitchFamily="34" charset="0"/>
              <a:cs typeface="Calibri" panose="020F0502020204030204" pitchFamily="34" charset="0"/>
            </a:endParaRPr>
          </a:p>
          <a:p>
            <a:pPr marL="0" indent="0" algn="just">
              <a:buNone/>
            </a:pPr>
            <a:r>
              <a:rPr lang="de-DE" sz="2200">
                <a:latin typeface="Calibri" panose="020F0502020204030204" pitchFamily="34" charset="0"/>
                <a:cs typeface="Calibri" panose="020F0502020204030204" pitchFamily="34" charset="0"/>
              </a:rPr>
              <a:t>- Bỏng (thường gây bỏng độ I): Hay gặp ở người bệnh bị giảm hoặc mất cảm giác nông (đau và nóng - lạnh) dễ bị bỏng. Người bệnh thấy nóng rát sau khi cứu, trên mặt da vùng huyệt được cứu xuất hiện phỏng nước.</a:t>
            </a:r>
            <a:endParaRPr lang="en-US" sz="2200">
              <a:latin typeface="Calibri" panose="020F0502020204030204" pitchFamily="34" charset="0"/>
              <a:cs typeface="Calibri" panose="020F0502020204030204" pitchFamily="34" charset="0"/>
            </a:endParaRPr>
          </a:p>
          <a:p>
            <a:pPr marL="0" indent="0" algn="just">
              <a:buNone/>
            </a:pPr>
            <a:r>
              <a:rPr lang="de-DE" sz="2200" i="1">
                <a:latin typeface="Calibri" panose="020F0502020204030204" pitchFamily="34" charset="0"/>
                <a:cs typeface="Calibri" panose="020F0502020204030204" pitchFamily="34" charset="0"/>
              </a:rPr>
              <a:t> </a:t>
            </a:r>
            <a:r>
              <a:rPr lang="de-DE" sz="2200" b="1">
                <a:latin typeface="Calibri" panose="020F0502020204030204" pitchFamily="34" charset="0"/>
                <a:cs typeface="Calibri" panose="020F0502020204030204" pitchFamily="34" charset="0"/>
              </a:rPr>
              <a:t>- Xử trí:</a:t>
            </a:r>
            <a:r>
              <a:rPr lang="de-DE" sz="2200">
                <a:latin typeface="Calibri" panose="020F0502020204030204" pitchFamily="34" charset="0"/>
                <a:cs typeface="Calibri" panose="020F0502020204030204" pitchFamily="34" charset="0"/>
              </a:rPr>
              <a:t> làm dịu vết thương, dùng thuốc mỡ đặc trị bỏng bôi và dán băng tránh nhiễm trùng.</a:t>
            </a:r>
            <a:endParaRPr lang="en-US" sz="2200">
              <a:latin typeface="Calibri" panose="020F0502020204030204" pitchFamily="34" charset="0"/>
              <a:cs typeface="Calibri" panose="020F0502020204030204" pitchFamily="34" charset="0"/>
            </a:endParaRPr>
          </a:p>
          <a:p>
            <a:pPr marL="0" indent="0" algn="just">
              <a:buNone/>
            </a:pPr>
            <a:r>
              <a:rPr lang="de-DE" sz="2200" b="1">
                <a:latin typeface="Calibri" panose="020F0502020204030204" pitchFamily="34" charset="0"/>
                <a:cs typeface="Calibri" panose="020F0502020204030204" pitchFamily="34" charset="0"/>
              </a:rPr>
              <a:t>6.2.2. Cháy:</a:t>
            </a:r>
            <a:r>
              <a:rPr lang="de-DE" sz="2200" b="1" i="1">
                <a:latin typeface="Calibri" panose="020F0502020204030204" pitchFamily="34" charset="0"/>
                <a:cs typeface="Calibri" panose="020F0502020204030204" pitchFamily="34" charset="0"/>
              </a:rPr>
              <a:t> </a:t>
            </a:r>
            <a:r>
              <a:rPr lang="de-DE" sz="2200">
                <a:latin typeface="Calibri" panose="020F0502020204030204" pitchFamily="34" charset="0"/>
                <a:cs typeface="Calibri" panose="020F0502020204030204" pitchFamily="34" charset="0"/>
              </a:rPr>
              <a:t>Người già, trẻ em giẫy giụa, do vô tình, hoặc do vướng vào quần áo, chăn đệm gây cháy.</a:t>
            </a:r>
            <a:endParaRPr lang="en-US" sz="2200">
              <a:latin typeface="Calibri" panose="020F0502020204030204" pitchFamily="34" charset="0"/>
              <a:cs typeface="Calibri" panose="020F0502020204030204" pitchFamily="34" charset="0"/>
            </a:endParaRPr>
          </a:p>
          <a:p>
            <a:pPr marL="0" indent="0" algn="just">
              <a:buNone/>
            </a:pPr>
            <a:r>
              <a:rPr lang="de-DE" sz="2200" i="1">
                <a:latin typeface="Calibri" panose="020F0502020204030204" pitchFamily="34" charset="0"/>
                <a:cs typeface="Calibri" panose="020F0502020204030204" pitchFamily="34" charset="0"/>
              </a:rPr>
              <a:t> </a:t>
            </a:r>
            <a:r>
              <a:rPr lang="de-DE" sz="2200" b="1">
                <a:latin typeface="Calibri" panose="020F0502020204030204" pitchFamily="34" charset="0"/>
                <a:cs typeface="Calibri" panose="020F0502020204030204" pitchFamily="34" charset="0"/>
              </a:rPr>
              <a:t>- Xử trí:</a:t>
            </a:r>
            <a:r>
              <a:rPr lang="de-DE" sz="2200">
                <a:latin typeface="Calibri" panose="020F0502020204030204" pitchFamily="34" charset="0"/>
                <a:cs typeface="Calibri" panose="020F0502020204030204" pitchFamily="34" charset="0"/>
              </a:rPr>
              <a:t> nhanh chóng dập tắt nguồn phát lửa.</a:t>
            </a:r>
            <a:endParaRPr lang="en-US" sz="2200">
              <a:latin typeface="Calibri" panose="020F0502020204030204" pitchFamily="34" charset="0"/>
              <a:cs typeface="Calibri" panose="020F0502020204030204" pitchFamily="34" charset="0"/>
            </a:endParaRPr>
          </a:p>
          <a:p>
            <a:pPr marL="0" indent="0" algn="just">
              <a:buNone/>
            </a:pPr>
            <a:r>
              <a:rPr lang="de-DE" sz="2200" i="1">
                <a:latin typeface="Calibri" panose="020F0502020204030204" pitchFamily="34" charset="0"/>
                <a:cs typeface="Calibri" panose="020F0502020204030204" pitchFamily="34" charset="0"/>
              </a:rPr>
              <a:t> </a:t>
            </a:r>
            <a:r>
              <a:rPr lang="de-DE" sz="2200" b="1">
                <a:latin typeface="Calibri" panose="020F0502020204030204" pitchFamily="34" charset="0"/>
                <a:cs typeface="Calibri" panose="020F0502020204030204" pitchFamily="34" charset="0"/>
              </a:rPr>
              <a:t>- Đề phòng:</a:t>
            </a:r>
            <a:r>
              <a:rPr lang="de-DE" sz="2200" i="1">
                <a:latin typeface="Calibri" panose="020F0502020204030204" pitchFamily="34" charset="0"/>
                <a:cs typeface="Calibri" panose="020F0502020204030204" pitchFamily="34" charset="0"/>
              </a:rPr>
              <a:t> </a:t>
            </a:r>
            <a:r>
              <a:rPr lang="de-DE" sz="2200">
                <a:latin typeface="Calibri" panose="020F0502020204030204" pitchFamily="34" charset="0"/>
                <a:cs typeface="Calibri" panose="020F0502020204030204" pitchFamily="34" charset="0"/>
              </a:rPr>
              <a:t>Không cứu nhiều huyệt và trên nhiều người bệnh một lúc. Theo dõi sát, không được rời người bệnh khi cứu.</a:t>
            </a:r>
            <a:endParaRPr lang="en-US" sz="2200">
              <a:latin typeface="Calibri" panose="020F0502020204030204" pitchFamily="34" charset="0"/>
              <a:cs typeface="Calibri" panose="020F0502020204030204" pitchFamily="34" charset="0"/>
            </a:endParaRPr>
          </a:p>
        </p:txBody>
      </p:sp>
      <p:sp>
        <p:nvSpPr>
          <p:cNvPr id="4" name="Title 1"/>
          <p:cNvSpPr>
            <a:spLocks noGrp="1"/>
          </p:cNvSpPr>
          <p:nvPr>
            <p:ph type="title"/>
          </p:nvPr>
        </p:nvSpPr>
        <p:spPr>
          <a:xfrm>
            <a:off x="838200" y="88901"/>
            <a:ext cx="9631680" cy="699769"/>
          </a:xfrm>
        </p:spPr>
        <p:txBody>
          <a:bodyPr>
            <a:normAutofit/>
          </a:bodyPr>
          <a:lstStyle/>
          <a:p>
            <a:pPr algn="r"/>
            <a:r>
              <a:rPr lang="en-US" sz="2000" smtClean="0"/>
              <a:t>Bài Mẫu: QTKT </a:t>
            </a:r>
            <a:r>
              <a:rPr lang="en-US" sz="2000" smtClean="0"/>
              <a:t>Cứu</a:t>
            </a:r>
            <a:endParaRPr lang="en-US" sz="2000"/>
          </a:p>
        </p:txBody>
      </p:sp>
    </p:spTree>
    <p:extLst>
      <p:ext uri="{BB962C8B-B14F-4D97-AF65-F5344CB8AC3E}">
        <p14:creationId xmlns:p14="http://schemas.microsoft.com/office/powerpoint/2010/main" val="1008748506"/>
      </p:ext>
    </p:extLst>
  </p:cSld>
  <p:clrMapOvr>
    <a:masterClrMapping/>
  </p:clrMapOvr>
  <p:transition>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5731"/>
            <a:ext cx="10515600" cy="994409"/>
          </a:xfrm>
        </p:spPr>
        <p:txBody>
          <a:bodyPr/>
          <a:lstStyle/>
          <a:p>
            <a:r>
              <a:rPr lang="en-US" smtClean="0"/>
              <a:t>Bài Mẫu: QTKT Cấy chỉ</a:t>
            </a:r>
            <a:endParaRPr lang="en-US"/>
          </a:p>
        </p:txBody>
      </p:sp>
      <p:sp>
        <p:nvSpPr>
          <p:cNvPr id="3" name="Content Placeholder 2"/>
          <p:cNvSpPr>
            <a:spLocks noGrp="1"/>
          </p:cNvSpPr>
          <p:nvPr>
            <p:ph idx="1"/>
          </p:nvPr>
        </p:nvSpPr>
        <p:spPr>
          <a:xfrm>
            <a:off x="655320" y="1954531"/>
            <a:ext cx="10515600" cy="4617720"/>
          </a:xfrm>
        </p:spPr>
        <p:txBody>
          <a:bodyPr>
            <a:normAutofit/>
          </a:bodyPr>
          <a:lstStyle/>
          <a:p>
            <a:pPr marL="0" indent="285750">
              <a:buNone/>
            </a:pPr>
            <a:r>
              <a:rPr lang="de-DE" sz="2400" b="1"/>
              <a:t>1. ĐẠI CƯƠNG</a:t>
            </a:r>
            <a:endParaRPr lang="en-US" sz="2400"/>
          </a:p>
          <a:p>
            <a:pPr marL="0" indent="285750" algn="just">
              <a:buNone/>
            </a:pPr>
            <a:r>
              <a:rPr lang="de-DE" sz="2400"/>
              <a:t>Theo y học hiện đại rối loạn lo âu là sự sợ hãi quá mức không có nguyên nhân do chủ quan của người bệnh và không thể giải thích được do một bệnh tâm thần khác hoặc do một bệnh thực thể. Khi lo âu và sợ hãi quá mức ảnh hưởng nghiêm trọng đến cuộc sống, vẫn tiếp tục ngay cả khi mối lo thực tế đã kết thúc thì đó là bệnh lý. Nguyên nhân chính xác của rối loạn lo âu không được biết rõ chủ yếu liên quan đến các sang chấn tâm lý kết hợp với các yếu tố nhân cách có xu hướng lo âu.</a:t>
            </a:r>
            <a:endParaRPr lang="en-US" sz="2400"/>
          </a:p>
          <a:p>
            <a:pPr marL="0" indent="285750" algn="just">
              <a:buNone/>
            </a:pPr>
            <a:r>
              <a:rPr lang="de-DE" sz="2400"/>
              <a:t>Theo y học cổ truyền rối loạn lo âu thuộc phạm vi nhiều chứng bệnh như: Kinh quý chính xung, kiện vong, đầu thống, thất miên. Nguyên nhân do tình chí bị kích động dẫn đến sang chấn về tinh thần, mất cân bằng âm dương làm rối loạn công năng của các tạng phủ đặc biệt là tạng Tâm – Can – Tỳ – Thận. Bệnh </a:t>
            </a:r>
            <a:r>
              <a:rPr lang="en-US" sz="2400"/>
              <a:t>chia thành các thể Âm hư hỏa vượng</a:t>
            </a:r>
            <a:r>
              <a:rPr lang="de-DE" sz="2400"/>
              <a:t>, T</a:t>
            </a:r>
            <a:r>
              <a:rPr lang="en-US" sz="2400"/>
              <a:t>âm tỳ hư</a:t>
            </a:r>
            <a:r>
              <a:rPr lang="de-DE" sz="2400"/>
              <a:t>, Â</a:t>
            </a:r>
            <a:r>
              <a:rPr lang="en-US" sz="2400"/>
              <a:t>m Dương lưỡng hư.</a:t>
            </a:r>
            <a:endParaRPr lang="en-US" sz="2400"/>
          </a:p>
        </p:txBody>
      </p:sp>
      <p:sp>
        <p:nvSpPr>
          <p:cNvPr id="4" name="Title 1"/>
          <p:cNvSpPr txBox="1">
            <a:spLocks/>
          </p:cNvSpPr>
          <p:nvPr/>
        </p:nvSpPr>
        <p:spPr>
          <a:xfrm>
            <a:off x="640080" y="1120140"/>
            <a:ext cx="10713720" cy="66709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smtClean="0">
                <a:latin typeface="+mn-lt"/>
              </a:rPr>
              <a:t>CẤY CHỈ ĐIỀU TRỊ RỐI LOẠN LO ÂU</a:t>
            </a:r>
            <a:endParaRPr lang="en-US" sz="3000" b="1">
              <a:latin typeface="+mn-lt"/>
            </a:endParaRPr>
          </a:p>
        </p:txBody>
      </p:sp>
    </p:spTree>
    <p:extLst>
      <p:ext uri="{BB962C8B-B14F-4D97-AF65-F5344CB8AC3E}">
        <p14:creationId xmlns:p14="http://schemas.microsoft.com/office/powerpoint/2010/main" val="238254484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01600"/>
            <a:ext cx="11201400" cy="6756400"/>
          </a:xfrm>
        </p:spPr>
        <p:txBody>
          <a:bodyPr>
            <a:noAutofit/>
          </a:bodyPr>
          <a:lstStyle/>
          <a:p>
            <a:pPr marL="0" indent="0">
              <a:buNone/>
            </a:pPr>
            <a:r>
              <a:rPr lang="en-US" sz="2100" b="1"/>
              <a:t>2. CHỈ ĐỊNH</a:t>
            </a:r>
            <a:endParaRPr lang="en-US" sz="2100"/>
          </a:p>
          <a:p>
            <a:pPr marL="0" indent="0">
              <a:buNone/>
            </a:pPr>
            <a:r>
              <a:rPr lang="en-US" sz="2100" b="1" smtClean="0"/>
              <a:t> </a:t>
            </a:r>
            <a:r>
              <a:rPr lang="en-US" sz="2100" smtClean="0"/>
              <a:t>Người bệnh được chẩn đoán rối loạn lo âu.</a:t>
            </a:r>
          </a:p>
          <a:p>
            <a:pPr marL="0" indent="0">
              <a:buNone/>
            </a:pPr>
            <a:r>
              <a:rPr lang="en-US" sz="2100" b="1" smtClean="0"/>
              <a:t>3</a:t>
            </a:r>
            <a:r>
              <a:rPr lang="en-US" sz="2100" b="1"/>
              <a:t>. CHỐNG CHỈ ĐỊNH</a:t>
            </a:r>
            <a:endParaRPr lang="en-US" sz="2100"/>
          </a:p>
          <a:p>
            <a:pPr marL="0" indent="0">
              <a:buNone/>
            </a:pPr>
            <a:r>
              <a:rPr lang="vi-VN" sz="2100">
                <a:latin typeface="Calibri" panose="020F0502020204030204" pitchFamily="34" charset="0"/>
                <a:cs typeface="Calibri" panose="020F0502020204030204" pitchFamily="34" charset="0"/>
              </a:rPr>
              <a:t>- Người bệnh đang sốt, mất nước, mất máu, đang mắc bệnh truyền nhiễm cấp tính.</a:t>
            </a:r>
            <a:endParaRPr lang="en-US" sz="2100">
              <a:latin typeface="Calibri" panose="020F0502020204030204" pitchFamily="34" charset="0"/>
              <a:cs typeface="Calibri" panose="020F0502020204030204" pitchFamily="34" charset="0"/>
            </a:endParaRPr>
          </a:p>
          <a:p>
            <a:pPr marL="0" indent="0">
              <a:buNone/>
            </a:pPr>
            <a:r>
              <a:rPr lang="vi-VN" sz="2100">
                <a:latin typeface="Calibri" panose="020F0502020204030204" pitchFamily="34" charset="0"/>
                <a:cs typeface="Calibri" panose="020F0502020204030204" pitchFamily="34" charset="0"/>
              </a:rPr>
              <a:t>- Người bệnh </a:t>
            </a:r>
            <a:r>
              <a:rPr lang="en-US" sz="2100">
                <a:latin typeface="Calibri" panose="020F0502020204030204" pitchFamily="34" charset="0"/>
                <a:cs typeface="Calibri" panose="020F0502020204030204" pitchFamily="34" charset="0"/>
              </a:rPr>
              <a:t>đang trong tình trạng</a:t>
            </a:r>
            <a:r>
              <a:rPr lang="vi-VN" sz="2100">
                <a:latin typeface="Calibri" panose="020F0502020204030204" pitchFamily="34" charset="0"/>
                <a:cs typeface="Calibri" panose="020F0502020204030204" pitchFamily="34" charset="0"/>
              </a:rPr>
              <a:t> cấp cứu</a:t>
            </a:r>
            <a:r>
              <a:rPr lang="en-US" sz="2100">
                <a:latin typeface="Calibri" panose="020F0502020204030204" pitchFamily="34" charset="0"/>
                <a:cs typeface="Calibri" panose="020F0502020204030204" pitchFamily="34" charset="0"/>
              </a:rPr>
              <a:t>. </a:t>
            </a:r>
          </a:p>
          <a:p>
            <a:pPr marL="0" indent="0">
              <a:buNone/>
            </a:pPr>
            <a:r>
              <a:rPr lang="vi-VN" sz="2100">
                <a:latin typeface="Calibri" panose="020F0502020204030204" pitchFamily="34" charset="0"/>
                <a:cs typeface="Calibri" panose="020F0502020204030204" pitchFamily="34" charset="0"/>
              </a:rPr>
              <a:t>- Da bị tổn thương, có khối u ác tính ở vùng </a:t>
            </a:r>
            <a:r>
              <a:rPr lang="en-US" sz="2100">
                <a:latin typeface="Calibri" panose="020F0502020204030204" pitchFamily="34" charset="0"/>
                <a:cs typeface="Calibri" panose="020F0502020204030204" pitchFamily="34" charset="0"/>
              </a:rPr>
              <a:t>cấy chỉ</a:t>
            </a:r>
            <a:r>
              <a:rPr lang="vi-VN" sz="2100">
                <a:latin typeface="Calibri" panose="020F0502020204030204" pitchFamily="34" charset="0"/>
                <a:cs typeface="Calibri" panose="020F0502020204030204" pitchFamily="34" charset="0"/>
              </a:rPr>
              <a:t>.</a:t>
            </a:r>
            <a:endParaRPr lang="en-US" sz="2100">
              <a:latin typeface="Calibri" panose="020F0502020204030204" pitchFamily="34" charset="0"/>
              <a:cs typeface="Calibri" panose="020F0502020204030204" pitchFamily="34" charset="0"/>
            </a:endParaRPr>
          </a:p>
          <a:p>
            <a:pPr marL="0" indent="0">
              <a:buNone/>
            </a:pPr>
            <a:r>
              <a:rPr lang="vi-VN" sz="2100">
                <a:latin typeface="Calibri" panose="020F0502020204030204" pitchFamily="34" charset="0"/>
                <a:cs typeface="Calibri" panose="020F0502020204030204" pitchFamily="34" charset="0"/>
              </a:rPr>
              <a:t>- Các bệnh ưa chảy máu, vùng đang chảy máu, xuất huyết dưới da.</a:t>
            </a:r>
            <a:endParaRPr lang="en-US" sz="2100">
              <a:latin typeface="Calibri" panose="020F0502020204030204" pitchFamily="34" charset="0"/>
              <a:cs typeface="Calibri" panose="020F0502020204030204" pitchFamily="34" charset="0"/>
            </a:endParaRPr>
          </a:p>
          <a:p>
            <a:pPr marL="0" indent="0">
              <a:buNone/>
            </a:pPr>
            <a:r>
              <a:rPr lang="en-US" sz="2100">
                <a:latin typeface="Calibri" panose="020F0502020204030204" pitchFamily="34" charset="0"/>
                <a:cs typeface="Calibri" panose="020F0502020204030204" pitchFamily="34" charset="0"/>
              </a:rPr>
              <a:t>- Dị ứng với chỉ tự tiêu.</a:t>
            </a:r>
          </a:p>
          <a:p>
            <a:pPr marL="0" indent="0">
              <a:buNone/>
            </a:pPr>
            <a:r>
              <a:rPr lang="de-DE" sz="2100">
                <a:latin typeface="Calibri" panose="020F0502020204030204" pitchFamily="34" charset="0"/>
                <a:cs typeface="Calibri" panose="020F0502020204030204" pitchFamily="34" charset="0"/>
              </a:rPr>
              <a:t>- Người bệnh bị rối loạn trầm cảm do</a:t>
            </a:r>
            <a:r>
              <a:rPr lang="de-DE" sz="2100"/>
              <a:t> bệnh thực thể.</a:t>
            </a:r>
            <a:endParaRPr lang="en-US" sz="2100"/>
          </a:p>
          <a:p>
            <a:pPr marL="0" indent="0">
              <a:buNone/>
            </a:pPr>
            <a:r>
              <a:rPr lang="de-DE" sz="2100"/>
              <a:t>- Người bệnh bị rối loạn trầm cảm do tác dụng phụ của một số thuốc đang điều trị.</a:t>
            </a:r>
            <a:endParaRPr lang="en-US" sz="2100"/>
          </a:p>
          <a:p>
            <a:pPr marL="0" indent="0">
              <a:buNone/>
            </a:pPr>
            <a:r>
              <a:rPr lang="de-DE" sz="2100"/>
              <a:t>- Người bệnh bị rối loạn trầm cảm thể hoang tưởng tự sát.</a:t>
            </a:r>
            <a:endParaRPr lang="en-US" sz="2100"/>
          </a:p>
          <a:p>
            <a:pPr marL="0" indent="0">
              <a:buNone/>
            </a:pPr>
            <a:r>
              <a:rPr lang="vi-VN" sz="2100" b="1">
                <a:latin typeface="Calibri" panose="020F0502020204030204" pitchFamily="34" charset="0"/>
                <a:cs typeface="Calibri" panose="020F0502020204030204" pitchFamily="34" charset="0"/>
              </a:rPr>
              <a:t>* Thận trọng:</a:t>
            </a:r>
            <a:endParaRPr lang="en-US" sz="2100">
              <a:latin typeface="Calibri" panose="020F0502020204030204" pitchFamily="34" charset="0"/>
              <a:cs typeface="Calibri" panose="020F0502020204030204" pitchFamily="34" charset="0"/>
            </a:endParaRPr>
          </a:p>
          <a:p>
            <a:pPr marL="0" indent="0">
              <a:buNone/>
            </a:pPr>
            <a:r>
              <a:rPr lang="vi-VN" sz="2100">
                <a:latin typeface="Calibri" panose="020F0502020204030204" pitchFamily="34" charset="0"/>
                <a:cs typeface="Calibri" panose="020F0502020204030204" pitchFamily="34" charset="0"/>
              </a:rPr>
              <a:t>- Phụ nữ có thai, đa kinh.</a:t>
            </a:r>
            <a:endParaRPr lang="en-US" sz="2100">
              <a:latin typeface="Calibri" panose="020F0502020204030204" pitchFamily="34" charset="0"/>
              <a:cs typeface="Calibri" panose="020F0502020204030204" pitchFamily="34" charset="0"/>
            </a:endParaRPr>
          </a:p>
          <a:p>
            <a:pPr marL="0" indent="0">
              <a:buNone/>
            </a:pPr>
            <a:r>
              <a:rPr lang="vi-VN" sz="2100">
                <a:latin typeface="Calibri" panose="020F0502020204030204" pitchFamily="34" charset="0"/>
                <a:cs typeface="Calibri" panose="020F0502020204030204" pitchFamily="34" charset="0"/>
              </a:rPr>
              <a:t>- Giai đoạn nặng của bệnh: suy tim, suy gan, suy thận; cơ thể suy kiệt nặng.</a:t>
            </a:r>
            <a:endParaRPr lang="en-US" sz="2100">
              <a:latin typeface="Calibri" panose="020F0502020204030204" pitchFamily="34" charset="0"/>
              <a:cs typeface="Calibri" panose="020F0502020204030204" pitchFamily="34" charset="0"/>
            </a:endParaRPr>
          </a:p>
          <a:p>
            <a:pPr marL="0" indent="0">
              <a:buNone/>
            </a:pPr>
            <a:r>
              <a:rPr lang="vi-VN" sz="2100">
                <a:latin typeface="Calibri" panose="020F0502020204030204" pitchFamily="34" charset="0"/>
                <a:cs typeface="Calibri" panose="020F0502020204030204" pitchFamily="34" charset="0"/>
              </a:rPr>
              <a:t>- Sau ăn quá no hoặc quá đói. </a:t>
            </a:r>
            <a:endParaRPr lang="en-US" sz="2100">
              <a:latin typeface="Calibri" panose="020F0502020204030204" pitchFamily="34" charset="0"/>
              <a:cs typeface="Calibri" panose="020F0502020204030204" pitchFamily="34" charset="0"/>
            </a:endParaRPr>
          </a:p>
          <a:p>
            <a:pPr marL="0" indent="0">
              <a:buNone/>
            </a:pPr>
            <a:r>
              <a:rPr lang="vi-VN" sz="2100">
                <a:latin typeface="Calibri" panose="020F0502020204030204" pitchFamily="34" charset="0"/>
                <a:cs typeface="Calibri" panose="020F0502020204030204" pitchFamily="34" charset="0"/>
              </a:rPr>
              <a:t>- Người bệnh có nguy cơ chảy máu.</a:t>
            </a:r>
            <a:endParaRPr lang="en-US" sz="2100">
              <a:latin typeface="Calibri" panose="020F0502020204030204" pitchFamily="34" charset="0"/>
              <a:cs typeface="Calibri" panose="020F0502020204030204" pitchFamily="34" charset="0"/>
            </a:endParaRPr>
          </a:p>
        </p:txBody>
      </p:sp>
      <p:sp>
        <p:nvSpPr>
          <p:cNvPr id="4" name="Title 1"/>
          <p:cNvSpPr>
            <a:spLocks noGrp="1"/>
          </p:cNvSpPr>
          <p:nvPr>
            <p:ph type="title"/>
          </p:nvPr>
        </p:nvSpPr>
        <p:spPr>
          <a:xfrm>
            <a:off x="838200" y="88901"/>
            <a:ext cx="9631680" cy="699769"/>
          </a:xfrm>
        </p:spPr>
        <p:txBody>
          <a:bodyPr>
            <a:normAutofit/>
          </a:bodyPr>
          <a:lstStyle/>
          <a:p>
            <a:pPr algn="r"/>
            <a:r>
              <a:rPr lang="en-US" sz="2000" smtClean="0"/>
              <a:t>Bài Mẫu: QTKT </a:t>
            </a:r>
            <a:r>
              <a:rPr lang="en-US" sz="2000" smtClean="0"/>
              <a:t>Cấy chỉ</a:t>
            </a:r>
            <a:endParaRPr lang="en-US" sz="2000"/>
          </a:p>
        </p:txBody>
      </p:sp>
    </p:spTree>
    <p:extLst>
      <p:ext uri="{BB962C8B-B14F-4D97-AF65-F5344CB8AC3E}">
        <p14:creationId xmlns:p14="http://schemas.microsoft.com/office/powerpoint/2010/main" val="908258128"/>
      </p:ext>
    </p:extLst>
  </p:cSld>
  <p:clrMapOvr>
    <a:masterClrMapping/>
  </p:clrMapOvr>
  <p:transition>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25730"/>
            <a:ext cx="11201400" cy="6732270"/>
          </a:xfrm>
        </p:spPr>
        <p:txBody>
          <a:bodyPr>
            <a:normAutofit fontScale="92500" lnSpcReduction="10000"/>
          </a:bodyPr>
          <a:lstStyle/>
          <a:p>
            <a:pPr marL="0" indent="0" algn="just">
              <a:buNone/>
            </a:pPr>
            <a:r>
              <a:rPr lang="en-US" sz="2400" b="1"/>
              <a:t>4. CHUẨN BỊ</a:t>
            </a:r>
            <a:endParaRPr lang="en-US" sz="2400"/>
          </a:p>
          <a:p>
            <a:pPr marL="0" indent="0" algn="just">
              <a:buNone/>
            </a:pPr>
            <a:r>
              <a:rPr lang="en-US" sz="2400" b="1"/>
              <a:t>4.1. Người thực hiện</a:t>
            </a:r>
            <a:endParaRPr lang="en-US" sz="2400"/>
          </a:p>
          <a:p>
            <a:pPr algn="just">
              <a:buFontTx/>
              <a:buChar char="-"/>
            </a:pPr>
            <a:r>
              <a:rPr lang="de-DE" sz="2400" smtClean="0"/>
              <a:t>Bác </a:t>
            </a:r>
            <a:r>
              <a:rPr lang="de-DE" sz="2400"/>
              <a:t>sỹ, y sỹ, lương y được đào tạo chuyên ngành y học cổ truyền, được </a:t>
            </a:r>
            <a:r>
              <a:rPr lang="de-DE" sz="2400"/>
              <a:t>cấp </a:t>
            </a:r>
            <a:r>
              <a:rPr lang="de-DE" sz="2400" smtClean="0"/>
              <a:t>chứng</a:t>
            </a:r>
          </a:p>
          <a:p>
            <a:pPr marL="0" indent="0" algn="just">
              <a:buNone/>
            </a:pPr>
            <a:r>
              <a:rPr lang="de-DE" sz="2400" smtClean="0"/>
              <a:t> </a:t>
            </a:r>
            <a:r>
              <a:rPr lang="de-DE" sz="2400"/>
              <a:t>chỉ hành nghề theo quy định của Luật khám bệnh, chữa bệnh.</a:t>
            </a:r>
            <a:endParaRPr lang="en-US" sz="2400"/>
          </a:p>
          <a:p>
            <a:pPr marL="0" indent="0" algn="just">
              <a:buNone/>
            </a:pPr>
            <a:r>
              <a:rPr lang="de-DE" sz="2400"/>
              <a:t>- Bác sỹ, y sỹ, điều dưỡng, kỹ thuật viên y được cấp chứng chỉ hành nghề và có chứng chỉ cấy chỉ do các cơ sở đào tạo cấp theo quy định của Luật khám bệnh, chữa bệnh.</a:t>
            </a:r>
            <a:endParaRPr lang="en-US" sz="2400"/>
          </a:p>
          <a:p>
            <a:pPr marL="0" indent="0" algn="just">
              <a:buNone/>
            </a:pPr>
            <a:r>
              <a:rPr lang="en-US" sz="2400" b="1"/>
              <a:t>4.2. Trang thiết bị</a:t>
            </a:r>
            <a:endParaRPr lang="en-US" sz="2400"/>
          </a:p>
          <a:p>
            <a:pPr marL="0" indent="0" algn="just">
              <a:buNone/>
            </a:pPr>
            <a:r>
              <a:rPr lang="en-US" sz="2400"/>
              <a:t>- Buồng thủ thuật, buồng điều trị</a:t>
            </a:r>
          </a:p>
          <a:p>
            <a:pPr marL="0" indent="0" algn="just">
              <a:buNone/>
            </a:pPr>
            <a:r>
              <a:rPr lang="en-US" sz="2400"/>
              <a:t>- Chỉ tự tiêu, kim cấy chỉ vô khuẩn.</a:t>
            </a:r>
          </a:p>
          <a:p>
            <a:pPr marL="0" indent="0" algn="just">
              <a:buNone/>
            </a:pPr>
            <a:r>
              <a:rPr lang="en-US" sz="2400"/>
              <a:t>- Khay bông, kẹp có mấu, kéo cắt chỉ , bông gạc vô trùng, urgo, cồn iod, cồn 70</a:t>
            </a:r>
            <a:r>
              <a:rPr lang="en-US" sz="2400" baseline="30000"/>
              <a:t>0</a:t>
            </a:r>
            <a:r>
              <a:rPr lang="en-US" sz="2400"/>
              <a:t>, băng dính, găng tay vô trùng.</a:t>
            </a:r>
          </a:p>
          <a:p>
            <a:pPr marL="0" indent="0" algn="just">
              <a:buNone/>
            </a:pPr>
            <a:r>
              <a:rPr lang="en-US" sz="2400"/>
              <a:t>- Xà phòng, nước sạch hoặc dung dịch sát khuẩn tay nhanh.</a:t>
            </a:r>
          </a:p>
          <a:p>
            <a:pPr algn="just">
              <a:buFontTx/>
              <a:buChar char="-"/>
            </a:pPr>
            <a:r>
              <a:rPr lang="en-US" sz="2400" smtClean="0"/>
              <a:t>Hộp </a:t>
            </a:r>
            <a:r>
              <a:rPr lang="en-US" sz="2400"/>
              <a:t>thuốc cấp cứu phản vệ</a:t>
            </a:r>
            <a:r>
              <a:rPr lang="en-US" sz="2400"/>
              <a:t>.</a:t>
            </a:r>
            <a:r>
              <a:rPr lang="en-US" sz="2400"/>
              <a:t> </a:t>
            </a:r>
            <a:endParaRPr lang="en-US" sz="2400" smtClean="0"/>
          </a:p>
          <a:p>
            <a:pPr marL="0" indent="0" algn="just">
              <a:buNone/>
            </a:pPr>
            <a:r>
              <a:rPr lang="en-US" sz="2400" b="1"/>
              <a:t>4</a:t>
            </a:r>
            <a:r>
              <a:rPr lang="en-US" sz="2400"/>
              <a:t>.</a:t>
            </a:r>
            <a:r>
              <a:rPr lang="en-US" sz="2400" b="1"/>
              <a:t>3. Thầy thuốc, người bệnh</a:t>
            </a:r>
            <a:endParaRPr lang="en-US" sz="2400" smtClean="0"/>
          </a:p>
          <a:p>
            <a:pPr marL="0" indent="0" algn="just">
              <a:buNone/>
            </a:pPr>
            <a:r>
              <a:rPr lang="de-DE" sz="2400"/>
              <a:t>- Thầy thuốc: khám </a:t>
            </a:r>
            <a:r>
              <a:rPr lang="de-DE" sz="2400"/>
              <a:t>và </a:t>
            </a:r>
            <a:r>
              <a:rPr lang="de-DE" sz="2400" smtClean="0"/>
              <a:t>làm </a:t>
            </a:r>
            <a:r>
              <a:rPr lang="de-DE" sz="2400"/>
              <a:t>hồ sơ bệnh án theo quy định. Tư vấn và hướng dẫn quy trình, vị trí cấy chỉ cho người bệnh. Chọn tư thế người bệnh phù hợp để làm thủ thuật.</a:t>
            </a:r>
            <a:endParaRPr lang="en-US" sz="2400"/>
          </a:p>
          <a:p>
            <a:pPr marL="0" indent="0" algn="just">
              <a:buNone/>
            </a:pPr>
            <a:r>
              <a:rPr lang="de-DE" sz="2400"/>
              <a:t>- Người bệnh: hợp tác với thầy thuốc và bộc lộ vùng cần làm thủ thuật.</a:t>
            </a:r>
            <a:r>
              <a:rPr lang="en-US" sz="2400"/>
              <a:t> </a:t>
            </a:r>
            <a:endParaRPr lang="en-US" sz="2400"/>
          </a:p>
        </p:txBody>
      </p:sp>
      <p:sp>
        <p:nvSpPr>
          <p:cNvPr id="4" name="Title 1"/>
          <p:cNvSpPr>
            <a:spLocks noGrp="1"/>
          </p:cNvSpPr>
          <p:nvPr>
            <p:ph type="title"/>
          </p:nvPr>
        </p:nvSpPr>
        <p:spPr>
          <a:xfrm>
            <a:off x="838200" y="88901"/>
            <a:ext cx="9631680" cy="699769"/>
          </a:xfrm>
        </p:spPr>
        <p:txBody>
          <a:bodyPr>
            <a:normAutofit/>
          </a:bodyPr>
          <a:lstStyle/>
          <a:p>
            <a:pPr algn="r"/>
            <a:r>
              <a:rPr lang="en-US" sz="2000" smtClean="0"/>
              <a:t>Bài Mẫu: QTKT </a:t>
            </a:r>
            <a:r>
              <a:rPr lang="en-US" sz="2000" smtClean="0"/>
              <a:t>Cấy chỉ</a:t>
            </a:r>
            <a:endParaRPr lang="en-US" sz="2000"/>
          </a:p>
        </p:txBody>
      </p:sp>
    </p:spTree>
    <p:extLst>
      <p:ext uri="{BB962C8B-B14F-4D97-AF65-F5344CB8AC3E}">
        <p14:creationId xmlns:p14="http://schemas.microsoft.com/office/powerpoint/2010/main" val="1029534501"/>
      </p:ext>
    </p:extLst>
  </p:cSld>
  <p:clrMapOvr>
    <a:masterClrMapping/>
  </p:clrMapOvr>
  <p:transition>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571224988"/>
              </p:ext>
            </p:extLst>
          </p:nvPr>
        </p:nvGraphicFramePr>
        <p:xfrm>
          <a:off x="2214880" y="1760508"/>
          <a:ext cx="5868670" cy="1029335"/>
        </p:xfrm>
        <a:graphic>
          <a:graphicData uri="http://schemas.openxmlformats.org/drawingml/2006/table">
            <a:tbl>
              <a:tblPr firstRow="1" firstCol="1" bandRow="1">
                <a:tableStyleId>{2D5ABB26-0587-4C30-8999-92F81FD0307C}</a:tableStyleId>
              </a:tblPr>
              <a:tblGrid>
                <a:gridCol w="1955800">
                  <a:extLst>
                    <a:ext uri="{9D8B030D-6E8A-4147-A177-3AD203B41FA5}">
                      <a16:colId xmlns:a16="http://schemas.microsoft.com/office/drawing/2014/main" val="958366093"/>
                    </a:ext>
                  </a:extLst>
                </a:gridCol>
                <a:gridCol w="2343785">
                  <a:extLst>
                    <a:ext uri="{9D8B030D-6E8A-4147-A177-3AD203B41FA5}">
                      <a16:colId xmlns:a16="http://schemas.microsoft.com/office/drawing/2014/main" val="2220997443"/>
                    </a:ext>
                  </a:extLst>
                </a:gridCol>
                <a:gridCol w="1569085">
                  <a:extLst>
                    <a:ext uri="{9D8B030D-6E8A-4147-A177-3AD203B41FA5}">
                      <a16:colId xmlns:a16="http://schemas.microsoft.com/office/drawing/2014/main" val="2451712615"/>
                    </a:ext>
                  </a:extLst>
                </a:gridCol>
              </a:tblGrid>
              <a:tr h="0">
                <a:tc>
                  <a:txBody>
                    <a:bodyPr/>
                    <a:lstStyle/>
                    <a:p>
                      <a:pPr indent="180340">
                        <a:lnSpc>
                          <a:spcPct val="115000"/>
                        </a:lnSpc>
                        <a:spcAft>
                          <a:spcPts val="0"/>
                        </a:spcAft>
                      </a:pPr>
                      <a:r>
                        <a:rPr lang="en-US" sz="2000">
                          <a:effectLst/>
                        </a:rPr>
                        <a:t> Bách hội</a:t>
                      </a:r>
                    </a:p>
                    <a:p>
                      <a:pPr indent="180340">
                        <a:lnSpc>
                          <a:spcPct val="115000"/>
                        </a:lnSpc>
                        <a:spcAft>
                          <a:spcPts val="0"/>
                        </a:spcAft>
                      </a:pPr>
                      <a:r>
                        <a:rPr lang="en-US" sz="2000">
                          <a:effectLst/>
                        </a:rPr>
                        <a:t> Thái bạch</a:t>
                      </a:r>
                    </a:p>
                    <a:p>
                      <a:pPr indent="180340">
                        <a:lnSpc>
                          <a:spcPct val="115000"/>
                        </a:lnSpc>
                        <a:spcAft>
                          <a:spcPts val="0"/>
                        </a:spcAft>
                      </a:pPr>
                      <a:r>
                        <a:rPr lang="en-US" sz="2000">
                          <a:effectLst/>
                        </a:rPr>
                        <a:t> Tâm du</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nSpc>
                          <a:spcPct val="115000"/>
                        </a:lnSpc>
                        <a:spcAft>
                          <a:spcPts val="0"/>
                        </a:spcAft>
                      </a:pPr>
                      <a:r>
                        <a:rPr lang="en-US" sz="2000">
                          <a:effectLst/>
                        </a:rPr>
                        <a:t> Nội quan</a:t>
                      </a:r>
                    </a:p>
                    <a:p>
                      <a:pPr indent="180340">
                        <a:lnSpc>
                          <a:spcPct val="115000"/>
                        </a:lnSpc>
                        <a:spcAft>
                          <a:spcPts val="0"/>
                        </a:spcAft>
                      </a:pPr>
                      <a:r>
                        <a:rPr lang="en-US" sz="2000">
                          <a:effectLst/>
                        </a:rPr>
                        <a:t> Tam âm giao</a:t>
                      </a:r>
                    </a:p>
                    <a:p>
                      <a:pPr indent="180340">
                        <a:lnSpc>
                          <a:spcPct val="115000"/>
                        </a:lnSpc>
                        <a:spcAft>
                          <a:spcPts val="0"/>
                        </a:spcAft>
                      </a:pPr>
                      <a:r>
                        <a:rPr lang="en-US" sz="2000">
                          <a:effectLst/>
                        </a:rPr>
                        <a:t> Thái dương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nSpc>
                          <a:spcPct val="115000"/>
                        </a:lnSpc>
                        <a:spcAft>
                          <a:spcPts val="0"/>
                        </a:spcAft>
                      </a:pPr>
                      <a:r>
                        <a:rPr lang="fr-FR" sz="2000">
                          <a:effectLst/>
                        </a:rPr>
                        <a:t> Cách du</a:t>
                      </a:r>
                      <a:endParaRPr lang="en-US" sz="2000">
                        <a:effectLst/>
                      </a:endParaRPr>
                    </a:p>
                    <a:p>
                      <a:pPr indent="180340">
                        <a:lnSpc>
                          <a:spcPct val="115000"/>
                        </a:lnSpc>
                        <a:spcAft>
                          <a:spcPts val="0"/>
                        </a:spcAft>
                      </a:pPr>
                      <a:r>
                        <a:rPr lang="fr-FR" sz="2000">
                          <a:effectLst/>
                        </a:rPr>
                        <a:t> Túc tam lý</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6661972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841987117"/>
              </p:ext>
            </p:extLst>
          </p:nvPr>
        </p:nvGraphicFramePr>
        <p:xfrm>
          <a:off x="2214880" y="3456369"/>
          <a:ext cx="6003290" cy="1029335"/>
        </p:xfrm>
        <a:graphic>
          <a:graphicData uri="http://schemas.openxmlformats.org/drawingml/2006/table">
            <a:tbl>
              <a:tblPr firstRow="1" firstCol="1" bandRow="1">
                <a:tableStyleId>{2D5ABB26-0587-4C30-8999-92F81FD0307C}</a:tableStyleId>
              </a:tblPr>
              <a:tblGrid>
                <a:gridCol w="2000664">
                  <a:extLst>
                    <a:ext uri="{9D8B030D-6E8A-4147-A177-3AD203B41FA5}">
                      <a16:colId xmlns:a16="http://schemas.microsoft.com/office/drawing/2014/main" val="3919743294"/>
                    </a:ext>
                  </a:extLst>
                </a:gridCol>
                <a:gridCol w="2234507">
                  <a:extLst>
                    <a:ext uri="{9D8B030D-6E8A-4147-A177-3AD203B41FA5}">
                      <a16:colId xmlns:a16="http://schemas.microsoft.com/office/drawing/2014/main" val="1168467739"/>
                    </a:ext>
                  </a:extLst>
                </a:gridCol>
                <a:gridCol w="1768119">
                  <a:extLst>
                    <a:ext uri="{9D8B030D-6E8A-4147-A177-3AD203B41FA5}">
                      <a16:colId xmlns:a16="http://schemas.microsoft.com/office/drawing/2014/main" val="2857258612"/>
                    </a:ext>
                  </a:extLst>
                </a:gridCol>
              </a:tblGrid>
              <a:tr h="0">
                <a:tc>
                  <a:txBody>
                    <a:bodyPr/>
                    <a:lstStyle/>
                    <a:p>
                      <a:pPr indent="180340">
                        <a:lnSpc>
                          <a:spcPct val="115000"/>
                        </a:lnSpc>
                        <a:spcAft>
                          <a:spcPts val="0"/>
                        </a:spcAft>
                      </a:pPr>
                      <a:r>
                        <a:rPr lang="en-US" sz="2000">
                          <a:effectLst/>
                        </a:rPr>
                        <a:t> Bách hội</a:t>
                      </a:r>
                    </a:p>
                    <a:p>
                      <a:pPr indent="180340">
                        <a:lnSpc>
                          <a:spcPct val="115000"/>
                        </a:lnSpc>
                        <a:spcAft>
                          <a:spcPts val="0"/>
                        </a:spcAft>
                      </a:pPr>
                      <a:r>
                        <a:rPr lang="en-US" sz="2000">
                          <a:effectLst/>
                        </a:rPr>
                        <a:t> Thái dương</a:t>
                      </a:r>
                    </a:p>
                    <a:p>
                      <a:pPr indent="180340">
                        <a:lnSpc>
                          <a:spcPct val="115000"/>
                        </a:lnSpc>
                        <a:spcAft>
                          <a:spcPts val="0"/>
                        </a:spcAft>
                      </a:pPr>
                      <a:r>
                        <a:rPr lang="en-US" sz="2000">
                          <a:effectLst/>
                        </a:rPr>
                        <a:t> Phong trì</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nSpc>
                          <a:spcPct val="115000"/>
                        </a:lnSpc>
                        <a:spcAft>
                          <a:spcPts val="0"/>
                        </a:spcAft>
                      </a:pPr>
                      <a:r>
                        <a:rPr lang="en-US" sz="2000">
                          <a:effectLst/>
                        </a:rPr>
                        <a:t> Nội quan</a:t>
                      </a:r>
                    </a:p>
                    <a:p>
                      <a:pPr indent="180340">
                        <a:lnSpc>
                          <a:spcPct val="115000"/>
                        </a:lnSpc>
                        <a:spcAft>
                          <a:spcPts val="0"/>
                        </a:spcAft>
                      </a:pPr>
                      <a:r>
                        <a:rPr lang="en-US" sz="2000">
                          <a:effectLst/>
                        </a:rPr>
                        <a:t> Can du</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nSpc>
                          <a:spcPct val="115000"/>
                        </a:lnSpc>
                        <a:spcAft>
                          <a:spcPts val="0"/>
                        </a:spcAft>
                      </a:pPr>
                      <a:r>
                        <a:rPr lang="en-US" sz="2000">
                          <a:effectLst/>
                        </a:rPr>
                        <a:t> Thận du</a:t>
                      </a:r>
                    </a:p>
                    <a:p>
                      <a:pPr indent="180340">
                        <a:lnSpc>
                          <a:spcPct val="115000"/>
                        </a:lnSpc>
                        <a:spcAft>
                          <a:spcPts val="0"/>
                        </a:spcAft>
                      </a:pPr>
                      <a:r>
                        <a:rPr lang="en-US" sz="2000">
                          <a:effectLst/>
                        </a:rPr>
                        <a:t> Tam âm giao</a:t>
                      </a:r>
                    </a:p>
                    <a:p>
                      <a:pPr indent="180340">
                        <a:lnSpc>
                          <a:spcPct val="115000"/>
                        </a:lnSpc>
                        <a:spcAft>
                          <a:spcPts val="0"/>
                        </a:spcAft>
                      </a:pPr>
                      <a:r>
                        <a:rPr lang="en-US" sz="2000">
                          <a:effectLst/>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085022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40732239"/>
              </p:ext>
            </p:extLst>
          </p:nvPr>
        </p:nvGraphicFramePr>
        <p:xfrm>
          <a:off x="2214880" y="5465778"/>
          <a:ext cx="6277610" cy="1029335"/>
        </p:xfrm>
        <a:graphic>
          <a:graphicData uri="http://schemas.openxmlformats.org/drawingml/2006/table">
            <a:tbl>
              <a:tblPr firstRow="1" firstCol="1" bandRow="1">
                <a:tableStyleId>{2D5ABB26-0587-4C30-8999-92F81FD0307C}</a:tableStyleId>
              </a:tblPr>
              <a:tblGrid>
                <a:gridCol w="2092084">
                  <a:extLst>
                    <a:ext uri="{9D8B030D-6E8A-4147-A177-3AD203B41FA5}">
                      <a16:colId xmlns:a16="http://schemas.microsoft.com/office/drawing/2014/main" val="1734073375"/>
                    </a:ext>
                  </a:extLst>
                </a:gridCol>
                <a:gridCol w="2092763">
                  <a:extLst>
                    <a:ext uri="{9D8B030D-6E8A-4147-A177-3AD203B41FA5}">
                      <a16:colId xmlns:a16="http://schemas.microsoft.com/office/drawing/2014/main" val="3520685642"/>
                    </a:ext>
                  </a:extLst>
                </a:gridCol>
                <a:gridCol w="2092763">
                  <a:extLst>
                    <a:ext uri="{9D8B030D-6E8A-4147-A177-3AD203B41FA5}">
                      <a16:colId xmlns:a16="http://schemas.microsoft.com/office/drawing/2014/main" val="2734447461"/>
                    </a:ext>
                  </a:extLst>
                </a:gridCol>
              </a:tblGrid>
              <a:tr h="0">
                <a:tc>
                  <a:txBody>
                    <a:bodyPr/>
                    <a:lstStyle/>
                    <a:p>
                      <a:pPr indent="180340">
                        <a:lnSpc>
                          <a:spcPct val="115000"/>
                        </a:lnSpc>
                        <a:spcAft>
                          <a:spcPts val="0"/>
                        </a:spcAft>
                      </a:pPr>
                      <a:r>
                        <a:rPr lang="en-US" sz="2000">
                          <a:effectLst/>
                        </a:rPr>
                        <a:t> Bách hội</a:t>
                      </a:r>
                    </a:p>
                    <a:p>
                      <a:pPr indent="180340">
                        <a:lnSpc>
                          <a:spcPct val="115000"/>
                        </a:lnSpc>
                        <a:spcAft>
                          <a:spcPts val="0"/>
                        </a:spcAft>
                      </a:pPr>
                      <a:r>
                        <a:rPr lang="en-US" sz="2000">
                          <a:effectLst/>
                        </a:rPr>
                        <a:t> Thái dương</a:t>
                      </a:r>
                    </a:p>
                    <a:p>
                      <a:pPr indent="180340">
                        <a:lnSpc>
                          <a:spcPct val="115000"/>
                        </a:lnSpc>
                        <a:spcAft>
                          <a:spcPts val="0"/>
                        </a:spcAft>
                      </a:pPr>
                      <a:r>
                        <a:rPr lang="en-US" sz="2000">
                          <a:effectLst/>
                        </a:rPr>
                        <a:t> Quan nguyên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nSpc>
                          <a:spcPct val="115000"/>
                        </a:lnSpc>
                        <a:spcAft>
                          <a:spcPts val="0"/>
                        </a:spcAft>
                      </a:pPr>
                      <a:r>
                        <a:rPr lang="en-US" sz="2000">
                          <a:effectLst/>
                        </a:rPr>
                        <a:t> Phong trì</a:t>
                      </a:r>
                    </a:p>
                    <a:p>
                      <a:pPr indent="180340">
                        <a:lnSpc>
                          <a:spcPct val="115000"/>
                        </a:lnSpc>
                        <a:spcAft>
                          <a:spcPts val="0"/>
                        </a:spcAft>
                      </a:pPr>
                      <a:r>
                        <a:rPr lang="en-US" sz="2000">
                          <a:effectLst/>
                        </a:rPr>
                        <a:t> Thận du</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nSpc>
                          <a:spcPct val="115000"/>
                        </a:lnSpc>
                        <a:spcAft>
                          <a:spcPts val="0"/>
                        </a:spcAft>
                      </a:pPr>
                      <a:r>
                        <a:rPr lang="en-US" sz="2000">
                          <a:effectLst/>
                        </a:rPr>
                        <a:t> Mệnh môn</a:t>
                      </a:r>
                    </a:p>
                    <a:p>
                      <a:pPr indent="180340">
                        <a:lnSpc>
                          <a:spcPct val="115000"/>
                        </a:lnSpc>
                        <a:spcAft>
                          <a:spcPts val="0"/>
                        </a:spcAft>
                      </a:pPr>
                      <a:r>
                        <a:rPr lang="en-US" sz="2000">
                          <a:effectLst/>
                        </a:rPr>
                        <a:t> Tam âm giao</a:t>
                      </a:r>
                    </a:p>
                    <a:p>
                      <a:pPr indent="180340">
                        <a:lnSpc>
                          <a:spcPct val="115000"/>
                        </a:lnSpc>
                        <a:spcAft>
                          <a:spcPts val="0"/>
                        </a:spcAft>
                      </a:pPr>
                      <a:r>
                        <a:rPr lang="en-US" sz="2000">
                          <a:effectLst/>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0170899"/>
                  </a:ext>
                </a:extLst>
              </a:tr>
            </a:tbl>
          </a:graphicData>
        </a:graphic>
      </p:graphicFrame>
      <p:sp>
        <p:nvSpPr>
          <p:cNvPr id="6" name="Rectangle 1"/>
          <p:cNvSpPr>
            <a:spLocks noChangeArrowheads="1"/>
          </p:cNvSpPr>
          <p:nvPr/>
        </p:nvSpPr>
        <p:spPr bwMode="auto">
          <a:xfrm>
            <a:off x="148590" y="210092"/>
            <a:ext cx="10001250"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809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80975" algn="l"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 CÁC BƯỚC TIẾN HÀNH</a:t>
            </a:r>
            <a:endParaRPr kumimoji="0" lang="en-US" altLang="en-US" sz="2200" b="0" i="0" u="none" strike="noStrike" cap="none" normalizeH="0" baseline="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5.1. Thủ thuật</a:t>
            </a:r>
            <a:endParaRPr kumimoji="0" lang="en-US" altLang="en-US" sz="2200" b="0" i="0" u="none" strike="noStrike" cap="none" normalizeH="0" baseline="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Phác đồ huyệt:</a:t>
            </a:r>
            <a:endParaRPr kumimoji="0" lang="en-US" altLang="en-US" sz="2200" b="0" i="0" u="none" strike="noStrike" cap="none" normalizeH="0" baseline="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en-US" altLang="en-US" sz="2200" b="1" i="1"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kumimoji="0" lang="en-US" altLang="en-US" sz="2200" b="1" i="1" u="none" strike="noStrike" cap="none" normalizeH="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200" b="1" i="1"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Tâm </a:t>
            </a:r>
            <a:r>
              <a:rPr kumimoji="0" lang="en-US" altLang="en-US" sz="2200" b="1" i="1"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Tỳ </a:t>
            </a:r>
            <a:r>
              <a:rPr kumimoji="0" lang="en-US" altLang="en-US" sz="2200" b="1" i="1"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hư </a:t>
            </a:r>
            <a:endParaRPr kumimoji="0" lang="en-US" altLang="en-US" sz="2200" b="1" i="1"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endParaRPr lang="en-US" altLang="en-US" sz="2200" b="1" i="1" smtClean="0">
              <a:latin typeface="Times New Roman" panose="02020603050405020304" pitchFamily="18" charset="0"/>
              <a:cs typeface="Times New Roman" panose="02020603050405020304"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endParaRPr lang="en-US" altLang="en-US" sz="2200" b="1" i="1">
              <a:latin typeface="Times New Roman" panose="02020603050405020304" pitchFamily="18" charset="0"/>
              <a:cs typeface="Times New Roman" panose="02020603050405020304"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endParaRPr lang="en-US" altLang="en-US" sz="2200" b="1" i="1">
              <a:latin typeface="Times New Roman" panose="02020603050405020304" pitchFamily="18" charset="0"/>
              <a:cs typeface="Times New Roman" panose="02020603050405020304"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en-US" altLang="en-US" sz="2200" b="1" i="1"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Thể âm hư </a:t>
            </a:r>
            <a:r>
              <a:rPr kumimoji="0" lang="en-US" altLang="en-US" sz="2200" b="1" i="1"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hỏa </a:t>
            </a:r>
            <a:r>
              <a:rPr kumimoji="0" lang="en-US" altLang="en-US" sz="2200" b="1" i="1"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vượng</a:t>
            </a:r>
          </a:p>
          <a:p>
            <a:pPr marL="0" marR="0" lvl="0" indent="180975" algn="l" defTabSz="914400" rtl="0" eaLnBrk="0" fontAlgn="base" latinLnBrk="0" hangingPunct="0">
              <a:lnSpc>
                <a:spcPct val="100000"/>
              </a:lnSpc>
              <a:spcBef>
                <a:spcPct val="0"/>
              </a:spcBef>
              <a:spcAft>
                <a:spcPct val="0"/>
              </a:spcAft>
              <a:buClrTx/>
              <a:buSzTx/>
              <a:buFontTx/>
              <a:buNone/>
              <a:tabLst/>
            </a:pPr>
            <a:endParaRPr lang="en-US" altLang="en-US" sz="2200" b="1" i="1">
              <a:latin typeface="Times New Roman" panose="02020603050405020304" pitchFamily="18" charset="0"/>
              <a:cs typeface="Times New Roman" panose="02020603050405020304"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pPr>
            <a:endParaRPr lang="en-US" altLang="en-US" sz="2200"/>
          </a:p>
          <a:p>
            <a:pPr marL="0" marR="0" lvl="0" indent="180975" algn="l"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en-US" altLang="en-US" sz="2200" b="1" i="1"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Thể âm dương lưỡng hư </a:t>
            </a:r>
            <a:endParaRPr kumimoji="0" lang="en-US" altLang="en-US" sz="2200" b="0" i="0" u="none" strike="noStrike" cap="none" normalizeH="0" baseline="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pPr>
            <a:endParaRPr lang="en-US" altLang="en-US" sz="2200">
              <a:latin typeface="Times New Roman" panose="02020603050405020304" pitchFamily="18" charset="0"/>
              <a:cs typeface="Times New Roman" panose="02020603050405020304"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smtClean="0">
              <a:ln>
                <a:noFill/>
              </a:ln>
              <a:solidFill>
                <a:schemeClr val="tx1"/>
              </a:solidFill>
              <a:effectLst/>
            </a:endParaRPr>
          </a:p>
        </p:txBody>
      </p:sp>
      <p:sp>
        <p:nvSpPr>
          <p:cNvPr id="7" name="Title 1"/>
          <p:cNvSpPr>
            <a:spLocks noGrp="1"/>
          </p:cNvSpPr>
          <p:nvPr>
            <p:ph type="title"/>
          </p:nvPr>
        </p:nvSpPr>
        <p:spPr>
          <a:xfrm>
            <a:off x="838200" y="88901"/>
            <a:ext cx="9631680" cy="699769"/>
          </a:xfrm>
        </p:spPr>
        <p:txBody>
          <a:bodyPr>
            <a:normAutofit/>
          </a:bodyPr>
          <a:lstStyle/>
          <a:p>
            <a:pPr algn="r"/>
            <a:r>
              <a:rPr lang="en-US" sz="2000" smtClean="0"/>
              <a:t>Bài Mẫu: QTKT </a:t>
            </a:r>
            <a:r>
              <a:rPr lang="en-US" sz="2000" smtClean="0"/>
              <a:t>Cấy chỉ</a:t>
            </a:r>
            <a:endParaRPr lang="en-US" sz="2000"/>
          </a:p>
        </p:txBody>
      </p:sp>
    </p:spTree>
    <p:extLst>
      <p:ext uri="{BB962C8B-B14F-4D97-AF65-F5344CB8AC3E}">
        <p14:creationId xmlns:p14="http://schemas.microsoft.com/office/powerpoint/2010/main" val="308326747"/>
      </p:ext>
    </p:extLst>
  </p:cSld>
  <p:clrMapOvr>
    <a:masterClrMapping/>
  </p:clrMapOvr>
  <p:transition>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01600"/>
            <a:ext cx="11201400" cy="6756400"/>
          </a:xfrm>
        </p:spPr>
        <p:txBody>
          <a:bodyPr>
            <a:normAutofit/>
          </a:bodyPr>
          <a:lstStyle/>
          <a:p>
            <a:pPr marL="0" indent="0" algn="just">
              <a:buNone/>
            </a:pPr>
            <a:r>
              <a:rPr lang="en-US" sz="2400"/>
              <a:t>- Sát khuẩn tay.</a:t>
            </a:r>
          </a:p>
          <a:p>
            <a:pPr marL="0" indent="0" algn="just">
              <a:buNone/>
            </a:pPr>
            <a:r>
              <a:rPr lang="en-US" sz="2400"/>
              <a:t>- Cắt chỉ thành từng đoạn từ 0,5cm đến 1cm. Luồn chỉ vào kim.</a:t>
            </a:r>
          </a:p>
          <a:p>
            <a:pPr marL="0" indent="0" algn="just">
              <a:buNone/>
            </a:pPr>
            <a:r>
              <a:rPr lang="en-US" sz="2400"/>
              <a:t>- Xác định chính xác huyệt định cấy chỉ. Sát trùng vùng huyệt</a:t>
            </a:r>
          </a:p>
          <a:p>
            <a:pPr marL="0" indent="0" algn="just">
              <a:buNone/>
            </a:pPr>
            <a:r>
              <a:rPr lang="en-US" sz="2400"/>
              <a:t>- Châm kim nhanh qua da và đẩy từ từ tới huyệt.</a:t>
            </a:r>
          </a:p>
          <a:p>
            <a:pPr marL="0" indent="0" algn="just">
              <a:buNone/>
            </a:pPr>
            <a:r>
              <a:rPr lang="en-US" sz="2400"/>
              <a:t>- Đẩy nòng kim để chỉ nằm lại trong huyệt.</a:t>
            </a:r>
          </a:p>
          <a:p>
            <a:pPr marL="0" indent="0" algn="just">
              <a:buNone/>
            </a:pPr>
            <a:r>
              <a:rPr lang="en-US" sz="2400"/>
              <a:t>- Nhẹ nhàng rút kim ra.</a:t>
            </a:r>
          </a:p>
          <a:p>
            <a:pPr marL="0" indent="0" algn="just">
              <a:buNone/>
            </a:pPr>
            <a:r>
              <a:rPr lang="en-US" sz="2400"/>
              <a:t>- Sát khuẩn lại các vị trí cấy chỉ bằng bông vô khuẩn.</a:t>
            </a:r>
          </a:p>
          <a:p>
            <a:pPr marL="0" indent="0" algn="just">
              <a:buNone/>
            </a:pPr>
            <a:r>
              <a:rPr lang="en-US" sz="2400"/>
              <a:t>- Đặt gạc vô trùng vào huyệt vừa cấy.</a:t>
            </a:r>
          </a:p>
          <a:p>
            <a:pPr marL="0" indent="0" algn="just">
              <a:buNone/>
            </a:pPr>
            <a:r>
              <a:rPr lang="en-US" sz="2400"/>
              <a:t>- Cố định gạc bằng băng dính.</a:t>
            </a:r>
          </a:p>
          <a:p>
            <a:pPr marL="0" indent="0" algn="just">
              <a:buNone/>
            </a:pPr>
            <a:r>
              <a:rPr lang="en-US" sz="2400" b="1"/>
              <a:t>5.2. Liệu trình điều trị</a:t>
            </a:r>
            <a:endParaRPr lang="en-US" sz="2400"/>
          </a:p>
          <a:p>
            <a:pPr marL="0" indent="0" algn="just">
              <a:buNone/>
            </a:pPr>
            <a:r>
              <a:rPr lang="en-US" sz="2400"/>
              <a:t>- Sau thời gian khoảng 7- 14 ngày có thể thực hiện liệu trình tiếp theo.</a:t>
            </a:r>
          </a:p>
          <a:p>
            <a:pPr marL="0" indent="0" algn="just">
              <a:buNone/>
            </a:pPr>
            <a:r>
              <a:rPr lang="en-US" sz="2400"/>
              <a:t>- Tùy theo mức độ và diễn biến của từng bệnh, có thể tiến hành nhiều liệu trình liên </a:t>
            </a:r>
            <a:r>
              <a:rPr lang="en-US" sz="2400"/>
              <a:t>tục</a:t>
            </a:r>
            <a:r>
              <a:rPr lang="en-US" sz="2400" smtClean="0"/>
              <a:t>.</a:t>
            </a:r>
            <a:endParaRPr lang="en-US" sz="2400"/>
          </a:p>
        </p:txBody>
      </p:sp>
      <p:sp>
        <p:nvSpPr>
          <p:cNvPr id="4" name="Title 1"/>
          <p:cNvSpPr>
            <a:spLocks noGrp="1"/>
          </p:cNvSpPr>
          <p:nvPr>
            <p:ph type="title"/>
          </p:nvPr>
        </p:nvSpPr>
        <p:spPr>
          <a:xfrm>
            <a:off x="838200" y="88901"/>
            <a:ext cx="9631680" cy="699769"/>
          </a:xfrm>
        </p:spPr>
        <p:txBody>
          <a:bodyPr>
            <a:normAutofit/>
          </a:bodyPr>
          <a:lstStyle/>
          <a:p>
            <a:pPr algn="r"/>
            <a:r>
              <a:rPr lang="en-US" sz="2000" smtClean="0"/>
              <a:t>Bài Mẫu: QTKT </a:t>
            </a:r>
            <a:r>
              <a:rPr lang="en-US" sz="2000" smtClean="0"/>
              <a:t>Cấy chỉ</a:t>
            </a:r>
            <a:endParaRPr lang="en-US" sz="2000"/>
          </a:p>
        </p:txBody>
      </p:sp>
    </p:spTree>
    <p:extLst>
      <p:ext uri="{BB962C8B-B14F-4D97-AF65-F5344CB8AC3E}">
        <p14:creationId xmlns:p14="http://schemas.microsoft.com/office/powerpoint/2010/main" val="3107235714"/>
      </p:ext>
    </p:extLst>
  </p:cSld>
  <p:clrMapOvr>
    <a:masterClrMapping/>
  </p:clrMapOvr>
  <p:transition>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01600"/>
            <a:ext cx="11201400" cy="6756400"/>
          </a:xfrm>
        </p:spPr>
        <p:txBody>
          <a:bodyPr>
            <a:normAutofit/>
          </a:bodyPr>
          <a:lstStyle/>
          <a:p>
            <a:pPr marL="0" indent="0" algn="just">
              <a:buNone/>
            </a:pPr>
            <a:r>
              <a:rPr lang="en-US" sz="2200" b="1"/>
              <a:t>6. THEO DÕI VÀ XỬ TRÍ TAI BIẾN</a:t>
            </a:r>
            <a:endParaRPr lang="en-US" sz="2200"/>
          </a:p>
          <a:p>
            <a:pPr marL="0" indent="0" algn="just">
              <a:buNone/>
            </a:pPr>
            <a:r>
              <a:rPr lang="en-US" sz="2200" b="1"/>
              <a:t>6.1. Theo dõi  </a:t>
            </a:r>
            <a:endParaRPr lang="en-US" sz="2200"/>
          </a:p>
          <a:p>
            <a:pPr marL="0" indent="0" algn="just">
              <a:buNone/>
            </a:pPr>
            <a:r>
              <a:rPr lang="en-US" sz="2200"/>
              <a:t>Toàn trạng bệnh nhân trong thời gian mỗi lần làm thủ thuật.</a:t>
            </a:r>
          </a:p>
          <a:p>
            <a:pPr marL="0" indent="0" algn="just">
              <a:buNone/>
            </a:pPr>
            <a:r>
              <a:rPr lang="en-US" sz="2200" b="1"/>
              <a:t>6.2. Xử trí tai biến </a:t>
            </a:r>
            <a:endParaRPr lang="en-US" sz="2200"/>
          </a:p>
          <a:p>
            <a:pPr marL="0" indent="0" algn="just">
              <a:buNone/>
            </a:pPr>
            <a:r>
              <a:rPr lang="en-US" sz="2200" b="1"/>
              <a:t>6.2.1. Phản vệ: </a:t>
            </a:r>
            <a:r>
              <a:rPr lang="en-US" sz="2200"/>
              <a:t> Xử trí phản vệ theo phác đồ của Bộ Y tế.</a:t>
            </a:r>
          </a:p>
          <a:p>
            <a:pPr marL="0" indent="0" algn="just">
              <a:buNone/>
            </a:pPr>
            <a:r>
              <a:rPr lang="en-US" sz="2200" b="1"/>
              <a:t>6.2.2. Vựng châm:</a:t>
            </a:r>
            <a:r>
              <a:rPr lang="en-US" sz="2200"/>
              <a:t> Người bệnh hoa mắt, chóng mặt, vã mồ hôi, mạch nhanh, sắc mặt nhợt. </a:t>
            </a:r>
          </a:p>
          <a:p>
            <a:pPr marL="0" indent="0" algn="just">
              <a:buNone/>
            </a:pPr>
            <a:r>
              <a:rPr lang="en-US" sz="2200" b="1"/>
              <a:t>- Xử trí:</a:t>
            </a:r>
            <a:r>
              <a:rPr lang="en-US" sz="2200"/>
              <a:t> Rút kim ngay, lau mồ hôi, ủ ấm, tuỳ theo tình trạng vựng châm và bệnh lý kèm theo của từng người bệnh, có thể cho uống nước ấm hoặc nước đường ấm hoặc trà gừng ấm, ... nằm nghỉ tại chỗ. Xử trí theo phác đồ điều trị choáng ngất.</a:t>
            </a:r>
          </a:p>
          <a:p>
            <a:pPr marL="0" indent="0" algn="just">
              <a:buNone/>
            </a:pPr>
            <a:r>
              <a:rPr lang="en-US" sz="2200"/>
              <a:t>- Theo dõi mạch, nhiệt độ, huyết áp.</a:t>
            </a:r>
          </a:p>
          <a:p>
            <a:pPr marL="0" indent="0" algn="just">
              <a:buNone/>
            </a:pPr>
            <a:r>
              <a:rPr lang="en-US" sz="2200"/>
              <a:t>- Dùng thuốc hóa dược (nếu cần).</a:t>
            </a:r>
          </a:p>
          <a:p>
            <a:pPr marL="0" indent="0" algn="just">
              <a:buNone/>
            </a:pPr>
            <a:r>
              <a:rPr lang="en-US" sz="2200" b="1"/>
              <a:t>6.2.3. Chảy máu: </a:t>
            </a:r>
            <a:r>
              <a:rPr lang="en-US" sz="2200"/>
              <a:t>Máu chảy tại vị trí vừa rút kim </a:t>
            </a:r>
          </a:p>
          <a:p>
            <a:pPr marL="0" indent="0" algn="just">
              <a:buNone/>
            </a:pPr>
            <a:r>
              <a:rPr lang="de-DE" sz="2200" b="1"/>
              <a:t>Xử trí:</a:t>
            </a:r>
            <a:r>
              <a:rPr lang="de-DE" sz="2200"/>
              <a:t> Dùng bông vô khuẩn ấn tại chỗ, không day.</a:t>
            </a:r>
            <a:endParaRPr lang="en-US" sz="2200"/>
          </a:p>
          <a:p>
            <a:pPr marL="0" indent="0" algn="just">
              <a:buNone/>
            </a:pPr>
            <a:r>
              <a:rPr lang="en-US" sz="2200" b="1"/>
              <a:t>6.2.4. Đau sưng:</a:t>
            </a:r>
            <a:r>
              <a:rPr lang="en-US" sz="2200"/>
              <a:t> vị trí cấy chỉ sưng đỏ, đau</a:t>
            </a:r>
          </a:p>
          <a:p>
            <a:pPr marL="0" indent="0" algn="just">
              <a:buNone/>
            </a:pPr>
            <a:r>
              <a:rPr lang="en-US" sz="2200" b="1"/>
              <a:t>Xử trí:</a:t>
            </a:r>
            <a:r>
              <a:rPr lang="en-US" sz="2200"/>
              <a:t> Chườm nóng, dùng thuốc chống phù nề hoặc kháng sinh uống nếu có nghi ngờ nhiễm khuẩn.</a:t>
            </a:r>
            <a:endParaRPr lang="en-US" sz="2200"/>
          </a:p>
        </p:txBody>
      </p:sp>
      <p:sp>
        <p:nvSpPr>
          <p:cNvPr id="4" name="Title 1"/>
          <p:cNvSpPr>
            <a:spLocks noGrp="1"/>
          </p:cNvSpPr>
          <p:nvPr>
            <p:ph type="title"/>
          </p:nvPr>
        </p:nvSpPr>
        <p:spPr>
          <a:xfrm>
            <a:off x="838200" y="88901"/>
            <a:ext cx="9631680" cy="699769"/>
          </a:xfrm>
        </p:spPr>
        <p:txBody>
          <a:bodyPr>
            <a:normAutofit/>
          </a:bodyPr>
          <a:lstStyle/>
          <a:p>
            <a:pPr algn="r"/>
            <a:r>
              <a:rPr lang="en-US" sz="2000" smtClean="0"/>
              <a:t>Bài Mẫu: QTKT </a:t>
            </a:r>
            <a:r>
              <a:rPr lang="en-US" sz="2000" smtClean="0"/>
              <a:t>Cấy chỉ</a:t>
            </a:r>
            <a:endParaRPr lang="en-US" sz="2000"/>
          </a:p>
        </p:txBody>
      </p:sp>
    </p:spTree>
    <p:extLst>
      <p:ext uri="{BB962C8B-B14F-4D97-AF65-F5344CB8AC3E}">
        <p14:creationId xmlns:p14="http://schemas.microsoft.com/office/powerpoint/2010/main" val="2670386016"/>
      </p:ext>
    </p:extLst>
  </p:cSld>
  <p:clrMapOvr>
    <a:masterClrMapping/>
  </p:clrMapOvr>
  <p:transition>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766560"/>
          </a:xfrm>
        </p:spPr>
      </p:pic>
      <p:sp>
        <p:nvSpPr>
          <p:cNvPr id="4" name="TextBox 3"/>
          <p:cNvSpPr txBox="1"/>
          <p:nvPr/>
        </p:nvSpPr>
        <p:spPr>
          <a:xfrm>
            <a:off x="2952750" y="2503170"/>
            <a:ext cx="6286500" cy="707886"/>
          </a:xfrm>
          <a:prstGeom prst="rect">
            <a:avLst/>
          </a:prstGeom>
          <a:noFill/>
        </p:spPr>
        <p:txBody>
          <a:bodyPr wrap="square" rtlCol="0">
            <a:spAutoFit/>
          </a:bodyPr>
          <a:lstStyle/>
          <a:p>
            <a:pPr algn="ctr"/>
            <a:r>
              <a:rPr lang="en-US" sz="4000" b="1" smtClean="0"/>
              <a:t>XIN CHÂN THÀNH CẢM ƠN</a:t>
            </a:r>
            <a:endParaRPr lang="en-US" sz="4000" b="1"/>
          </a:p>
        </p:txBody>
      </p:sp>
    </p:spTree>
    <p:extLst>
      <p:ext uri="{BB962C8B-B14F-4D97-AF65-F5344CB8AC3E}">
        <p14:creationId xmlns:p14="http://schemas.microsoft.com/office/powerpoint/2010/main" val="2367164884"/>
      </p:ext>
    </p:extLst>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2648"/>
          </a:xfrm>
        </p:spPr>
        <p:txBody>
          <a:bodyPr>
            <a:normAutofit fontScale="90000"/>
          </a:bodyPr>
          <a:lstStyle/>
          <a:p>
            <a:r>
              <a:rPr lang="en-US" b="1" smtClean="0"/>
              <a:t>Bài Mẫu: QTKT Xoa bóp bấm huyệt</a:t>
            </a:r>
            <a:endParaRPr lang="en-US" b="1"/>
          </a:p>
        </p:txBody>
      </p:sp>
      <p:sp>
        <p:nvSpPr>
          <p:cNvPr id="3" name="Content Placeholder 2"/>
          <p:cNvSpPr>
            <a:spLocks noGrp="1"/>
          </p:cNvSpPr>
          <p:nvPr>
            <p:ph idx="1"/>
          </p:nvPr>
        </p:nvSpPr>
        <p:spPr>
          <a:xfrm>
            <a:off x="838200" y="1039527"/>
            <a:ext cx="10515600" cy="5534527"/>
          </a:xfrm>
        </p:spPr>
        <p:txBody>
          <a:bodyPr>
            <a:normAutofit/>
          </a:bodyPr>
          <a:lstStyle/>
          <a:p>
            <a:pPr marL="0" indent="0" algn="ctr">
              <a:buNone/>
            </a:pPr>
            <a:r>
              <a:rPr lang="en-US" b="1" smtClean="0"/>
              <a:t>XOA BÓP BẤM HUYỆT ĐIỀU TRỊ LIỆT CHI TRÊN</a:t>
            </a:r>
          </a:p>
          <a:p>
            <a:pPr marL="0" indent="0" algn="just">
              <a:buNone/>
            </a:pPr>
            <a:r>
              <a:rPr lang="vi-VN" b="1" smtClean="0"/>
              <a:t>1</a:t>
            </a:r>
            <a:r>
              <a:rPr lang="vi-VN" b="1"/>
              <a:t>. ĐẠI CƯƠNG</a:t>
            </a:r>
            <a:endParaRPr lang="en-US"/>
          </a:p>
          <a:p>
            <a:pPr marL="0" indent="231775" algn="just">
              <a:buNone/>
            </a:pPr>
            <a:r>
              <a:rPr lang="fr-FR" sz="2500"/>
              <a:t>Theo y học hiện đại liệt chi trên là tình trạng giảm hoặc mất vận động chủ động chi trên ở một hoặc hai bên, có thể kèm theo rối loạn cảm giác, rối loạn vận động, teo cơ, … Liệt chi trên có thể do nguyên nhân tổn thương thần kinh trung ương như đột quỵ não, tổn thương sừng trước tủy sống, … hoặc do nguyên nhân tổn thương thần kinh ngoại biên như thoát vị đĩa đệm, trượt đốt sống cổ, tổn thương đám rối thần kinh cánh tay, …</a:t>
            </a:r>
            <a:endParaRPr lang="en-US" sz="2500"/>
          </a:p>
          <a:p>
            <a:pPr marL="0" indent="231775" algn="just">
              <a:buNone/>
            </a:pPr>
            <a:r>
              <a:rPr lang="vi-VN" sz="2500">
                <a:latin typeface="Calibri" panose="020F0502020204030204" pitchFamily="34" charset="0"/>
                <a:cs typeface="Calibri" panose="020F0502020204030204" pitchFamily="34" charset="0"/>
              </a:rPr>
              <a:t>Theo y học cổ truyền </a:t>
            </a:r>
            <a:r>
              <a:rPr lang="en-US" sz="2500">
                <a:latin typeface="Calibri" panose="020F0502020204030204" pitchFamily="34" charset="0"/>
                <a:cs typeface="Calibri" panose="020F0502020204030204" pitchFamily="34" charset="0"/>
              </a:rPr>
              <a:t>liệt chi trên</a:t>
            </a:r>
            <a:r>
              <a:rPr lang="vi-VN" sz="2500">
                <a:latin typeface="Calibri" panose="020F0502020204030204" pitchFamily="34" charset="0"/>
                <a:cs typeface="Calibri" panose="020F0502020204030204" pitchFamily="34" charset="0"/>
              </a:rPr>
              <a:t> thuộc phạm vi chứng nuy</a:t>
            </a:r>
            <a:r>
              <a:rPr lang="en-US" sz="2500">
                <a:latin typeface="Calibri" panose="020F0502020204030204" pitchFamily="34" charset="0"/>
                <a:cs typeface="Calibri" panose="020F0502020204030204" pitchFamily="34" charset="0"/>
              </a:rPr>
              <a:t>, chứng kính</a:t>
            </a:r>
            <a:r>
              <a:rPr lang="vi-VN" sz="2500">
                <a:latin typeface="Calibri" panose="020F0502020204030204" pitchFamily="34" charset="0"/>
                <a:cs typeface="Calibri" panose="020F0502020204030204" pitchFamily="34" charset="0"/>
              </a:rPr>
              <a:t>. Nguyên nhân do công năng tạng phủ hư suy, do cảm nhiễm tà khí, do sang chấn gây khí trệ huyết ứ hoặc bệnh lâu ngày khí huyết hư mà gây bệnh.</a:t>
            </a:r>
            <a:endParaRPr lang="en-US" sz="2500">
              <a:latin typeface="Calibri" panose="020F0502020204030204" pitchFamily="34" charset="0"/>
              <a:cs typeface="Calibri" panose="020F0502020204030204" pitchFamily="34" charset="0"/>
            </a:endParaRPr>
          </a:p>
          <a:p>
            <a:pPr marL="0" indent="0" algn="just">
              <a:buNone/>
            </a:pPr>
            <a:endParaRPr lang="en-US"/>
          </a:p>
        </p:txBody>
      </p:sp>
    </p:spTree>
    <p:extLst>
      <p:ext uri="{BB962C8B-B14F-4D97-AF65-F5344CB8AC3E}">
        <p14:creationId xmlns:p14="http://schemas.microsoft.com/office/powerpoint/2010/main" val="2683972905"/>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8758"/>
            <a:ext cx="10515600" cy="6343048"/>
          </a:xfrm>
        </p:spPr>
        <p:txBody>
          <a:bodyPr>
            <a:noAutofit/>
          </a:bodyPr>
          <a:lstStyle/>
          <a:p>
            <a:pPr marL="0" indent="0" algn="just">
              <a:buNone/>
            </a:pPr>
            <a:r>
              <a:rPr lang="vi-VN" sz="2400" b="1" smtClean="0">
                <a:latin typeface="Calibri" panose="020F0502020204030204" pitchFamily="34" charset="0"/>
                <a:cs typeface="Calibri" panose="020F0502020204030204" pitchFamily="34" charset="0"/>
              </a:rPr>
              <a:t>2. CHỈ ĐỊNH </a:t>
            </a:r>
            <a:endParaRPr lang="en-US" sz="2400" smtClean="0">
              <a:latin typeface="Calibri" panose="020F0502020204030204" pitchFamily="34" charset="0"/>
              <a:cs typeface="Calibri" panose="020F0502020204030204" pitchFamily="34" charset="0"/>
            </a:endParaRPr>
          </a:p>
          <a:p>
            <a:pPr marL="0" indent="0" algn="just">
              <a:buNone/>
            </a:pPr>
            <a:r>
              <a:rPr lang="vi-VN" sz="2400" smtClean="0">
                <a:latin typeface="Calibri" panose="020F0502020204030204" pitchFamily="34" charset="0"/>
                <a:cs typeface="Calibri" panose="020F0502020204030204" pitchFamily="34" charset="0"/>
              </a:rPr>
              <a:t>Liệt chi trên.</a:t>
            </a:r>
            <a:endParaRPr lang="en-US" sz="2400" smtClean="0">
              <a:latin typeface="Calibri" panose="020F0502020204030204" pitchFamily="34" charset="0"/>
              <a:cs typeface="Calibri" panose="020F0502020204030204" pitchFamily="34" charset="0"/>
            </a:endParaRPr>
          </a:p>
          <a:p>
            <a:pPr marL="0" indent="0" algn="just">
              <a:buNone/>
            </a:pPr>
            <a:r>
              <a:rPr lang="vi-VN" sz="2400" b="1" smtClean="0">
                <a:latin typeface="Calibri" panose="020F0502020204030204" pitchFamily="34" charset="0"/>
                <a:cs typeface="Calibri" panose="020F0502020204030204" pitchFamily="34" charset="0"/>
              </a:rPr>
              <a:t>3. CHỐNG CHỈ ĐỊNH</a:t>
            </a:r>
            <a:endParaRPr lang="en-US" sz="2400" smtClean="0">
              <a:latin typeface="Calibri" panose="020F0502020204030204" pitchFamily="34" charset="0"/>
              <a:cs typeface="Calibri" panose="020F0502020204030204" pitchFamily="34" charset="0"/>
            </a:endParaRPr>
          </a:p>
          <a:p>
            <a:pPr marL="0" indent="0" algn="just">
              <a:buNone/>
            </a:pPr>
            <a:r>
              <a:rPr lang="vi-VN" sz="2400" smtClean="0">
                <a:latin typeface="Calibri" panose="020F0502020204030204" pitchFamily="34" charset="0"/>
                <a:cs typeface="Calibri" panose="020F0502020204030204" pitchFamily="34" charset="0"/>
              </a:rPr>
              <a:t>- Người bệnh đang sốt, mất nước, mất máu, đang mắc bệnh truyền nhiễm cấp tính.</a:t>
            </a:r>
            <a:endParaRPr lang="en-US" sz="2400" smtClean="0">
              <a:latin typeface="Calibri" panose="020F0502020204030204" pitchFamily="34" charset="0"/>
              <a:cs typeface="Calibri" panose="020F0502020204030204" pitchFamily="34" charset="0"/>
            </a:endParaRPr>
          </a:p>
          <a:p>
            <a:pPr marL="0" indent="0" algn="just">
              <a:buNone/>
            </a:pPr>
            <a:r>
              <a:rPr lang="vi-VN" sz="2400" smtClean="0">
                <a:latin typeface="Calibri" panose="020F0502020204030204" pitchFamily="34" charset="0"/>
                <a:cs typeface="Calibri" panose="020F0502020204030204" pitchFamily="34" charset="0"/>
              </a:rPr>
              <a:t>- Người bệnh đang trong tình trạng cấp cứu.</a:t>
            </a:r>
            <a:endParaRPr lang="en-US" sz="2400" smtClean="0">
              <a:latin typeface="Calibri" panose="020F0502020204030204" pitchFamily="34" charset="0"/>
              <a:cs typeface="Calibri" panose="020F0502020204030204" pitchFamily="34" charset="0"/>
            </a:endParaRPr>
          </a:p>
          <a:p>
            <a:pPr marL="0" indent="0" algn="just">
              <a:buNone/>
            </a:pPr>
            <a:r>
              <a:rPr lang="vi-VN" sz="2400" smtClean="0">
                <a:latin typeface="Calibri" panose="020F0502020204030204" pitchFamily="34" charset="0"/>
                <a:cs typeface="Calibri" panose="020F0502020204030204" pitchFamily="34" charset="0"/>
              </a:rPr>
              <a:t>- Da bị tổn thương, có khối u ác tính ở vùng xoa bóp bấm huyệt.</a:t>
            </a:r>
            <a:endParaRPr lang="en-US" sz="2400" smtClean="0">
              <a:latin typeface="Calibri" panose="020F0502020204030204" pitchFamily="34" charset="0"/>
              <a:cs typeface="Calibri" panose="020F0502020204030204" pitchFamily="34" charset="0"/>
            </a:endParaRPr>
          </a:p>
          <a:p>
            <a:pPr marL="0" indent="0" algn="just">
              <a:buNone/>
            </a:pPr>
            <a:r>
              <a:rPr lang="vi-VN" sz="2400" smtClean="0">
                <a:latin typeface="Calibri" panose="020F0502020204030204" pitchFamily="34" charset="0"/>
                <a:cs typeface="Calibri" panose="020F0502020204030204" pitchFamily="34" charset="0"/>
              </a:rPr>
              <a:t>- Các bệnh ưa chảy máu, vùng đang chảy máu, xuất huyết dưới da.</a:t>
            </a:r>
            <a:endParaRPr lang="en-US" sz="2400" smtClean="0">
              <a:latin typeface="Calibri" panose="020F0502020204030204" pitchFamily="34" charset="0"/>
              <a:cs typeface="Calibri" panose="020F0502020204030204" pitchFamily="34" charset="0"/>
            </a:endParaRPr>
          </a:p>
          <a:p>
            <a:pPr marL="0" indent="0" algn="just">
              <a:buNone/>
            </a:pPr>
            <a:r>
              <a:rPr lang="vi-VN" sz="2400" smtClean="0">
                <a:latin typeface="Calibri" panose="020F0502020204030204" pitchFamily="34" charset="0"/>
                <a:cs typeface="Calibri" panose="020F0502020204030204" pitchFamily="34" charset="0"/>
              </a:rPr>
              <a:t>- </a:t>
            </a:r>
            <a:r>
              <a:rPr lang="en-US" sz="2400" smtClean="0">
                <a:latin typeface="Calibri" panose="020F0502020204030204" pitchFamily="34" charset="0"/>
                <a:cs typeface="Calibri" panose="020F0502020204030204" pitchFamily="34" charset="0"/>
              </a:rPr>
              <a:t>Liệt chi trên do </a:t>
            </a:r>
            <a:r>
              <a:rPr lang="pt-BR" sz="2400" smtClean="0">
                <a:latin typeface="Calibri" panose="020F0502020204030204" pitchFamily="34" charset="0"/>
                <a:cs typeface="Calibri" panose="020F0502020204030204" pitchFamily="34" charset="0"/>
              </a:rPr>
              <a:t>bệnh lý có chỉ định điều trị ngoại khoa.</a:t>
            </a:r>
            <a:endParaRPr lang="en-US" sz="2400" smtClean="0">
              <a:latin typeface="Calibri" panose="020F0502020204030204" pitchFamily="34" charset="0"/>
              <a:cs typeface="Calibri" panose="020F0502020204030204" pitchFamily="34" charset="0"/>
            </a:endParaRPr>
          </a:p>
          <a:p>
            <a:pPr marL="0" indent="0" algn="just">
              <a:buNone/>
            </a:pPr>
            <a:r>
              <a:rPr lang="pt-BR" sz="2400" smtClean="0">
                <a:latin typeface="Calibri" panose="020F0502020204030204" pitchFamily="34" charset="0"/>
                <a:cs typeface="Calibri" panose="020F0502020204030204" pitchFamily="34" charset="0"/>
              </a:rPr>
              <a:t>- Bệnh dây, rễ thần kinh giai đoạn cấp đang tiến triển.</a:t>
            </a:r>
            <a:endParaRPr lang="en-US" sz="2400" smtClean="0">
              <a:latin typeface="Calibri" panose="020F0502020204030204" pitchFamily="34" charset="0"/>
              <a:cs typeface="Calibri" panose="020F0502020204030204" pitchFamily="34" charset="0"/>
            </a:endParaRPr>
          </a:p>
          <a:p>
            <a:pPr marL="0" indent="0" algn="just">
              <a:buNone/>
            </a:pPr>
            <a:r>
              <a:rPr lang="vi-VN" sz="2400" b="1" smtClean="0">
                <a:latin typeface="Calibri" panose="020F0502020204030204" pitchFamily="34" charset="0"/>
                <a:cs typeface="Calibri" panose="020F0502020204030204" pitchFamily="34" charset="0"/>
              </a:rPr>
              <a:t>* Thận trọng:</a:t>
            </a:r>
            <a:endParaRPr lang="en-US" sz="2400" smtClean="0">
              <a:latin typeface="Calibri" panose="020F0502020204030204" pitchFamily="34" charset="0"/>
              <a:cs typeface="Calibri" panose="020F0502020204030204" pitchFamily="34" charset="0"/>
            </a:endParaRPr>
          </a:p>
          <a:p>
            <a:pPr marL="0" indent="0" algn="just">
              <a:buNone/>
            </a:pPr>
            <a:r>
              <a:rPr lang="vi-VN" sz="2400" smtClean="0">
                <a:latin typeface="Calibri" panose="020F0502020204030204" pitchFamily="34" charset="0"/>
                <a:cs typeface="Calibri" panose="020F0502020204030204" pitchFamily="34" charset="0"/>
              </a:rPr>
              <a:t>- Giai đoạn nặng của bệnh: suy tim, suy gan, suy thận; cơ thể suy kiệt nặng.</a:t>
            </a:r>
            <a:endParaRPr lang="en-US" sz="2400" smtClean="0">
              <a:latin typeface="Calibri" panose="020F0502020204030204" pitchFamily="34" charset="0"/>
              <a:cs typeface="Calibri" panose="020F0502020204030204" pitchFamily="34" charset="0"/>
            </a:endParaRPr>
          </a:p>
          <a:p>
            <a:pPr marL="0" indent="0" algn="just">
              <a:buNone/>
            </a:pPr>
            <a:r>
              <a:rPr lang="vi-VN" sz="2400" smtClean="0">
                <a:latin typeface="Calibri" panose="020F0502020204030204" pitchFamily="34" charset="0"/>
                <a:cs typeface="Calibri" panose="020F0502020204030204" pitchFamily="34" charset="0"/>
              </a:rPr>
              <a:t>- Người bệnh loãng xương nặng, người có nguy cơ gẫy xương.</a:t>
            </a:r>
            <a:endParaRPr lang="en-US" sz="2400" smtClean="0">
              <a:latin typeface="Calibri" panose="020F0502020204030204" pitchFamily="34" charset="0"/>
              <a:cs typeface="Calibri" panose="020F0502020204030204" pitchFamily="34" charset="0"/>
            </a:endParaRPr>
          </a:p>
          <a:p>
            <a:pPr marL="0" indent="0" algn="just">
              <a:buNone/>
            </a:pPr>
            <a:r>
              <a:rPr lang="vi-VN" sz="2400" smtClean="0">
                <a:latin typeface="Calibri" panose="020F0502020204030204" pitchFamily="34" charset="0"/>
                <a:cs typeface="Calibri" panose="020F0502020204030204" pitchFamily="34" charset="0"/>
              </a:rPr>
              <a:t>- Sau ăn quá no hoặc quá đói. </a:t>
            </a:r>
            <a:endParaRPr lang="en-US" sz="2400" smtClean="0">
              <a:latin typeface="Calibri" panose="020F0502020204030204" pitchFamily="34" charset="0"/>
              <a:cs typeface="Calibri" panose="020F0502020204030204" pitchFamily="34" charset="0"/>
            </a:endParaRPr>
          </a:p>
          <a:p>
            <a:pPr marL="0" indent="0" algn="just">
              <a:buNone/>
            </a:pPr>
            <a:r>
              <a:rPr lang="vi-VN" sz="2400" smtClean="0">
                <a:latin typeface="Calibri" panose="020F0502020204030204" pitchFamily="34" charset="0"/>
                <a:cs typeface="Calibri" panose="020F0502020204030204" pitchFamily="34" charset="0"/>
              </a:rPr>
              <a:t>- Người bệnh có nguy cơ chảy máu.</a:t>
            </a:r>
            <a:endParaRPr lang="en-US" sz="2400" smtClean="0">
              <a:latin typeface="Calibri" panose="020F0502020204030204" pitchFamily="34" charset="0"/>
              <a:cs typeface="Calibri" panose="020F0502020204030204" pitchFamily="34" charset="0"/>
            </a:endParaRPr>
          </a:p>
        </p:txBody>
      </p:sp>
      <p:sp>
        <p:nvSpPr>
          <p:cNvPr id="4" name="Title 1"/>
          <p:cNvSpPr>
            <a:spLocks noGrp="1"/>
          </p:cNvSpPr>
          <p:nvPr>
            <p:ph type="title"/>
          </p:nvPr>
        </p:nvSpPr>
        <p:spPr>
          <a:xfrm>
            <a:off x="838200" y="223186"/>
            <a:ext cx="9677400" cy="462648"/>
          </a:xfrm>
        </p:spPr>
        <p:txBody>
          <a:bodyPr>
            <a:normAutofit/>
          </a:bodyPr>
          <a:lstStyle/>
          <a:p>
            <a:pPr algn="r"/>
            <a:r>
              <a:rPr lang="en-US" sz="2000" b="1" smtClean="0"/>
              <a:t>Bài Mẫu: QTKT Xoa bóp bấm huyệt</a:t>
            </a:r>
            <a:endParaRPr lang="en-US" sz="2000" b="1"/>
          </a:p>
        </p:txBody>
      </p:sp>
    </p:spTree>
    <p:extLst>
      <p:ext uri="{BB962C8B-B14F-4D97-AF65-F5344CB8AC3E}">
        <p14:creationId xmlns:p14="http://schemas.microsoft.com/office/powerpoint/2010/main" val="186286466"/>
      </p:ext>
    </p:extLst>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0"/>
            <a:lum/>
            <a:extLst>
              <a:ext uri="{BEBA8EAE-BF5A-486C-A8C5-ECC9F3942E4B}">
                <a14:imgProps xmlns:a14="http://schemas.microsoft.com/office/drawing/2010/main">
                  <a14:imgLayer r:embed="rId3">
                    <a14:imgEffect>
                      <a14:artisticMarker/>
                    </a14:imgEffect>
                  </a14:imgLayer>
                </a14:imgProps>
              </a:ext>
            </a:extLst>
          </a:blip>
          <a:srcRect/>
          <a:stretch>
            <a:fillRect l="87000" t="1000" r="2000" b="75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2132"/>
            <a:ext cx="10515600" cy="6506676"/>
          </a:xfrm>
        </p:spPr>
        <p:txBody>
          <a:bodyPr>
            <a:noAutofit/>
          </a:bodyPr>
          <a:lstStyle/>
          <a:p>
            <a:pPr marL="0" indent="0" algn="just">
              <a:buNone/>
            </a:pPr>
            <a:r>
              <a:rPr lang="vi-VN" sz="2000" b="1">
                <a:latin typeface="Calibri" panose="020F0502020204030204" pitchFamily="34" charset="0"/>
                <a:cs typeface="Calibri" panose="020F0502020204030204" pitchFamily="34" charset="0"/>
              </a:rPr>
              <a:t>4. CHUẨN BỊ</a:t>
            </a:r>
            <a:endParaRPr lang="en-US" sz="2000" smtClean="0">
              <a:effectLst/>
              <a:latin typeface="Calibri" panose="020F0502020204030204" pitchFamily="34" charset="0"/>
              <a:cs typeface="Calibri" panose="020F0502020204030204" pitchFamily="34" charset="0"/>
            </a:endParaRPr>
          </a:p>
          <a:p>
            <a:pPr marL="0" indent="0" algn="just">
              <a:buNone/>
            </a:pPr>
            <a:r>
              <a:rPr lang="vi-VN" sz="2000" b="1">
                <a:latin typeface="Calibri" panose="020F0502020204030204" pitchFamily="34" charset="0"/>
                <a:cs typeface="Calibri" panose="020F0502020204030204" pitchFamily="34" charset="0"/>
              </a:rPr>
              <a:t>4.1. Người thực hiện </a:t>
            </a:r>
            <a:endParaRPr lang="en-US" sz="2000" smtClean="0">
              <a:effectLst/>
              <a:latin typeface="Calibri" panose="020F0502020204030204" pitchFamily="34" charset="0"/>
              <a:cs typeface="Calibri" panose="020F0502020204030204" pitchFamily="34" charset="0"/>
            </a:endParaRPr>
          </a:p>
          <a:p>
            <a:pPr algn="just">
              <a:buFontTx/>
              <a:buChar char="-"/>
            </a:pPr>
            <a:r>
              <a:rPr lang="vi-VN" sz="2000" smtClean="0">
                <a:latin typeface="Calibri" panose="020F0502020204030204" pitchFamily="34" charset="0"/>
                <a:cs typeface="Calibri" panose="020F0502020204030204" pitchFamily="34" charset="0"/>
              </a:rPr>
              <a:t>Bác </a:t>
            </a:r>
            <a:r>
              <a:rPr lang="vi-VN" sz="2000">
                <a:latin typeface="Calibri" panose="020F0502020204030204" pitchFamily="34" charset="0"/>
                <a:cs typeface="Calibri" panose="020F0502020204030204" pitchFamily="34" charset="0"/>
              </a:rPr>
              <a:t>sỹ, y sỹ, lương y được đào tạo chuyên ngành y học cổ truyền, được cấp chứng chỉ </a:t>
            </a:r>
            <a:endParaRPr lang="en-US" sz="2000" smtClean="0">
              <a:latin typeface="Calibri" panose="020F0502020204030204" pitchFamily="34" charset="0"/>
              <a:cs typeface="Calibri" panose="020F0502020204030204" pitchFamily="34" charset="0"/>
            </a:endParaRPr>
          </a:p>
          <a:p>
            <a:pPr marL="0" indent="0" algn="just">
              <a:buNone/>
            </a:pPr>
            <a:r>
              <a:rPr lang="vi-VN" sz="2000" smtClean="0">
                <a:latin typeface="Calibri" panose="020F0502020204030204" pitchFamily="34" charset="0"/>
                <a:cs typeface="Calibri" panose="020F0502020204030204" pitchFamily="34" charset="0"/>
              </a:rPr>
              <a:t>hành </a:t>
            </a:r>
            <a:r>
              <a:rPr lang="vi-VN" sz="2000">
                <a:latin typeface="Calibri" panose="020F0502020204030204" pitchFamily="34" charset="0"/>
                <a:cs typeface="Calibri" panose="020F0502020204030204" pitchFamily="34" charset="0"/>
              </a:rPr>
              <a:t>nghề theo quy định của Luật khám bệnh, chữa bệnh.</a:t>
            </a:r>
            <a:endParaRPr lang="en-US" sz="2000" smtClean="0">
              <a:effectLst/>
              <a:latin typeface="Calibri" panose="020F0502020204030204" pitchFamily="34" charset="0"/>
              <a:cs typeface="Calibri" panose="020F0502020204030204" pitchFamily="34" charset="0"/>
            </a:endParaRPr>
          </a:p>
          <a:p>
            <a:pPr marL="0" indent="0" algn="just">
              <a:buNone/>
            </a:pPr>
            <a:r>
              <a:rPr lang="vi-VN" sz="2000">
                <a:latin typeface="Calibri" panose="020F0502020204030204" pitchFamily="34" charset="0"/>
                <a:cs typeface="Calibri" panose="020F0502020204030204" pitchFamily="34" charset="0"/>
              </a:rPr>
              <a:t>- Bác sỹ, y sỹ, điều dưỡng, kỹ thuật viên y được cấp chứng chỉ hành nghề và có chứng chỉ xoa bóp bấm huyệt do các cơ sở đào tạo cấp theo quy định của Luật khám bệnh, chữa bệnh.</a:t>
            </a:r>
            <a:endParaRPr lang="en-US" sz="2000" smtClean="0">
              <a:effectLst/>
              <a:latin typeface="Calibri" panose="020F0502020204030204" pitchFamily="34" charset="0"/>
              <a:cs typeface="Calibri" panose="020F0502020204030204" pitchFamily="34" charset="0"/>
            </a:endParaRPr>
          </a:p>
          <a:p>
            <a:pPr marL="0" indent="0" algn="just">
              <a:buNone/>
            </a:pPr>
            <a:r>
              <a:rPr lang="vi-VN" sz="2000" b="1">
                <a:latin typeface="Calibri" panose="020F0502020204030204" pitchFamily="34" charset="0"/>
                <a:cs typeface="Calibri" panose="020F0502020204030204" pitchFamily="34" charset="0"/>
              </a:rPr>
              <a:t>4.2. Trang thiết bị</a:t>
            </a:r>
            <a:endParaRPr lang="en-US" sz="2000" smtClean="0">
              <a:effectLst/>
              <a:latin typeface="Calibri" panose="020F0502020204030204" pitchFamily="34" charset="0"/>
              <a:cs typeface="Calibri" panose="020F0502020204030204" pitchFamily="34" charset="0"/>
            </a:endParaRPr>
          </a:p>
          <a:p>
            <a:pPr marL="0" indent="0" algn="just">
              <a:buNone/>
            </a:pPr>
            <a:r>
              <a:rPr lang="vi-VN" sz="2000">
                <a:latin typeface="Calibri" panose="020F0502020204030204" pitchFamily="34" charset="0"/>
                <a:cs typeface="Calibri" panose="020F0502020204030204" pitchFamily="34" charset="0"/>
              </a:rPr>
              <a:t>- Phòng điều trị hoặc phòng thủ thuật, giường điều trị hoặc giường xoa bóp bấm huyệt đảm bảo sự riêng tư cho người bệnh.</a:t>
            </a:r>
            <a:endParaRPr lang="en-US" sz="2000" smtClean="0">
              <a:effectLst/>
              <a:latin typeface="Calibri" panose="020F0502020204030204" pitchFamily="34" charset="0"/>
              <a:cs typeface="Calibri" panose="020F0502020204030204" pitchFamily="34" charset="0"/>
            </a:endParaRPr>
          </a:p>
          <a:p>
            <a:pPr marL="0" indent="0" algn="just">
              <a:buNone/>
            </a:pPr>
            <a:r>
              <a:rPr lang="vi-VN" sz="2000">
                <a:latin typeface="Calibri" panose="020F0502020204030204" pitchFamily="34" charset="0"/>
                <a:cs typeface="Calibri" panose="020F0502020204030204" pitchFamily="34" charset="0"/>
              </a:rPr>
              <a:t>- Gối, khăn phủ, ga trải giường, găng tay, ống nghe, dụng cụ đo huyết áp.</a:t>
            </a:r>
            <a:endParaRPr lang="en-US" sz="2000" smtClean="0">
              <a:effectLst/>
              <a:latin typeface="Calibri" panose="020F0502020204030204" pitchFamily="34" charset="0"/>
              <a:cs typeface="Calibri" panose="020F0502020204030204" pitchFamily="34" charset="0"/>
            </a:endParaRPr>
          </a:p>
          <a:p>
            <a:pPr marL="0" indent="0" algn="just">
              <a:buNone/>
            </a:pPr>
            <a:r>
              <a:rPr lang="en-US" sz="2000">
                <a:latin typeface="Calibri" panose="020F0502020204030204" pitchFamily="34" charset="0"/>
                <a:cs typeface="Calibri" panose="020F0502020204030204" pitchFamily="34" charset="0"/>
              </a:rPr>
              <a:t>- Hộp thuốc cấp cứu phản vệ.</a:t>
            </a:r>
            <a:endParaRPr lang="en-US" sz="2000" smtClean="0">
              <a:effectLst/>
              <a:latin typeface="Calibri" panose="020F0502020204030204" pitchFamily="34" charset="0"/>
              <a:cs typeface="Calibri" panose="020F0502020204030204" pitchFamily="34" charset="0"/>
            </a:endParaRPr>
          </a:p>
          <a:p>
            <a:pPr marL="0" indent="0" algn="just">
              <a:buNone/>
            </a:pPr>
            <a:r>
              <a:rPr lang="vi-VN" sz="2000">
                <a:latin typeface="Calibri" panose="020F0502020204030204" pitchFamily="34" charset="0"/>
                <a:cs typeface="Calibri" panose="020F0502020204030204" pitchFamily="34" charset="0"/>
              </a:rPr>
              <a:t>- Bột talc hoặc gel hoặc kem hoặc dầu xoa bóp, …</a:t>
            </a:r>
            <a:endParaRPr lang="en-US" sz="2000" smtClean="0">
              <a:effectLst/>
              <a:latin typeface="Calibri" panose="020F0502020204030204" pitchFamily="34" charset="0"/>
              <a:cs typeface="Calibri" panose="020F0502020204030204" pitchFamily="34" charset="0"/>
            </a:endParaRPr>
          </a:p>
          <a:p>
            <a:pPr marL="0" indent="0" algn="just">
              <a:buNone/>
            </a:pPr>
            <a:r>
              <a:rPr lang="vi-VN" sz="2000">
                <a:latin typeface="Calibri" panose="020F0502020204030204" pitchFamily="34" charset="0"/>
                <a:cs typeface="Calibri" panose="020F0502020204030204" pitchFamily="34" charset="0"/>
              </a:rPr>
              <a:t>- Xà phòng, nước sạch hoặc dung dịch sát khuẩn tay nhanh.</a:t>
            </a:r>
            <a:endParaRPr lang="en-US" sz="2000" smtClean="0">
              <a:effectLst/>
              <a:latin typeface="Calibri" panose="020F0502020204030204" pitchFamily="34" charset="0"/>
              <a:cs typeface="Calibri" panose="020F0502020204030204" pitchFamily="34" charset="0"/>
            </a:endParaRPr>
          </a:p>
          <a:p>
            <a:pPr marL="0" indent="0" algn="just">
              <a:buNone/>
            </a:pPr>
            <a:r>
              <a:rPr lang="vi-VN" sz="2000" b="1">
                <a:latin typeface="Calibri" panose="020F0502020204030204" pitchFamily="34" charset="0"/>
                <a:cs typeface="Calibri" panose="020F0502020204030204" pitchFamily="34" charset="0"/>
              </a:rPr>
              <a:t>4</a:t>
            </a:r>
            <a:r>
              <a:rPr lang="vi-VN" sz="2000">
                <a:latin typeface="Calibri" panose="020F0502020204030204" pitchFamily="34" charset="0"/>
                <a:cs typeface="Calibri" panose="020F0502020204030204" pitchFamily="34" charset="0"/>
              </a:rPr>
              <a:t>.</a:t>
            </a:r>
            <a:r>
              <a:rPr lang="vi-VN" sz="2000" b="1">
                <a:latin typeface="Calibri" panose="020F0502020204030204" pitchFamily="34" charset="0"/>
                <a:cs typeface="Calibri" panose="020F0502020204030204" pitchFamily="34" charset="0"/>
              </a:rPr>
              <a:t>3. Thầy thuốc, người bệnh</a:t>
            </a:r>
            <a:endParaRPr lang="en-US" sz="2000">
              <a:latin typeface="Calibri" panose="020F0502020204030204" pitchFamily="34" charset="0"/>
              <a:cs typeface="Calibri" panose="020F0502020204030204" pitchFamily="34" charset="0"/>
            </a:endParaRPr>
          </a:p>
          <a:p>
            <a:pPr marL="0" indent="0" algn="just">
              <a:buNone/>
            </a:pPr>
            <a:r>
              <a:rPr lang="vi-VN" sz="2000">
                <a:latin typeface="Calibri" panose="020F0502020204030204" pitchFamily="34" charset="0"/>
                <a:cs typeface="Calibri" panose="020F0502020204030204" pitchFamily="34" charset="0"/>
              </a:rPr>
              <a:t>- Thầy thuốc: khám và làm hồ sơ bệnh án theo quy định. Hướng dẫn quy trình, vị trí xoa bóp bấm huyệt và tư vấn cho người bệnh.</a:t>
            </a:r>
            <a:endParaRPr lang="en-US" sz="2000">
              <a:latin typeface="Calibri" panose="020F0502020204030204" pitchFamily="34" charset="0"/>
              <a:cs typeface="Calibri" panose="020F0502020204030204" pitchFamily="34" charset="0"/>
            </a:endParaRPr>
          </a:p>
          <a:p>
            <a:pPr marL="0" indent="0" algn="just">
              <a:buNone/>
            </a:pPr>
            <a:r>
              <a:rPr lang="vi-VN" sz="2000">
                <a:latin typeface="Calibri" panose="020F0502020204030204" pitchFamily="34" charset="0"/>
                <a:cs typeface="Calibri" panose="020F0502020204030204" pitchFamily="34" charset="0"/>
              </a:rPr>
              <a:t>- Người bệnh: hợp tác với thầy thuốc và bộc lộ vùng cần làm thủ thuật</a:t>
            </a:r>
            <a:r>
              <a:rPr lang="vi-VN" sz="2000" smtClean="0">
                <a:latin typeface="Calibri" panose="020F0502020204030204" pitchFamily="34" charset="0"/>
                <a:cs typeface="Calibri" panose="020F0502020204030204" pitchFamily="34" charset="0"/>
              </a:rPr>
              <a:t>.</a:t>
            </a:r>
            <a:endParaRPr lang="en-US" sz="2000">
              <a:latin typeface="Calibri" panose="020F0502020204030204" pitchFamily="34" charset="0"/>
              <a:cs typeface="Calibri" panose="020F0502020204030204" pitchFamily="34" charset="0"/>
            </a:endParaRPr>
          </a:p>
        </p:txBody>
      </p:sp>
      <p:sp>
        <p:nvSpPr>
          <p:cNvPr id="4" name="Title 1"/>
          <p:cNvSpPr>
            <a:spLocks noGrp="1"/>
          </p:cNvSpPr>
          <p:nvPr>
            <p:ph type="title"/>
          </p:nvPr>
        </p:nvSpPr>
        <p:spPr>
          <a:xfrm>
            <a:off x="838200" y="223186"/>
            <a:ext cx="9677400" cy="462648"/>
          </a:xfrm>
        </p:spPr>
        <p:txBody>
          <a:bodyPr>
            <a:normAutofit/>
          </a:bodyPr>
          <a:lstStyle/>
          <a:p>
            <a:pPr algn="r"/>
            <a:r>
              <a:rPr lang="en-US" sz="2000" b="1" smtClean="0"/>
              <a:t>Bài Mẫu: QTKT Xoa bóp bấm huyệt</a:t>
            </a:r>
            <a:endParaRPr lang="en-US" sz="2000" b="1"/>
          </a:p>
        </p:txBody>
      </p:sp>
    </p:spTree>
    <p:extLst>
      <p:ext uri="{BB962C8B-B14F-4D97-AF65-F5344CB8AC3E}">
        <p14:creationId xmlns:p14="http://schemas.microsoft.com/office/powerpoint/2010/main" val="866389343"/>
      </p:ext>
    </p:extLst>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38200" y="243840"/>
            <a:ext cx="10515600" cy="6278880"/>
          </a:xfrm>
        </p:spPr>
        <p:txBody>
          <a:bodyPr>
            <a:normAutofit lnSpcReduction="10000"/>
          </a:bodyPr>
          <a:lstStyle/>
          <a:p>
            <a:pPr marL="0" indent="0" algn="just">
              <a:buNone/>
            </a:pPr>
            <a:r>
              <a:rPr lang="pt-BR" sz="2200" b="1"/>
              <a:t>5. CÁC BƯỚC TIẾN HÀNH</a:t>
            </a:r>
            <a:endParaRPr lang="en-US" sz="2200"/>
          </a:p>
          <a:p>
            <a:pPr marL="0" indent="0" algn="just">
              <a:buNone/>
            </a:pPr>
            <a:r>
              <a:rPr lang="pt-BR" sz="2200" b="1"/>
              <a:t>5.1. Thủ thuật</a:t>
            </a:r>
            <a:r>
              <a:rPr lang="pt-BR" sz="2200"/>
              <a:t>: Xoa, xát, miết, bóp, lăn, vê, vờn, phát, vận động khớp các vùng cổ</a:t>
            </a:r>
            <a:r>
              <a:rPr lang="pt-BR" sz="2200" smtClean="0"/>
              <a:t>,</a:t>
            </a:r>
          </a:p>
          <a:p>
            <a:pPr marL="0" indent="0" algn="just">
              <a:buNone/>
            </a:pPr>
            <a:r>
              <a:rPr lang="pt-BR" sz="2200" smtClean="0"/>
              <a:t> </a:t>
            </a:r>
            <a:r>
              <a:rPr lang="pt-BR" sz="2200"/>
              <a:t>vai, tay bên liệt.</a:t>
            </a:r>
            <a:endParaRPr lang="en-US" sz="2200"/>
          </a:p>
          <a:p>
            <a:pPr marL="0" indent="0" algn="just">
              <a:buNone/>
            </a:pPr>
            <a:r>
              <a:rPr lang="vi-VN" sz="2200" smtClean="0">
                <a:latin typeface="Calibri" panose="020F0502020204030204" pitchFamily="34" charset="0"/>
                <a:cs typeface="Calibri" panose="020F0502020204030204" pitchFamily="34" charset="0"/>
              </a:rPr>
              <a:t>Day</a:t>
            </a:r>
            <a:r>
              <a:rPr lang="vi-VN" sz="2200">
                <a:latin typeface="Calibri" panose="020F0502020204030204" pitchFamily="34" charset="0"/>
                <a:cs typeface="Calibri" panose="020F0502020204030204" pitchFamily="34" charset="0"/>
              </a:rPr>
              <a:t>, bấm các huyệt sau: </a:t>
            </a:r>
            <a:endParaRPr lang="en-US" sz="2200" smtClean="0">
              <a:latin typeface="Calibri" panose="020F0502020204030204" pitchFamily="34" charset="0"/>
              <a:cs typeface="Calibri" panose="020F0502020204030204" pitchFamily="34" charset="0"/>
            </a:endParaRPr>
          </a:p>
          <a:p>
            <a:pPr marL="0" indent="0" algn="just">
              <a:buNone/>
            </a:pPr>
            <a:endParaRPr lang="en-US" sz="2200">
              <a:latin typeface="Calibri" panose="020F0502020204030204" pitchFamily="34" charset="0"/>
              <a:cs typeface="Calibri" panose="020F0502020204030204" pitchFamily="34" charset="0"/>
            </a:endParaRPr>
          </a:p>
          <a:p>
            <a:pPr marL="0" indent="0" algn="just">
              <a:buNone/>
            </a:pPr>
            <a:endParaRPr lang="en-US" sz="2200" smtClean="0">
              <a:latin typeface="Calibri" panose="020F0502020204030204" pitchFamily="34" charset="0"/>
              <a:cs typeface="Calibri" panose="020F0502020204030204" pitchFamily="34" charset="0"/>
            </a:endParaRPr>
          </a:p>
          <a:p>
            <a:pPr marL="0" indent="0" algn="just">
              <a:buNone/>
            </a:pPr>
            <a:endParaRPr lang="en-US" sz="2200" smtClean="0">
              <a:latin typeface="Calibri" panose="020F0502020204030204" pitchFamily="34" charset="0"/>
              <a:cs typeface="Calibri" panose="020F0502020204030204" pitchFamily="34" charset="0"/>
            </a:endParaRPr>
          </a:p>
          <a:p>
            <a:pPr marL="0" indent="0" algn="just">
              <a:buNone/>
            </a:pPr>
            <a:endParaRPr lang="en-US" sz="2200">
              <a:latin typeface="Calibri" panose="020F0502020204030204" pitchFamily="34" charset="0"/>
              <a:cs typeface="Calibri" panose="020F0502020204030204" pitchFamily="34" charset="0"/>
            </a:endParaRPr>
          </a:p>
          <a:p>
            <a:pPr marL="0" indent="0" algn="just">
              <a:buNone/>
            </a:pPr>
            <a:endParaRPr lang="en-US" sz="2200" smtClean="0">
              <a:latin typeface="Calibri" panose="020F0502020204030204" pitchFamily="34" charset="0"/>
              <a:cs typeface="Calibri" panose="020F0502020204030204" pitchFamily="34" charset="0"/>
            </a:endParaRPr>
          </a:p>
          <a:p>
            <a:pPr marL="0" indent="0" algn="just">
              <a:buNone/>
            </a:pPr>
            <a:r>
              <a:rPr lang="vi-VN" sz="2200" smtClean="0">
                <a:latin typeface="Calibri" panose="020F0502020204030204" pitchFamily="34" charset="0"/>
                <a:cs typeface="Calibri" panose="020F0502020204030204" pitchFamily="34" charset="0"/>
              </a:rPr>
              <a:t>- </a:t>
            </a:r>
            <a:r>
              <a:rPr lang="vi-VN" sz="2200">
                <a:latin typeface="Calibri" panose="020F0502020204030204" pitchFamily="34" charset="0"/>
                <a:cs typeface="Calibri" panose="020F0502020204030204" pitchFamily="34" charset="0"/>
              </a:rPr>
              <a:t>Tùy tình trạng bệnh lý, thể trạng của người bệnh; thầy thuốc có thể gia, giảm các huyệt phù hợp. Có thể kết hợp nhiều kỹ thuật của xoa bóp bấm huyệt trong cùng một thời điểm và kết hợp với các phương pháp điều trị khác.</a:t>
            </a:r>
            <a:endParaRPr lang="en-US" sz="2200">
              <a:latin typeface="Calibri" panose="020F0502020204030204" pitchFamily="34" charset="0"/>
              <a:cs typeface="Calibri" panose="020F0502020204030204" pitchFamily="34" charset="0"/>
            </a:endParaRPr>
          </a:p>
          <a:p>
            <a:pPr marL="0" indent="0" algn="just">
              <a:buNone/>
            </a:pPr>
            <a:r>
              <a:rPr lang="vi-VN" sz="2200" b="1">
                <a:latin typeface="Calibri" panose="020F0502020204030204" pitchFamily="34" charset="0"/>
                <a:cs typeface="Calibri" panose="020F0502020204030204" pitchFamily="34" charset="0"/>
              </a:rPr>
              <a:t>5.2. Liệu trình điều trị</a:t>
            </a:r>
            <a:endParaRPr lang="en-US" sz="2200">
              <a:latin typeface="Calibri" panose="020F0502020204030204" pitchFamily="34" charset="0"/>
              <a:cs typeface="Calibri" panose="020F0502020204030204" pitchFamily="34" charset="0"/>
            </a:endParaRPr>
          </a:p>
          <a:p>
            <a:pPr marL="0" indent="0" algn="just">
              <a:buNone/>
            </a:pPr>
            <a:r>
              <a:rPr lang="vi-VN" sz="2200">
                <a:latin typeface="Calibri" panose="020F0502020204030204" pitchFamily="34" charset="0"/>
                <a:cs typeface="Calibri" panose="020F0502020204030204" pitchFamily="34" charset="0"/>
              </a:rPr>
              <a:t>- Xoa bóp bấm huyệt 30 phút/lần, 1 đến 2 lần/ngày, tùy thuộc vào tình trạng bệnh lý và thể trạng của người bệnh. </a:t>
            </a:r>
            <a:endParaRPr lang="en-US" sz="2200">
              <a:latin typeface="Calibri" panose="020F0502020204030204" pitchFamily="34" charset="0"/>
              <a:cs typeface="Calibri" panose="020F0502020204030204" pitchFamily="34" charset="0"/>
            </a:endParaRPr>
          </a:p>
          <a:p>
            <a:pPr marL="0" indent="0" algn="just">
              <a:buNone/>
            </a:pPr>
            <a:r>
              <a:rPr lang="vi-VN" sz="2200">
                <a:latin typeface="Calibri" panose="020F0502020204030204" pitchFamily="34" charset="0"/>
                <a:cs typeface="Calibri" panose="020F0502020204030204" pitchFamily="34" charset="0"/>
              </a:rPr>
              <a:t>- Một liệu trình điều trị từ 15 - 30 ngày, tùy theo mức độ và diễn biến của từng bệnh, có thể tiến hành 2 - 3 liệu trình liên tục</a:t>
            </a:r>
            <a:r>
              <a:rPr lang="vi-VN" sz="2200" smtClean="0">
                <a:latin typeface="Calibri" panose="020F0502020204030204" pitchFamily="34" charset="0"/>
                <a:cs typeface="Calibri" panose="020F0502020204030204" pitchFamily="34" charset="0"/>
              </a:rPr>
              <a:t>.</a:t>
            </a:r>
            <a:endParaRPr lang="en-US" sz="2200">
              <a:latin typeface="Calibri" panose="020F0502020204030204" pitchFamily="34" charset="0"/>
              <a:cs typeface="Calibri" panose="020F0502020204030204" pitchFamily="34" charset="0"/>
            </a:endParaRPr>
          </a:p>
          <a:p>
            <a:pPr marL="0" indent="0" algn="just">
              <a:buNone/>
            </a:pPr>
            <a:endParaRPr lang="en-US" sz="2200">
              <a:latin typeface="+mj-lt"/>
            </a:endParaRPr>
          </a:p>
        </p:txBody>
      </p:sp>
      <p:graphicFrame>
        <p:nvGraphicFramePr>
          <p:cNvPr id="7" name="Table 6"/>
          <p:cNvGraphicFramePr>
            <a:graphicFrameLocks noGrp="1"/>
          </p:cNvGraphicFramePr>
          <p:nvPr>
            <p:extLst>
              <p:ext uri="{D42A27DB-BD31-4B8C-83A1-F6EECF244321}">
                <p14:modId xmlns:p14="http://schemas.microsoft.com/office/powerpoint/2010/main" val="931128736"/>
              </p:ext>
            </p:extLst>
          </p:nvPr>
        </p:nvGraphicFramePr>
        <p:xfrm>
          <a:off x="2052320" y="1834420"/>
          <a:ext cx="6786880" cy="1874266"/>
        </p:xfrm>
        <a:graphic>
          <a:graphicData uri="http://schemas.openxmlformats.org/drawingml/2006/table">
            <a:tbl>
              <a:tblPr firstRow="1" firstCol="1" bandRow="1">
                <a:tableStyleId>{2D5ABB26-0587-4C30-8999-92F81FD0307C}</a:tableStyleId>
              </a:tblPr>
              <a:tblGrid>
                <a:gridCol w="2261778">
                  <a:extLst>
                    <a:ext uri="{9D8B030D-6E8A-4147-A177-3AD203B41FA5}">
                      <a16:colId xmlns:a16="http://schemas.microsoft.com/office/drawing/2014/main" val="204449716"/>
                    </a:ext>
                  </a:extLst>
                </a:gridCol>
                <a:gridCol w="2262551">
                  <a:extLst>
                    <a:ext uri="{9D8B030D-6E8A-4147-A177-3AD203B41FA5}">
                      <a16:colId xmlns:a16="http://schemas.microsoft.com/office/drawing/2014/main" val="283383734"/>
                    </a:ext>
                  </a:extLst>
                </a:gridCol>
                <a:gridCol w="2262551">
                  <a:extLst>
                    <a:ext uri="{9D8B030D-6E8A-4147-A177-3AD203B41FA5}">
                      <a16:colId xmlns:a16="http://schemas.microsoft.com/office/drawing/2014/main" val="1472430152"/>
                    </a:ext>
                  </a:extLst>
                </a:gridCol>
              </a:tblGrid>
              <a:tr h="512445">
                <a:tc>
                  <a:txBody>
                    <a:bodyPr/>
                    <a:lstStyle/>
                    <a:p>
                      <a:pPr indent="180340">
                        <a:lnSpc>
                          <a:spcPct val="115000"/>
                        </a:lnSpc>
                        <a:spcAft>
                          <a:spcPts val="0"/>
                        </a:spcAft>
                      </a:pPr>
                      <a:r>
                        <a:rPr lang="vi-VN" sz="1800" b="0">
                          <a:effectLst/>
                          <a:latin typeface="Calibri" panose="020F0502020204030204" pitchFamily="34" charset="0"/>
                          <a:cs typeface="Calibri" panose="020F0502020204030204" pitchFamily="34" charset="0"/>
                        </a:rPr>
                        <a:t>Giáp tích C4-C7</a:t>
                      </a:r>
                      <a:endParaRPr lang="en-US" sz="1800" b="0">
                        <a:effectLst/>
                        <a:latin typeface="Calibri" panose="020F0502020204030204" pitchFamily="34" charset="0"/>
                        <a:cs typeface="Calibri" panose="020F0502020204030204" pitchFamily="34" charset="0"/>
                      </a:endParaRPr>
                    </a:p>
                    <a:p>
                      <a:pPr indent="180340">
                        <a:lnSpc>
                          <a:spcPct val="115000"/>
                        </a:lnSpc>
                        <a:spcAft>
                          <a:spcPts val="0"/>
                        </a:spcAft>
                      </a:pPr>
                      <a:r>
                        <a:rPr lang="vi-VN" sz="1800" b="0">
                          <a:effectLst/>
                          <a:latin typeface="Calibri" panose="020F0502020204030204" pitchFamily="34" charset="0"/>
                          <a:cs typeface="Calibri" panose="020F0502020204030204" pitchFamily="34" charset="0"/>
                        </a:rPr>
                        <a:t>Đại chùy (Du-14)</a:t>
                      </a:r>
                      <a:endParaRPr lang="en-US" sz="1800" b="0">
                        <a:effectLst/>
                        <a:latin typeface="Calibri" panose="020F0502020204030204" pitchFamily="34" charset="0"/>
                        <a:cs typeface="Calibri" panose="020F0502020204030204" pitchFamily="34" charset="0"/>
                      </a:endParaRPr>
                    </a:p>
                    <a:p>
                      <a:pPr indent="180340">
                        <a:lnSpc>
                          <a:spcPct val="115000"/>
                        </a:lnSpc>
                        <a:spcAft>
                          <a:spcPts val="0"/>
                        </a:spcAft>
                      </a:pPr>
                      <a:r>
                        <a:rPr lang="vi-VN" sz="1800" b="0">
                          <a:effectLst/>
                          <a:latin typeface="Calibri" panose="020F0502020204030204" pitchFamily="34" charset="0"/>
                          <a:cs typeface="Calibri" panose="020F0502020204030204" pitchFamily="34" charset="0"/>
                        </a:rPr>
                        <a:t>Kiên trung du (SI-15)</a:t>
                      </a:r>
                      <a:endParaRPr lang="en-US" sz="1800" b="0">
                        <a:effectLst/>
                        <a:latin typeface="Calibri" panose="020F0502020204030204" pitchFamily="34" charset="0"/>
                        <a:cs typeface="Calibri" panose="020F0502020204030204" pitchFamily="34" charset="0"/>
                      </a:endParaRPr>
                    </a:p>
                    <a:p>
                      <a:pPr indent="180340">
                        <a:lnSpc>
                          <a:spcPct val="115000"/>
                        </a:lnSpc>
                        <a:spcAft>
                          <a:spcPts val="0"/>
                        </a:spcAft>
                      </a:pPr>
                      <a:r>
                        <a:rPr lang="fr-FR" sz="1800" b="0">
                          <a:effectLst/>
                          <a:latin typeface="Calibri" panose="020F0502020204030204" pitchFamily="34" charset="0"/>
                          <a:cs typeface="Calibri" panose="020F0502020204030204" pitchFamily="34" charset="0"/>
                        </a:rPr>
                        <a:t>Kiên ngung (LI-15) </a:t>
                      </a:r>
                      <a:endParaRPr lang="en-US" sz="1800" b="0">
                        <a:effectLst/>
                        <a:latin typeface="Calibri" panose="020F0502020204030204" pitchFamily="34" charset="0"/>
                        <a:cs typeface="Calibri" panose="020F0502020204030204" pitchFamily="34" charset="0"/>
                      </a:endParaRPr>
                    </a:p>
                    <a:p>
                      <a:pPr indent="180340">
                        <a:lnSpc>
                          <a:spcPct val="115000"/>
                        </a:lnSpc>
                        <a:spcAft>
                          <a:spcPts val="0"/>
                        </a:spcAft>
                      </a:pPr>
                      <a:r>
                        <a:rPr lang="en-GB" sz="1800" b="0">
                          <a:effectLst/>
                          <a:latin typeface="Calibri" panose="020F0502020204030204" pitchFamily="34" charset="0"/>
                          <a:cs typeface="Calibri" panose="020F0502020204030204" pitchFamily="34" charset="0"/>
                        </a:rPr>
                        <a:t>Tý nhu (LI-14)</a:t>
                      </a:r>
                      <a:endParaRPr lang="en-US" sz="1800" b="0">
                        <a:effectLst/>
                        <a:latin typeface="Calibri" panose="020F0502020204030204" pitchFamily="34" charset="0"/>
                        <a:cs typeface="Calibri" panose="020F0502020204030204" pitchFamily="34" charset="0"/>
                      </a:endParaRPr>
                    </a:p>
                    <a:p>
                      <a:pPr indent="180340">
                        <a:lnSpc>
                          <a:spcPct val="115000"/>
                        </a:lnSpc>
                        <a:spcAft>
                          <a:spcPts val="0"/>
                        </a:spcAft>
                      </a:pPr>
                      <a:r>
                        <a:rPr lang="en-US" sz="1800" b="0">
                          <a:effectLst/>
                          <a:latin typeface="Calibri" panose="020F0502020204030204" pitchFamily="34" charset="0"/>
                          <a:cs typeface="Calibri" panose="020F0502020204030204" pitchFamily="34" charset="0"/>
                        </a:rPr>
                        <a:t>Chi câu (TE-6)</a:t>
                      </a:r>
                      <a:endParaRPr lang="en-US" sz="1800" b="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indent="180340">
                        <a:lnSpc>
                          <a:spcPct val="115000"/>
                        </a:lnSpc>
                        <a:spcAft>
                          <a:spcPts val="0"/>
                        </a:spcAft>
                      </a:pPr>
                      <a:r>
                        <a:rPr lang="vi-VN" sz="1800" b="0">
                          <a:effectLst/>
                          <a:latin typeface="Calibri" panose="020F0502020204030204" pitchFamily="34" charset="0"/>
                          <a:cs typeface="Calibri" panose="020F0502020204030204" pitchFamily="34" charset="0"/>
                        </a:rPr>
                        <a:t>Khúc trì (LI-11)</a:t>
                      </a:r>
                      <a:endParaRPr lang="en-US" sz="1800" b="0">
                        <a:effectLst/>
                        <a:latin typeface="Calibri" panose="020F0502020204030204" pitchFamily="34" charset="0"/>
                        <a:cs typeface="Calibri" panose="020F0502020204030204" pitchFamily="34" charset="0"/>
                      </a:endParaRPr>
                    </a:p>
                    <a:p>
                      <a:pPr indent="180340">
                        <a:lnSpc>
                          <a:spcPct val="115000"/>
                        </a:lnSpc>
                        <a:spcAft>
                          <a:spcPts val="0"/>
                        </a:spcAft>
                      </a:pPr>
                      <a:r>
                        <a:rPr lang="vi-VN" sz="1800" b="0">
                          <a:effectLst/>
                          <a:latin typeface="Calibri" panose="020F0502020204030204" pitchFamily="34" charset="0"/>
                          <a:cs typeface="Calibri" panose="020F0502020204030204" pitchFamily="34" charset="0"/>
                        </a:rPr>
                        <a:t>Thủ tam lý (LI-10)</a:t>
                      </a:r>
                      <a:endParaRPr lang="en-US" sz="1800" b="0">
                        <a:effectLst/>
                        <a:latin typeface="Calibri" panose="020F0502020204030204" pitchFamily="34" charset="0"/>
                        <a:cs typeface="Calibri" panose="020F0502020204030204" pitchFamily="34" charset="0"/>
                      </a:endParaRPr>
                    </a:p>
                    <a:p>
                      <a:pPr indent="180340">
                        <a:lnSpc>
                          <a:spcPct val="115000"/>
                        </a:lnSpc>
                        <a:spcAft>
                          <a:spcPts val="0"/>
                        </a:spcAft>
                      </a:pPr>
                      <a:r>
                        <a:rPr lang="vi-VN" sz="1800" b="0">
                          <a:effectLst/>
                          <a:latin typeface="Calibri" panose="020F0502020204030204" pitchFamily="34" charset="0"/>
                          <a:cs typeface="Calibri" panose="020F0502020204030204" pitchFamily="34" charset="0"/>
                        </a:rPr>
                        <a:t>Thiên tông (SI-11)</a:t>
                      </a:r>
                      <a:endParaRPr lang="en-US" sz="1800" b="0">
                        <a:effectLst/>
                        <a:latin typeface="Calibri" panose="020F0502020204030204" pitchFamily="34" charset="0"/>
                        <a:cs typeface="Calibri" panose="020F0502020204030204" pitchFamily="34" charset="0"/>
                      </a:endParaRPr>
                    </a:p>
                    <a:p>
                      <a:pPr indent="180340">
                        <a:lnSpc>
                          <a:spcPct val="115000"/>
                        </a:lnSpc>
                        <a:spcAft>
                          <a:spcPts val="0"/>
                        </a:spcAft>
                      </a:pPr>
                      <a:r>
                        <a:rPr lang="vi-VN" sz="1800" b="0">
                          <a:effectLst/>
                          <a:latin typeface="Calibri" panose="020F0502020204030204" pitchFamily="34" charset="0"/>
                          <a:cs typeface="Calibri" panose="020F0502020204030204" pitchFamily="34" charset="0"/>
                        </a:rPr>
                        <a:t>Kiên tỉnh (Gb-21)</a:t>
                      </a:r>
                      <a:endParaRPr lang="en-US" sz="1800" b="0">
                        <a:effectLst/>
                        <a:latin typeface="Calibri" panose="020F0502020204030204" pitchFamily="34" charset="0"/>
                        <a:cs typeface="Calibri" panose="020F0502020204030204" pitchFamily="34" charset="0"/>
                      </a:endParaRPr>
                    </a:p>
                    <a:p>
                      <a:pPr indent="180340">
                        <a:lnSpc>
                          <a:spcPct val="115000"/>
                        </a:lnSpc>
                        <a:spcAft>
                          <a:spcPts val="0"/>
                        </a:spcAft>
                      </a:pPr>
                      <a:r>
                        <a:rPr lang="vi-VN" sz="1800" b="0">
                          <a:effectLst/>
                          <a:latin typeface="Calibri" panose="020F0502020204030204" pitchFamily="34" charset="0"/>
                          <a:cs typeface="Calibri" panose="020F0502020204030204" pitchFamily="34" charset="0"/>
                        </a:rPr>
                        <a:t>Tam âm giao (SP-6)</a:t>
                      </a:r>
                      <a:endParaRPr lang="en-US" sz="1800" b="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indent="180340">
                        <a:lnSpc>
                          <a:spcPct val="115000"/>
                        </a:lnSpc>
                        <a:spcAft>
                          <a:spcPts val="0"/>
                        </a:spcAft>
                      </a:pPr>
                      <a:r>
                        <a:rPr lang="vi-VN" sz="1800" b="0">
                          <a:effectLst/>
                          <a:latin typeface="Calibri" panose="020F0502020204030204" pitchFamily="34" charset="0"/>
                          <a:cs typeface="Calibri" panose="020F0502020204030204" pitchFamily="34" charset="0"/>
                        </a:rPr>
                        <a:t>Kiên trinh (SI-9)</a:t>
                      </a:r>
                      <a:endParaRPr lang="en-US" sz="1800" b="0">
                        <a:effectLst/>
                        <a:latin typeface="Calibri" panose="020F0502020204030204" pitchFamily="34" charset="0"/>
                        <a:cs typeface="Calibri" panose="020F0502020204030204" pitchFamily="34" charset="0"/>
                      </a:endParaRPr>
                    </a:p>
                    <a:p>
                      <a:pPr indent="180340">
                        <a:lnSpc>
                          <a:spcPct val="115000"/>
                        </a:lnSpc>
                        <a:spcAft>
                          <a:spcPts val="0"/>
                        </a:spcAft>
                      </a:pPr>
                      <a:r>
                        <a:rPr lang="vi-VN" sz="1800" b="0">
                          <a:effectLst/>
                          <a:latin typeface="Calibri" panose="020F0502020204030204" pitchFamily="34" charset="0"/>
                          <a:cs typeface="Calibri" panose="020F0502020204030204" pitchFamily="34" charset="0"/>
                        </a:rPr>
                        <a:t>Ngoại quan (TE-5)</a:t>
                      </a:r>
                      <a:endParaRPr lang="en-US" sz="1800" b="0">
                        <a:effectLst/>
                        <a:latin typeface="Calibri" panose="020F0502020204030204" pitchFamily="34" charset="0"/>
                        <a:cs typeface="Calibri" panose="020F0502020204030204" pitchFamily="34" charset="0"/>
                      </a:endParaRPr>
                    </a:p>
                    <a:p>
                      <a:pPr indent="180340">
                        <a:lnSpc>
                          <a:spcPct val="115000"/>
                        </a:lnSpc>
                        <a:spcAft>
                          <a:spcPts val="0"/>
                        </a:spcAft>
                      </a:pPr>
                      <a:r>
                        <a:rPr lang="vi-VN" sz="1800" b="0">
                          <a:effectLst/>
                          <a:latin typeface="Calibri" panose="020F0502020204030204" pitchFamily="34" charset="0"/>
                          <a:cs typeface="Calibri" panose="020F0502020204030204" pitchFamily="34" charset="0"/>
                        </a:rPr>
                        <a:t>Hợp cốc (LI-4)</a:t>
                      </a:r>
                      <a:endParaRPr lang="en-US" sz="1800" b="0">
                        <a:effectLst/>
                        <a:latin typeface="Calibri" panose="020F0502020204030204" pitchFamily="34" charset="0"/>
                        <a:cs typeface="Calibri" panose="020F0502020204030204" pitchFamily="34" charset="0"/>
                      </a:endParaRPr>
                    </a:p>
                    <a:p>
                      <a:pPr indent="180340">
                        <a:lnSpc>
                          <a:spcPct val="115000"/>
                        </a:lnSpc>
                        <a:spcAft>
                          <a:spcPts val="0"/>
                        </a:spcAft>
                      </a:pPr>
                      <a:r>
                        <a:rPr lang="vi-VN" sz="1800" b="0">
                          <a:effectLst/>
                          <a:latin typeface="Calibri" panose="020F0502020204030204" pitchFamily="34" charset="0"/>
                          <a:cs typeface="Calibri" panose="020F0502020204030204" pitchFamily="34" charset="0"/>
                        </a:rPr>
                        <a:t>Bát tà (M-UE-9)</a:t>
                      </a:r>
                      <a:endParaRPr lang="en-US" sz="1800" b="0">
                        <a:effectLst/>
                        <a:latin typeface="Calibri" panose="020F0502020204030204" pitchFamily="34" charset="0"/>
                        <a:cs typeface="Calibri" panose="020F0502020204030204" pitchFamily="34" charset="0"/>
                      </a:endParaRPr>
                    </a:p>
                    <a:p>
                      <a:pPr indent="180340">
                        <a:lnSpc>
                          <a:spcPct val="115000"/>
                        </a:lnSpc>
                        <a:spcAft>
                          <a:spcPts val="0"/>
                        </a:spcAft>
                      </a:pPr>
                      <a:r>
                        <a:rPr lang="vi-VN" sz="1800" b="0">
                          <a:effectLst/>
                          <a:latin typeface="Calibri" panose="020F0502020204030204" pitchFamily="34" charset="0"/>
                          <a:cs typeface="Calibri" panose="020F0502020204030204" pitchFamily="34" charset="0"/>
                        </a:rPr>
                        <a:t>Huyết hải</a:t>
                      </a:r>
                      <a:r>
                        <a:rPr lang="en-US" sz="1800" b="0">
                          <a:effectLst/>
                          <a:latin typeface="Calibri" panose="020F0502020204030204" pitchFamily="34" charset="0"/>
                          <a:cs typeface="Calibri" panose="020F0502020204030204" pitchFamily="34" charset="0"/>
                        </a:rPr>
                        <a:t> (SP-10)</a:t>
                      </a:r>
                    </a:p>
                    <a:p>
                      <a:pPr indent="180340">
                        <a:lnSpc>
                          <a:spcPct val="115000"/>
                        </a:lnSpc>
                        <a:spcAft>
                          <a:spcPts val="0"/>
                        </a:spcAft>
                      </a:pPr>
                      <a:r>
                        <a:rPr lang="vi-VN" sz="1800" b="0">
                          <a:effectLst/>
                          <a:latin typeface="Calibri" panose="020F0502020204030204" pitchFamily="34" charset="0"/>
                          <a:cs typeface="Calibri" panose="020F0502020204030204" pitchFamily="34" charset="0"/>
                        </a:rPr>
                        <a:t> </a:t>
                      </a:r>
                      <a:endParaRPr lang="en-US" sz="1800" b="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1238056275"/>
                  </a:ext>
                </a:extLst>
              </a:tr>
            </a:tbl>
          </a:graphicData>
        </a:graphic>
      </p:graphicFrame>
      <p:sp>
        <p:nvSpPr>
          <p:cNvPr id="4" name="Title 1"/>
          <p:cNvSpPr>
            <a:spLocks noGrp="1"/>
          </p:cNvSpPr>
          <p:nvPr>
            <p:ph type="title"/>
          </p:nvPr>
        </p:nvSpPr>
        <p:spPr>
          <a:xfrm>
            <a:off x="838200" y="223186"/>
            <a:ext cx="9677400" cy="462648"/>
          </a:xfrm>
        </p:spPr>
        <p:txBody>
          <a:bodyPr>
            <a:normAutofit/>
          </a:bodyPr>
          <a:lstStyle/>
          <a:p>
            <a:pPr algn="r"/>
            <a:r>
              <a:rPr lang="en-US" sz="2000" b="1" smtClean="0"/>
              <a:t>Bài Mẫu: QTKT Xoa bóp bấm huyệt</a:t>
            </a:r>
            <a:endParaRPr lang="en-US" sz="2000" b="1"/>
          </a:p>
        </p:txBody>
      </p:sp>
    </p:spTree>
    <p:extLst>
      <p:ext uri="{BB962C8B-B14F-4D97-AF65-F5344CB8AC3E}">
        <p14:creationId xmlns:p14="http://schemas.microsoft.com/office/powerpoint/2010/main" val="879979699"/>
      </p:ext>
    </p:extLst>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4480"/>
            <a:ext cx="10515600" cy="5892483"/>
          </a:xfrm>
        </p:spPr>
        <p:txBody>
          <a:bodyPr>
            <a:noAutofit/>
          </a:bodyPr>
          <a:lstStyle/>
          <a:p>
            <a:pPr marL="0" indent="0" algn="just">
              <a:buNone/>
            </a:pPr>
            <a:r>
              <a:rPr lang="vi-VN" sz="2200" b="1">
                <a:latin typeface="Calibri" panose="020F0502020204030204" pitchFamily="34" charset="0"/>
                <a:cs typeface="Calibri" panose="020F0502020204030204" pitchFamily="34" charset="0"/>
              </a:rPr>
              <a:t>6. THEO DÕI VÀ XỬ TRÍ TAI BIẾN </a:t>
            </a:r>
            <a:endParaRPr lang="en-US" sz="2200">
              <a:latin typeface="Calibri" panose="020F0502020204030204" pitchFamily="34" charset="0"/>
              <a:cs typeface="Calibri" panose="020F0502020204030204" pitchFamily="34" charset="0"/>
            </a:endParaRPr>
          </a:p>
          <a:p>
            <a:pPr marL="0" indent="0" algn="just">
              <a:buNone/>
            </a:pPr>
            <a:r>
              <a:rPr lang="vi-VN" sz="2200" b="1">
                <a:latin typeface="Calibri" panose="020F0502020204030204" pitchFamily="34" charset="0"/>
                <a:cs typeface="Calibri" panose="020F0502020204030204" pitchFamily="34" charset="0"/>
              </a:rPr>
              <a:t>6.1. Theo dõi</a:t>
            </a:r>
            <a:endParaRPr lang="en-US" sz="2200">
              <a:latin typeface="Calibri" panose="020F0502020204030204" pitchFamily="34" charset="0"/>
              <a:cs typeface="Calibri" panose="020F0502020204030204" pitchFamily="34" charset="0"/>
            </a:endParaRPr>
          </a:p>
          <a:p>
            <a:pPr marL="0" indent="0" algn="just">
              <a:buNone/>
            </a:pPr>
            <a:r>
              <a:rPr lang="vi-VN" sz="2200">
                <a:latin typeface="Calibri" panose="020F0502020204030204" pitchFamily="34" charset="0"/>
                <a:cs typeface="Calibri" panose="020F0502020204030204" pitchFamily="34" charset="0"/>
              </a:rPr>
              <a:t>Toàn trạng, các triệu chứng kèm theo nếu có.</a:t>
            </a:r>
            <a:endParaRPr lang="en-US" sz="2200">
              <a:latin typeface="Calibri" panose="020F0502020204030204" pitchFamily="34" charset="0"/>
              <a:cs typeface="Calibri" panose="020F0502020204030204" pitchFamily="34" charset="0"/>
            </a:endParaRPr>
          </a:p>
          <a:p>
            <a:pPr marL="0" indent="0" algn="just">
              <a:buNone/>
            </a:pPr>
            <a:r>
              <a:rPr lang="vi-VN" sz="2200" b="1">
                <a:latin typeface="Calibri" panose="020F0502020204030204" pitchFamily="34" charset="0"/>
                <a:cs typeface="Calibri" panose="020F0502020204030204" pitchFamily="34" charset="0"/>
              </a:rPr>
              <a:t>6.2. Xử trí tai biến</a:t>
            </a:r>
            <a:endParaRPr lang="en-US" sz="2200">
              <a:latin typeface="Calibri" panose="020F0502020204030204" pitchFamily="34" charset="0"/>
              <a:cs typeface="Calibri" panose="020F0502020204030204" pitchFamily="34" charset="0"/>
            </a:endParaRPr>
          </a:p>
          <a:p>
            <a:pPr marL="0" indent="0" algn="just">
              <a:buNone/>
            </a:pPr>
            <a:r>
              <a:rPr lang="vi-VN" sz="2200" b="1">
                <a:latin typeface="Calibri" panose="020F0502020204030204" pitchFamily="34" charset="0"/>
                <a:cs typeface="Calibri" panose="020F0502020204030204" pitchFamily="34" charset="0"/>
              </a:rPr>
              <a:t>6.2.1. </a:t>
            </a:r>
            <a:r>
              <a:rPr lang="vi-VN" sz="2200" b="1" smtClean="0">
                <a:latin typeface="Calibri" panose="020F0502020204030204" pitchFamily="34" charset="0"/>
                <a:cs typeface="Calibri" panose="020F0502020204030204" pitchFamily="34" charset="0"/>
              </a:rPr>
              <a:t>Choáng:</a:t>
            </a:r>
            <a:r>
              <a:rPr lang="en-US" sz="2200">
                <a:latin typeface="Calibri" panose="020F0502020204030204" pitchFamily="34" charset="0"/>
                <a:cs typeface="Calibri" panose="020F0502020204030204" pitchFamily="34" charset="0"/>
              </a:rPr>
              <a:t> </a:t>
            </a:r>
            <a:r>
              <a:rPr lang="vi-VN" sz="2200" smtClean="0">
                <a:latin typeface="Calibri" panose="020F0502020204030204" pitchFamily="34" charset="0"/>
                <a:cs typeface="Calibri" panose="020F0502020204030204" pitchFamily="34" charset="0"/>
              </a:rPr>
              <a:t>Người </a:t>
            </a:r>
            <a:r>
              <a:rPr lang="vi-VN" sz="2200">
                <a:latin typeface="Calibri" panose="020F0502020204030204" pitchFamily="34" charset="0"/>
                <a:cs typeface="Calibri" panose="020F0502020204030204" pitchFamily="34" charset="0"/>
              </a:rPr>
              <a:t>bệnh hoa mắt, chóng mặt, vã mồ hôi, mạch nhanh, sắc mặt nhợt. </a:t>
            </a:r>
            <a:endParaRPr lang="en-US" sz="2200">
              <a:latin typeface="Calibri" panose="020F0502020204030204" pitchFamily="34" charset="0"/>
              <a:cs typeface="Calibri" panose="020F0502020204030204" pitchFamily="34" charset="0"/>
            </a:endParaRPr>
          </a:p>
          <a:p>
            <a:pPr marL="0" indent="0" algn="just">
              <a:buNone/>
            </a:pPr>
            <a:r>
              <a:rPr lang="en-US" sz="2200" b="1" smtClean="0">
                <a:latin typeface="Calibri" panose="020F0502020204030204" pitchFamily="34" charset="0"/>
                <a:cs typeface="Calibri" panose="020F0502020204030204" pitchFamily="34" charset="0"/>
              </a:rPr>
              <a:t> </a:t>
            </a:r>
            <a:r>
              <a:rPr lang="vi-VN" sz="2200" b="1" smtClean="0">
                <a:latin typeface="Calibri" panose="020F0502020204030204" pitchFamily="34" charset="0"/>
                <a:cs typeface="Calibri" panose="020F0502020204030204" pitchFamily="34" charset="0"/>
              </a:rPr>
              <a:t>Xử </a:t>
            </a:r>
            <a:r>
              <a:rPr lang="vi-VN" sz="2200" b="1">
                <a:latin typeface="Calibri" panose="020F0502020204030204" pitchFamily="34" charset="0"/>
                <a:cs typeface="Calibri" panose="020F0502020204030204" pitchFamily="34" charset="0"/>
              </a:rPr>
              <a:t>trí:</a:t>
            </a:r>
            <a:endParaRPr lang="en-US" sz="2200">
              <a:latin typeface="Calibri" panose="020F0502020204030204" pitchFamily="34" charset="0"/>
              <a:cs typeface="Calibri" panose="020F0502020204030204" pitchFamily="34" charset="0"/>
            </a:endParaRPr>
          </a:p>
          <a:p>
            <a:pPr marL="0" indent="0" algn="just">
              <a:buNone/>
            </a:pPr>
            <a:r>
              <a:rPr lang="vi-VN" sz="2200">
                <a:latin typeface="Calibri" panose="020F0502020204030204" pitchFamily="34" charset="0"/>
                <a:cs typeface="Calibri" panose="020F0502020204030204" pitchFamily="34" charset="0"/>
              </a:rPr>
              <a:t> - Dừng xoa bóp bấm huyệt, lau mồ hôi, ủ ấm, tuỳ theo tình trạng choáng và bệnh lý kèm theo của từng người bệnh, có thể cho uống nước ấm hoặc nước đường ấm hoặc trà gừng ấm, ... nằm nghỉ tại chỗ. Xử trí theo phác đồ điều trị choáng ngất.</a:t>
            </a:r>
            <a:endParaRPr lang="en-US" sz="2200">
              <a:latin typeface="Calibri" panose="020F0502020204030204" pitchFamily="34" charset="0"/>
              <a:cs typeface="Calibri" panose="020F0502020204030204" pitchFamily="34" charset="0"/>
            </a:endParaRPr>
          </a:p>
          <a:p>
            <a:pPr marL="0" indent="0" algn="just">
              <a:buNone/>
            </a:pPr>
            <a:r>
              <a:rPr lang="vi-VN" sz="2200">
                <a:latin typeface="Calibri" panose="020F0502020204030204" pitchFamily="34" charset="0"/>
                <a:cs typeface="Calibri" panose="020F0502020204030204" pitchFamily="34" charset="0"/>
              </a:rPr>
              <a:t>- Theo dõi mạch, nhiệt độ, huyết áp.</a:t>
            </a:r>
            <a:endParaRPr lang="en-US" sz="2200">
              <a:latin typeface="Calibri" panose="020F0502020204030204" pitchFamily="34" charset="0"/>
              <a:cs typeface="Calibri" panose="020F0502020204030204" pitchFamily="34" charset="0"/>
            </a:endParaRPr>
          </a:p>
          <a:p>
            <a:pPr marL="0" indent="0" algn="just">
              <a:buNone/>
            </a:pPr>
            <a:r>
              <a:rPr lang="vi-VN" sz="2200">
                <a:latin typeface="Calibri" panose="020F0502020204030204" pitchFamily="34" charset="0"/>
                <a:cs typeface="Calibri" panose="020F0502020204030204" pitchFamily="34" charset="0"/>
              </a:rPr>
              <a:t>- Dùng thuốc hóa dược (nếu cần).</a:t>
            </a:r>
            <a:endParaRPr lang="en-US" sz="2200">
              <a:latin typeface="Calibri" panose="020F0502020204030204" pitchFamily="34" charset="0"/>
              <a:cs typeface="Calibri" panose="020F0502020204030204" pitchFamily="34" charset="0"/>
            </a:endParaRPr>
          </a:p>
          <a:p>
            <a:pPr marL="0" indent="0" algn="just">
              <a:buNone/>
            </a:pPr>
            <a:r>
              <a:rPr lang="en-US" sz="2200" smtClean="0">
                <a:latin typeface="Calibri" panose="020F0502020204030204" pitchFamily="34" charset="0"/>
                <a:cs typeface="Calibri" panose="020F0502020204030204" pitchFamily="34" charset="0"/>
              </a:rPr>
              <a:t>- </a:t>
            </a:r>
            <a:r>
              <a:rPr lang="en-US" sz="2200">
                <a:latin typeface="Calibri" panose="020F0502020204030204" pitchFamily="34" charset="0"/>
                <a:cs typeface="Calibri" panose="020F0502020204030204" pitchFamily="34" charset="0"/>
              </a:rPr>
              <a:t>Dùng thuốc hóa dược (nếu cần).</a:t>
            </a:r>
          </a:p>
        </p:txBody>
      </p:sp>
      <p:sp>
        <p:nvSpPr>
          <p:cNvPr id="4" name="Title 1"/>
          <p:cNvSpPr>
            <a:spLocks noGrp="1"/>
          </p:cNvSpPr>
          <p:nvPr>
            <p:ph type="title"/>
          </p:nvPr>
        </p:nvSpPr>
        <p:spPr>
          <a:xfrm>
            <a:off x="838200" y="223186"/>
            <a:ext cx="9677400" cy="462648"/>
          </a:xfrm>
        </p:spPr>
        <p:txBody>
          <a:bodyPr>
            <a:normAutofit/>
          </a:bodyPr>
          <a:lstStyle/>
          <a:p>
            <a:pPr algn="r"/>
            <a:r>
              <a:rPr lang="en-US" sz="2000" b="1" smtClean="0"/>
              <a:t>Bài Mẫu: QTKT Xoa bóp bấm huyệt</a:t>
            </a:r>
            <a:endParaRPr lang="en-US" sz="2000" b="1"/>
          </a:p>
        </p:txBody>
      </p:sp>
    </p:spTree>
    <p:extLst>
      <p:ext uri="{BB962C8B-B14F-4D97-AF65-F5344CB8AC3E}">
        <p14:creationId xmlns:p14="http://schemas.microsoft.com/office/powerpoint/2010/main" val="4288623899"/>
      </p:ext>
    </p:extLst>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491</TotalTime>
  <Words>7402</Words>
  <Application>Microsoft Office PowerPoint</Application>
  <PresentationFormat>Widescreen</PresentationFormat>
  <Paragraphs>632</Paragraphs>
  <Slides>47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Calibri</vt:lpstr>
      <vt:lpstr>Calibri </vt:lpstr>
      <vt:lpstr>Calibri Light</vt:lpstr>
      <vt:lpstr>Symbol</vt:lpstr>
      <vt:lpstr>Times New Roman</vt:lpstr>
      <vt:lpstr>Office Theme</vt:lpstr>
      <vt:lpstr>TÓM TẮT DỰ THẢO QUY TRÌNH KỸ THUẬT CHUYÊN NGÀNH YHCT</vt:lpstr>
      <vt:lpstr>Tổng số hướng dẫn QTKT đã sửa đổi: 315 QTKT</vt:lpstr>
      <vt:lpstr>PowerPoint Presentation</vt:lpstr>
      <vt:lpstr>Form chung 1 Quy trình kỹ thuật</vt:lpstr>
      <vt:lpstr>Bài Mẫu: QTKT Xoa bóp bấm huyệt</vt:lpstr>
      <vt:lpstr>Bài Mẫu: QTKT Xoa bóp bấm huyệt</vt:lpstr>
      <vt:lpstr>Bài Mẫu: QTKT Xoa bóp bấm huyệt</vt:lpstr>
      <vt:lpstr>Bài Mẫu: QTKT Xoa bóp bấm huyệt</vt:lpstr>
      <vt:lpstr>Bài Mẫu: QTKT Xoa bóp bấm huyệt</vt:lpstr>
      <vt:lpstr>Bài Mẫu: QTKT Xoa bóp bấm huyệt</vt:lpstr>
      <vt:lpstr>Bài Mẫu: QTKT điện châm</vt:lpstr>
      <vt:lpstr>Bài Mẫu: QTKT điện châm</vt:lpstr>
      <vt:lpstr>Bài Mẫu: QTKT điện châm</vt:lpstr>
      <vt:lpstr>Bài Mẫu: QTKT điện châm</vt:lpstr>
      <vt:lpstr>Bài Mẫu: QTKT điện châm</vt:lpstr>
      <vt:lpstr>Bài Mẫu: QTKT điện châm</vt:lpstr>
      <vt:lpstr>PowerPoint Presentation</vt:lpstr>
      <vt:lpstr>Bài Mẫu: QTKT Điện mãng châm</vt:lpstr>
      <vt:lpstr>Bài Mẫu: QTKT Điện mãng châm</vt:lpstr>
      <vt:lpstr>Bài Mẫu: QTKT Điện mãng châm</vt:lpstr>
      <vt:lpstr>Bài Mẫu: QTKT Điện mãng châm</vt:lpstr>
      <vt:lpstr>Bài Mẫu: QTKT Điện mãng châm</vt:lpstr>
      <vt:lpstr>Bài Mẫu: QTKT Điện mãng châm</vt:lpstr>
      <vt:lpstr>Bài Mẫu: QTKT Điện mãng châm</vt:lpstr>
      <vt:lpstr>Bài Mẫu: QTKT Thủy châm</vt:lpstr>
      <vt:lpstr>Bài Mẫu: QTKT Thủy châm</vt:lpstr>
      <vt:lpstr>Bài Mẫu: QTKT Thủy châm</vt:lpstr>
      <vt:lpstr>Bài Mẫu: QTKT Thủy châm</vt:lpstr>
      <vt:lpstr>Bài Mẫu: QTKT Thủy châm</vt:lpstr>
      <vt:lpstr>Bài Mẫu: QTKT Thủy châm</vt:lpstr>
      <vt:lpstr>Bài Mẫu: QTKT Nhĩ châm</vt:lpstr>
      <vt:lpstr>Bài Mẫu: QTKT Nhĩ châm</vt:lpstr>
      <vt:lpstr>PowerPoint Presentation</vt:lpstr>
      <vt:lpstr>Bài Mẫu: QTKT Nhĩ châm</vt:lpstr>
      <vt:lpstr>Bài Mẫu: QTKT Nhĩ châm</vt:lpstr>
      <vt:lpstr>Bài Mẫu: QTKT Cứu</vt:lpstr>
      <vt:lpstr>Bài Mẫu: QTKT Cứu</vt:lpstr>
      <vt:lpstr>Bài Mẫu: QTKT Cứu</vt:lpstr>
      <vt:lpstr>Bài Mẫu: QTKT Cứu</vt:lpstr>
      <vt:lpstr>Bài Mẫu: QTKT Cứu</vt:lpstr>
      <vt:lpstr>Bài Mẫu: QTKT Cấy chỉ</vt:lpstr>
      <vt:lpstr>Bài Mẫu: QTKT Cấy chỉ</vt:lpstr>
      <vt:lpstr>Bài Mẫu: QTKT Cấy chỉ</vt:lpstr>
      <vt:lpstr>Bài Mẫu: QTKT Cấy chỉ</vt:lpstr>
      <vt:lpstr>Bài Mẫu: QTKT Cấy chỉ</vt:lpstr>
      <vt:lpstr>Bài Mẫu: QTKT Cấy chỉ</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THINK</dc:creator>
  <cp:lastModifiedBy>THINK</cp:lastModifiedBy>
  <cp:revision>25</cp:revision>
  <dcterms:created xsi:type="dcterms:W3CDTF">2022-12-12T08:59:39Z</dcterms:created>
  <dcterms:modified xsi:type="dcterms:W3CDTF">2022-12-13T02:42:15Z</dcterms:modified>
</cp:coreProperties>
</file>